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714"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tableStyles" Target="tableStyle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[mukchak new.xlsx]Sheet1!PivotTable1</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I"/>
              <a:t>EMPLOYEE</a:t>
            </a:r>
            <a:r>
              <a:rPr lang="en-AI"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s>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4" name=""/>
        <p:cNvGrpSpPr/>
        <p:nvPr/>
      </p:nvGrpSpPr>
      <p:grpSpPr>
        <a:xfrm>
          <a:off x="0" y="0"/>
          <a:ext cx="0" cy="0"/>
          <a:chOff x="0" y="0"/>
          <a:chExt cx="0" cy="0"/>
        </a:xfrm>
      </p:grpSpPr>
      <p:sp>
        <p:nvSpPr>
          <p:cNvPr id="104872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2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10-09-2024</a:t>
            </a:fld>
            <a:endParaRPr lang="en-IN"/>
          </a:p>
        </p:txBody>
      </p:sp>
      <p:sp>
        <p:nvSpPr>
          <p:cNvPr id="104872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2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2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2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0" name=""/>
        <p:cNvGrpSpPr/>
        <p:nvPr/>
      </p:nvGrpSpPr>
      <p:grpSpPr>
        <a:xfrm>
          <a:off x="0" y="0"/>
          <a:ext cx="0" cy="0"/>
          <a:chOff x="0" y="0"/>
          <a:chExt cx="0" cy="0"/>
        </a:xfrm>
      </p:grpSpPr>
      <p:sp>
        <p:nvSpPr>
          <p:cNvPr id="104868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3" name="Holder 3"/>
          <p:cNvSpPr>
            <a:spLocks noGrp="1"/>
          </p:cNvSpPr>
          <p:nvPr>
            <p:ph type="body" idx="1"/>
          </p:nvPr>
        </p:nvSpPr>
        <p:spPr/>
        <p:txBody>
          <a:bodyPr bIns="0" lIns="0" rIns="0" tIns="0"/>
          <a:p/>
        </p:txBody>
      </p:sp>
      <p:sp>
        <p:nvSpPr>
          <p:cNvPr id="104868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68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62" name=""/>
        <p:cNvGrpSpPr/>
        <p:nvPr/>
      </p:nvGrpSpPr>
      <p:grpSpPr>
        <a:xfrm>
          <a:off x="0" y="0"/>
          <a:ext cx="0" cy="0"/>
          <a:chOff x="0" y="0"/>
          <a:chExt cx="0" cy="0"/>
        </a:xfrm>
      </p:grpSpPr>
      <p:sp>
        <p:nvSpPr>
          <p:cNvPr id="104871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14"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15"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1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71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34"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63" name=""/>
        <p:cNvGrpSpPr/>
        <p:nvPr/>
      </p:nvGrpSpPr>
      <p:grpSpPr>
        <a:xfrm>
          <a:off x="0" y="0"/>
          <a:ext cx="0" cy="0"/>
          <a:chOff x="0" y="0"/>
          <a:chExt cx="0" cy="0"/>
        </a:xfrm>
      </p:grpSpPr>
      <p:sp>
        <p:nvSpPr>
          <p:cNvPr id="104871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2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72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image" Target="../media/image12.png"/><Relationship Id="rId4"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920241"/>
          </a:xfrm>
          <a:prstGeom prst="rect"/>
          <a:noFill/>
        </p:spPr>
        <p:txBody>
          <a:bodyPr rtlCol="0" wrap="square">
            <a:spAutoFit/>
          </a:bodyPr>
          <a:p>
            <a:r>
              <a:rPr dirty="0" sz="2400" lang="en-US"/>
              <a:t>STUDENT NAME</a:t>
            </a:r>
            <a:r>
              <a:rPr dirty="0" sz="2400" lang="en-AI"/>
              <a:t>  </a:t>
            </a:r>
            <a:r>
              <a:rPr altLang="en-IN" dirty="0" sz="2400" lang="en-US"/>
              <a:t> </a:t>
            </a:r>
            <a:r>
              <a:rPr dirty="0" sz="2400" lang="en-AI"/>
              <a:t> </a:t>
            </a:r>
            <a:r>
              <a:rPr dirty="0" sz="2400" lang="en-US"/>
              <a:t>:</a:t>
            </a:r>
            <a:r>
              <a:rPr dirty="0" sz="2400" lang="en-AI"/>
              <a:t>  </a:t>
            </a:r>
            <a:r>
              <a:rPr altLang="en-IN" dirty="0" sz="2400" lang="en-US"/>
              <a:t>D</a:t>
            </a:r>
            <a:r>
              <a:rPr altLang="en-IN" dirty="0" sz="2400" lang="en-US"/>
              <a:t>I</a:t>
            </a:r>
            <a:r>
              <a:rPr altLang="en-IN" dirty="0" sz="2400" lang="en-US"/>
              <a:t>VYA</a:t>
            </a:r>
            <a:r>
              <a:rPr altLang="en-IN" dirty="0" sz="2400" lang="en-US"/>
              <a:t>.</a:t>
            </a:r>
            <a:r>
              <a:rPr altLang="en-IN" dirty="0" sz="2400" lang="en-US"/>
              <a:t> </a:t>
            </a:r>
            <a:r>
              <a:rPr altLang="en-IN" dirty="0" sz="2400" lang="en-US"/>
              <a:t>I</a:t>
            </a:r>
            <a:endParaRPr dirty="0" sz="2400" lang="en-AI"/>
          </a:p>
          <a:p>
            <a:r>
              <a:rPr dirty="0" sz="2400" lang="en-US"/>
              <a:t>REGISTER NO</a:t>
            </a:r>
            <a:r>
              <a:rPr dirty="0" sz="2400" lang="en-AI"/>
              <a:t>        </a:t>
            </a:r>
            <a:r>
              <a:rPr dirty="0" sz="2400" lang="en-US"/>
              <a:t>:</a:t>
            </a:r>
            <a:r>
              <a:rPr altLang="en-IN" dirty="0" sz="2400" lang="en-US"/>
              <a:t> </a:t>
            </a:r>
            <a:r>
              <a:rPr dirty="0" sz="2400" lang="en-AI"/>
              <a:t>  22011110360</a:t>
            </a:r>
            <a:r>
              <a:rPr altLang="en-IN" dirty="0" sz="2400" lang="en-US"/>
              <a:t>1</a:t>
            </a:r>
            <a:r>
              <a:rPr altLang="en-IN" dirty="0" sz="2400" lang="en-US"/>
              <a:t>9</a:t>
            </a:r>
            <a:endParaRPr dirty="0" sz="2400" lang="en-AI"/>
          </a:p>
          <a:p>
            <a:r>
              <a:rPr dirty="0" sz="2400" lang="en-AI"/>
              <a:t>NM ID                     : </a:t>
            </a:r>
            <a:r>
              <a:rPr altLang="en-IN" dirty="0" sz="2400" lang="en-US"/>
              <a:t> </a:t>
            </a:r>
            <a:r>
              <a:rPr altLang="en-IN" dirty="0" sz="2400" lang="en-US"/>
              <a:t> </a:t>
            </a:r>
            <a:r>
              <a:rPr altLang="en-IN" dirty="0" sz="2400" lang="en-US"/>
              <a:t> </a:t>
            </a:r>
            <a:r>
              <a:rPr altLang="en-IN" dirty="0" sz="2400" lang="en-US"/>
              <a:t>C796B7AD34903D381AB4F98FC07F84F2</a:t>
            </a:r>
            <a:endParaRPr dirty="0" sz="2400" lang="en-US"/>
          </a:p>
          <a:p>
            <a:r>
              <a:rPr dirty="0" sz="2400" lang="en-US"/>
              <a:t>DEPARTMENT</a:t>
            </a:r>
            <a:r>
              <a:rPr dirty="0" sz="2400" lang="en-AI"/>
              <a:t>       </a:t>
            </a:r>
            <a:r>
              <a:rPr dirty="0" sz="2400" lang="en-US"/>
              <a:t>:</a:t>
            </a:r>
            <a:r>
              <a:rPr dirty="0" sz="2400" lang="en-AI"/>
              <a:t>   B.COM (GENERAL) 3rd YEAR</a:t>
            </a:r>
            <a:endParaRPr dirty="0" sz="2400" lang="en-US"/>
          </a:p>
          <a:p>
            <a:r>
              <a:rPr dirty="0" sz="2400" lang="en-US"/>
              <a:t>COLLEGE</a:t>
            </a:r>
            <a:r>
              <a:rPr dirty="0" sz="2400" lang="en-AI"/>
              <a:t>                :   L. N GOVERNMENT COLLEGE PONNERI</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3303904" cy="6229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TextBox 1"/>
          <p:cNvSpPr txBox="1"/>
          <p:nvPr/>
        </p:nvSpPr>
        <p:spPr>
          <a:xfrm>
            <a:off x="755332" y="1295400"/>
            <a:ext cx="9877921" cy="4358641"/>
          </a:xfrm>
          <a:prstGeom prst="rect"/>
          <a:noFill/>
        </p:spPr>
        <p:txBody>
          <a:bodyPr rtlCol="0" wrap="square">
            <a:spAutoFit/>
          </a:bodyPr>
          <a:p>
            <a:pPr algn="l"/>
            <a:r>
              <a:rPr dirty="0" sz="2400" lang="en-AI">
                <a:latin typeface="Times New Roman" panose="02020603050405020304" pitchFamily="18" charset="0"/>
                <a:cs typeface="Times New Roman" panose="02020603050405020304" pitchFamily="18" charset="0"/>
              </a:rPr>
              <a:t>DATA COLLECTION</a:t>
            </a:r>
          </a:p>
          <a:p>
            <a:pPr algn="l"/>
            <a:r>
              <a:rPr dirty="0" sz="2400" lang="en-AI">
                <a:latin typeface="Times New Roman" panose="02020603050405020304" pitchFamily="18" charset="0"/>
                <a:cs typeface="Times New Roman" panose="02020603050405020304" pitchFamily="18" charset="0"/>
              </a:rPr>
              <a:t>1.EDUNET DASH BOARD DOWNLOAD</a:t>
            </a:r>
          </a:p>
          <a:p>
            <a:pPr algn="l"/>
            <a:r>
              <a:rPr dirty="0" sz="2400" lang="en-AI">
                <a:latin typeface="Times New Roman" panose="02020603050405020304" pitchFamily="18" charset="0"/>
                <a:cs typeface="Times New Roman" panose="02020603050405020304" pitchFamily="18" charset="0"/>
              </a:rPr>
              <a:t>2.EXCEL OPEN</a:t>
            </a:r>
          </a:p>
          <a:p>
            <a:pPr algn="l"/>
            <a:endParaRPr dirty="0" sz="2400" lang="en-AI">
              <a:latin typeface="Times New Roman" panose="02020603050405020304" pitchFamily="18" charset="0"/>
              <a:cs typeface="Times New Roman" panose="02020603050405020304" pitchFamily="18" charset="0"/>
            </a:endParaRPr>
          </a:p>
          <a:p>
            <a:pPr algn="l"/>
            <a:r>
              <a:rPr dirty="0" sz="2400" lang="en-AI">
                <a:latin typeface="Times New Roman" panose="02020603050405020304" pitchFamily="18" charset="0"/>
                <a:cs typeface="Times New Roman" panose="02020603050405020304" pitchFamily="18" charset="0"/>
              </a:rPr>
              <a:t>FEATURE COLLECTION</a:t>
            </a:r>
          </a:p>
          <a:p>
            <a:pPr algn="l"/>
            <a:r>
              <a:rPr dirty="0" sz="2400" lang="en-AI">
                <a:latin typeface="Times New Roman" panose="02020603050405020304" pitchFamily="18" charset="0"/>
                <a:cs typeface="Times New Roman" panose="02020603050405020304" pitchFamily="18" charset="0"/>
              </a:rPr>
              <a:t>1.FORMULA</a:t>
            </a:r>
          </a:p>
          <a:p>
            <a:pPr algn="l"/>
            <a:r>
              <a:rPr dirty="0" sz="2400" lang="en-AI">
                <a:latin typeface="Times New Roman" panose="02020603050405020304" pitchFamily="18" charset="0"/>
                <a:cs typeface="Times New Roman" panose="02020603050405020304" pitchFamily="18" charset="0"/>
              </a:rPr>
              <a:t>2.RATINGS VALUE</a:t>
            </a:r>
          </a:p>
          <a:p>
            <a:pPr algn="l"/>
            <a:endParaRPr dirty="0" sz="2400" lang="en-AI">
              <a:latin typeface="Times New Roman" panose="02020603050405020304" pitchFamily="18" charset="0"/>
              <a:cs typeface="Times New Roman" panose="02020603050405020304" pitchFamily="18" charset="0"/>
            </a:endParaRPr>
          </a:p>
          <a:p>
            <a:pPr algn="l"/>
            <a:r>
              <a:rPr dirty="0" sz="2400" lang="en-AI">
                <a:latin typeface="Times New Roman" panose="02020603050405020304" pitchFamily="18" charset="0"/>
                <a:cs typeface="Times New Roman" panose="02020603050405020304" pitchFamily="18" charset="0"/>
              </a:rPr>
              <a:t>DATA CLEANING</a:t>
            </a:r>
          </a:p>
          <a:p>
            <a:pPr algn="l"/>
            <a:r>
              <a:rPr dirty="0" sz="2400" lang="en-AI">
                <a:latin typeface="Times New Roman" panose="02020603050405020304" pitchFamily="18" charset="0"/>
                <a:cs typeface="Times New Roman" panose="02020603050405020304" pitchFamily="18" charset="0"/>
              </a:rPr>
              <a:t>1.MISSING VALUES</a:t>
            </a:r>
          </a:p>
          <a:p>
            <a:pPr algn="l"/>
            <a:r>
              <a:rPr dirty="0" sz="2400" lang="en-AI">
                <a:latin typeface="Times New Roman" panose="02020603050405020304" pitchFamily="18" charset="0"/>
                <a:cs typeface="Times New Roman" panose="02020603050405020304" pitchFamily="18" charset="0"/>
              </a:rPr>
              <a:t>2.FILTERING</a:t>
            </a:r>
          </a:p>
          <a:p>
            <a:pPr algn="l"/>
            <a:r>
              <a:rPr dirty="0" sz="2400" lang="en-AI">
                <a:latin typeface="Times New Roman" panose="02020603050405020304" pitchFamily="18" charset="0"/>
                <a:cs typeface="Times New Roman" panose="02020603050405020304" pitchFamily="18" charset="0"/>
              </a:rPr>
              <a:t>3.RATING TO LEVELS</a:t>
            </a:r>
          </a:p>
          <a:p>
            <a:pPr algn="l"/>
            <a:endParaRPr dirty="0" sz="2400" lang="en-AI">
              <a:latin typeface="Times New Roman" panose="02020603050405020304" pitchFamily="18" charset="0"/>
              <a:cs typeface="Times New Roman" panose="02020603050405020304" pitchFamily="18" charset="0"/>
            </a:endParaRPr>
          </a:p>
          <a:p>
            <a:pPr algn="l"/>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87" name="Title 1"/>
          <p:cNvSpPr>
            <a:spLocks noGrp="1"/>
          </p:cNvSpPr>
          <p:nvPr>
            <p:ph type="title"/>
          </p:nvPr>
        </p:nvSpPr>
        <p:spPr>
          <a:xfrm>
            <a:off x="755332" y="385444"/>
            <a:ext cx="10681335" cy="609601"/>
          </a:xfrm>
        </p:spPr>
        <p:txBody>
          <a:bodyPr/>
          <a:p>
            <a:r>
              <a:rPr dirty="0" lang="en-AI"/>
              <a:t>MODELLING</a:t>
            </a:r>
          </a:p>
        </p:txBody>
      </p:sp>
      <p:sp>
        <p:nvSpPr>
          <p:cNvPr id="1048688" name="TextBox 5"/>
          <p:cNvSpPr txBox="1"/>
          <p:nvPr/>
        </p:nvSpPr>
        <p:spPr>
          <a:xfrm>
            <a:off x="755332" y="1295400"/>
            <a:ext cx="9877921" cy="4053840"/>
          </a:xfrm>
          <a:prstGeom prst="rect"/>
          <a:noFill/>
        </p:spPr>
        <p:txBody>
          <a:bodyPr rtlCol="0" wrap="square">
            <a:spAutoFit/>
          </a:bodyPr>
          <a:p>
            <a:pPr algn="l"/>
            <a:r>
              <a:rPr dirty="0" sz="2400" lang="en-AI">
                <a:latin typeface="Times New Roman" panose="02020603050405020304" pitchFamily="18" charset="0"/>
                <a:cs typeface="Times New Roman" panose="02020603050405020304" pitchFamily="18" charset="0"/>
              </a:rPr>
              <a:t>PIVOT TABLE</a:t>
            </a:r>
          </a:p>
          <a:p>
            <a:pPr algn="l"/>
            <a:endParaRPr dirty="0" sz="2400" lang="en-AI">
              <a:latin typeface="Times New Roman" panose="02020603050405020304" pitchFamily="18" charset="0"/>
              <a:cs typeface="Times New Roman" panose="02020603050405020304" pitchFamily="18" charset="0"/>
            </a:endParaRPr>
          </a:p>
          <a:p>
            <a:pPr algn="l" indent="-457200" marL="457200">
              <a:buAutoNum type="arabicPeriod"/>
            </a:pPr>
            <a:r>
              <a:rPr dirty="0" sz="2400" lang="en-AI">
                <a:latin typeface="Times New Roman" panose="02020603050405020304" pitchFamily="18" charset="0"/>
                <a:cs typeface="Times New Roman" panose="02020603050405020304" pitchFamily="18" charset="0"/>
              </a:rPr>
              <a:t>RECOMMENDED CHART</a:t>
            </a:r>
          </a:p>
          <a:p>
            <a:pPr algn="l" indent="-457200" marL="457200">
              <a:buAutoNum type="arabicPeriod"/>
            </a:pPr>
            <a:r>
              <a:rPr dirty="0" sz="2400" lang="en-AI">
                <a:latin typeface="Times New Roman" panose="02020603050405020304" pitchFamily="18" charset="0"/>
                <a:cs typeface="Times New Roman" panose="02020603050405020304" pitchFamily="18" charset="0"/>
              </a:rPr>
              <a:t>SLICER</a:t>
            </a:r>
          </a:p>
          <a:p>
            <a:pPr algn="l" indent="-457200" marL="457200">
              <a:buAutoNum type="arabicPeriod"/>
            </a:pPr>
            <a:r>
              <a:rPr dirty="0" sz="2400" lang="en-AI">
                <a:latin typeface="Times New Roman" panose="02020603050405020304" pitchFamily="18" charset="0"/>
                <a:cs typeface="Times New Roman" panose="02020603050405020304" pitchFamily="18" charset="0"/>
              </a:rPr>
              <a:t>DIFFERENT CHARTS</a:t>
            </a:r>
          </a:p>
          <a:p>
            <a:pPr algn="l" indent="-457200" marL="457200">
              <a:buAutoNum type="arabicPeriod"/>
            </a:pPr>
            <a:r>
              <a:rPr dirty="0" sz="2400" lang="en-AI">
                <a:latin typeface="Times New Roman" panose="02020603050405020304" pitchFamily="18" charset="0"/>
                <a:cs typeface="Times New Roman" panose="02020603050405020304" pitchFamily="18" charset="0"/>
              </a:rPr>
              <a:t>TABLE VALUES</a:t>
            </a:r>
          </a:p>
          <a:p>
            <a:pPr algn="l" indent="-457200" marL="457200">
              <a:buAutoNum type="arabicPeriod"/>
            </a:pPr>
            <a:endParaRPr dirty="0" sz="2400" lang="en-AI">
              <a:latin typeface="Times New Roman" panose="02020603050405020304" pitchFamily="18" charset="0"/>
              <a:cs typeface="Times New Roman" panose="02020603050405020304" pitchFamily="18" charset="0"/>
            </a:endParaRPr>
          </a:p>
          <a:p>
            <a:pPr algn="l"/>
            <a:r>
              <a:rPr dirty="0" sz="2400" lang="en-AI">
                <a:latin typeface="Times New Roman" panose="02020603050405020304" pitchFamily="18" charset="0"/>
                <a:cs typeface="Times New Roman" panose="02020603050405020304" pitchFamily="18" charset="0"/>
              </a:rPr>
              <a:t>RECOMMENDED CHART</a:t>
            </a:r>
          </a:p>
          <a:p>
            <a:pPr algn="l" indent="-457200" marL="457200">
              <a:buAutoNum type="arabicPeriod"/>
            </a:pPr>
            <a:r>
              <a:rPr dirty="0" sz="2400" lang="en-AI">
                <a:latin typeface="Times New Roman" panose="02020603050405020304" pitchFamily="18" charset="0"/>
                <a:cs typeface="Times New Roman" panose="02020603050405020304" pitchFamily="18" charset="0"/>
              </a:rPr>
              <a:t>TRENDLINE</a:t>
            </a:r>
          </a:p>
          <a:p>
            <a:pPr algn="l" indent="-457200" marL="457200">
              <a:buAutoNum type="arabicPeriod"/>
            </a:pPr>
            <a:r>
              <a:rPr dirty="0" sz="2400" lang="en-AI">
                <a:latin typeface="Times New Roman" panose="02020603050405020304" pitchFamily="18" charset="0"/>
                <a:cs typeface="Times New Roman" panose="02020603050405020304" pitchFamily="18" charset="0"/>
              </a:rPr>
              <a:t>EXPONENDED TREND LINE</a:t>
            </a:r>
          </a:p>
          <a:p>
            <a:pPr algn="l" indent="-457200" marL="457200">
              <a:buAutoNum type="arabicPeriod"/>
            </a:pPr>
            <a:r>
              <a:rPr dirty="0" sz="2400" lang="en-AI">
                <a:latin typeface="Times New Roman" panose="02020603050405020304" pitchFamily="18" charset="0"/>
                <a:cs typeface="Times New Roman" panose="02020603050405020304" pitchFamily="18" charset="0"/>
              </a:rPr>
              <a:t>OFF BLANK VALUES</a:t>
            </a:r>
          </a:p>
          <a:p>
            <a:pPr algn="l" indent="-457200" marL="457200">
              <a:buAutoNum type="arabicPeriod"/>
            </a:pPr>
            <a:r>
              <a:rPr dirty="0" sz="2400" lang="en-AI">
                <a:latin typeface="Times New Roman" panose="02020603050405020304" pitchFamily="18" charset="0"/>
                <a:cs typeface="Times New Roman" panose="02020603050405020304" pitchFamily="18" charset="0"/>
              </a:rPr>
              <a:t>ENABLING CHART TITLE</a:t>
            </a:r>
          </a:p>
          <a:p>
            <a:pPr algn="l" indent="-457200" marL="457200">
              <a:buAutoNum type="arabicPeriod"/>
            </a:pPr>
            <a:r>
              <a:rPr dirty="0" sz="2400" lang="en-AI">
                <a:latin typeface="Times New Roman" panose="02020603050405020304" pitchFamily="18" charset="0"/>
                <a:cs typeface="Times New Roman" panose="02020603050405020304" pitchFamily="18" charset="0"/>
              </a:rPr>
              <a:t>ENABLLE CHART VALUE</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89" name="Title 1"/>
          <p:cNvSpPr>
            <a:spLocks noGrp="1"/>
          </p:cNvSpPr>
          <p:nvPr>
            <p:ph type="title"/>
          </p:nvPr>
        </p:nvSpPr>
        <p:spPr>
          <a:xfrm>
            <a:off x="755332" y="385444"/>
            <a:ext cx="10681335" cy="609601"/>
          </a:xfrm>
        </p:spPr>
        <p:txBody>
          <a:bodyPr/>
          <a:p>
            <a:r>
              <a:rPr dirty="0" lang="en-AI"/>
              <a:t>MODELLING</a:t>
            </a:r>
          </a:p>
        </p:txBody>
      </p:sp>
      <p:sp>
        <p:nvSpPr>
          <p:cNvPr id="1048690" name="TextBox 3"/>
          <p:cNvSpPr txBox="1"/>
          <p:nvPr/>
        </p:nvSpPr>
        <p:spPr>
          <a:xfrm>
            <a:off x="755332" y="1295400"/>
            <a:ext cx="9877921" cy="3444241"/>
          </a:xfrm>
          <a:prstGeom prst="rect"/>
          <a:noFill/>
        </p:spPr>
        <p:txBody>
          <a:bodyPr rtlCol="0" wrap="square">
            <a:spAutoFit/>
          </a:bodyPr>
          <a:p>
            <a:pPr algn="l"/>
            <a:r>
              <a:rPr dirty="0" sz="2400" lang="en-AI">
                <a:latin typeface="Times New Roman" panose="02020603050405020304" pitchFamily="18" charset="0"/>
                <a:cs typeface="Times New Roman" panose="02020603050405020304" pitchFamily="18" charset="0"/>
              </a:rPr>
              <a:t>SLICER </a:t>
            </a:r>
          </a:p>
          <a:p>
            <a:pPr algn="l" indent="-457200" marL="457200">
              <a:buAutoNum type="arabicPeriod"/>
            </a:pPr>
            <a:r>
              <a:rPr dirty="0" sz="2400" lang="en-AI">
                <a:latin typeface="Times New Roman" panose="02020603050405020304" pitchFamily="18" charset="0"/>
                <a:cs typeface="Times New Roman" panose="02020603050405020304" pitchFamily="18" charset="0"/>
              </a:rPr>
              <a:t>INDIVIDUAL ANALYSIS</a:t>
            </a:r>
          </a:p>
          <a:p>
            <a:pPr algn="l" indent="-457200" marL="457200">
              <a:buAutoNum type="arabicPeriod"/>
            </a:pPr>
            <a:r>
              <a:rPr dirty="0" sz="2400" lang="en-AI">
                <a:latin typeface="Times New Roman" panose="02020603050405020304" pitchFamily="18" charset="0"/>
                <a:cs typeface="Times New Roman" panose="02020603050405020304" pitchFamily="18" charset="0"/>
              </a:rPr>
              <a:t>USING FEATURES OPTION TO WATCH</a:t>
            </a:r>
          </a:p>
          <a:p>
            <a:pPr algn="l" indent="-457200" marL="457200">
              <a:buAutoNum type="arabicPeriod"/>
            </a:pPr>
            <a:endParaRPr dirty="0" sz="2400" lang="en-AI">
              <a:latin typeface="Times New Roman" panose="02020603050405020304" pitchFamily="18" charset="0"/>
              <a:cs typeface="Times New Roman" panose="02020603050405020304" pitchFamily="18" charset="0"/>
            </a:endParaRPr>
          </a:p>
          <a:p>
            <a:pPr algn="l" indent="-457200" marL="457200">
              <a:buAutoNum type="arabicPeriod"/>
            </a:pPr>
            <a:endParaRPr dirty="0" sz="2400" lang="en-AI">
              <a:latin typeface="Times New Roman" panose="02020603050405020304" pitchFamily="18" charset="0"/>
              <a:cs typeface="Times New Roman" panose="02020603050405020304" pitchFamily="18" charset="0"/>
            </a:endParaRPr>
          </a:p>
          <a:p>
            <a:pPr algn="l"/>
            <a:r>
              <a:rPr dirty="0" sz="2400" lang="en-AI">
                <a:latin typeface="Times New Roman" panose="02020603050405020304" pitchFamily="18" charset="0"/>
                <a:cs typeface="Times New Roman" panose="02020603050405020304" pitchFamily="18" charset="0"/>
              </a:rPr>
              <a:t>TABLE</a:t>
            </a:r>
          </a:p>
          <a:p>
            <a:pPr algn="l" indent="-457200" marL="457200">
              <a:buAutoNum type="arabicPeriod"/>
            </a:pPr>
            <a:r>
              <a:rPr dirty="0" sz="2400" lang="en-AI">
                <a:latin typeface="Times New Roman" panose="02020603050405020304" pitchFamily="18" charset="0"/>
                <a:cs typeface="Times New Roman" panose="02020603050405020304" pitchFamily="18" charset="0"/>
              </a:rPr>
              <a:t>USING GENDER CODE FOR FILTER</a:t>
            </a:r>
          </a:p>
          <a:p>
            <a:pPr algn="l" indent="-457200" marL="457200">
              <a:buAutoNum type="arabicPeriod"/>
            </a:pPr>
            <a:r>
              <a:rPr dirty="0" sz="2400" lang="en-AI">
                <a:latin typeface="Times New Roman" panose="02020603050405020304" pitchFamily="18" charset="0"/>
                <a:cs typeface="Times New Roman" panose="02020603050405020304" pitchFamily="18" charset="0"/>
              </a:rPr>
              <a:t>WATCH OUT BUSINESS UNIT</a:t>
            </a:r>
          </a:p>
          <a:p>
            <a:pPr algn="l" indent="-457200" marL="457200">
              <a:buAutoNum type="arabicPeriod"/>
            </a:pPr>
            <a:r>
              <a:rPr dirty="0" sz="2400" lang="en-AI">
                <a:latin typeface="Times New Roman" panose="02020603050405020304" pitchFamily="18" charset="0"/>
                <a:cs typeface="Times New Roman" panose="02020603050405020304" pitchFamily="18" charset="0"/>
              </a:rPr>
              <a:t>BASIS ON LEVEL</a:t>
            </a:r>
          </a:p>
          <a:p>
            <a:pPr algn="l"/>
            <a:endParaRPr dirty="0" sz="2400" lang="en-AI">
              <a:latin typeface="Times New Roman" panose="02020603050405020304" pitchFamily="18" charset="0"/>
              <a:cs typeface="Times New Roman" panose="02020603050405020304" pitchFamily="18" charset="0"/>
            </a:endParaRPr>
          </a:p>
          <a:p>
            <a:pPr algn="l"/>
            <a:endParaRPr dirty="0" sz="2400" lang="en-AI">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9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4" name="object 7"/>
          <p:cNvSpPr txBox="1">
            <a:spLocks noGrp="1"/>
          </p:cNvSpPr>
          <p:nvPr>
            <p:ph type="title"/>
          </p:nvPr>
        </p:nvSpPr>
        <p:spPr>
          <a:xfrm>
            <a:off x="755332" y="385444"/>
            <a:ext cx="6255068" cy="6229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 OVERALL</a:t>
            </a:r>
          </a:p>
        </p:txBody>
      </p:sp>
      <p:sp>
        <p:nvSpPr>
          <p:cNvPr id="1048695" name="object 9"/>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sz="1100">
              <a:latin typeface="Trebuchet MS"/>
              <a:cs typeface="Trebuchet MS"/>
            </a:endParaRPr>
          </a:p>
        </p:txBody>
      </p:sp>
      <p:pic>
        <p:nvPicPr>
          <p:cNvPr id="2097168" name="Picture 9"/>
          <p:cNvPicPr>
            <a:picLocks noChangeAspect="1"/>
          </p:cNvPicPr>
          <p:nvPr/>
        </p:nvPicPr>
        <p:blipFill>
          <a:blip xmlns:r="http://schemas.openxmlformats.org/officeDocument/2006/relationships" r:embed="rId2"/>
          <a:stretch>
            <a:fillRect/>
          </a:stretch>
        </p:blipFill>
        <p:spPr>
          <a:xfrm>
            <a:off x="11373" y="1193444"/>
            <a:ext cx="12180627" cy="5651822"/>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96" name="Title 9"/>
          <p:cNvSpPr>
            <a:spLocks noGrp="1"/>
          </p:cNvSpPr>
          <p:nvPr>
            <p:ph type="title"/>
          </p:nvPr>
        </p:nvSpPr>
        <p:spPr>
          <a:xfrm>
            <a:off x="755332" y="385444"/>
            <a:ext cx="10681335" cy="609600"/>
          </a:xfrm>
        </p:spPr>
        <p:txBody>
          <a:bodyPr/>
          <a:p>
            <a:r>
              <a:rPr dirty="0" lang="en-AI"/>
              <a:t>EXPLANATION ;</a:t>
            </a:r>
          </a:p>
        </p:txBody>
      </p:sp>
      <p:sp>
        <p:nvSpPr>
          <p:cNvPr id="1048697" name="TextBox 10"/>
          <p:cNvSpPr txBox="1"/>
          <p:nvPr/>
        </p:nvSpPr>
        <p:spPr>
          <a:xfrm>
            <a:off x="533400" y="2209800"/>
            <a:ext cx="9877921" cy="2529840"/>
          </a:xfrm>
          <a:prstGeom prst="rect"/>
          <a:noFill/>
        </p:spPr>
        <p:txBody>
          <a:bodyPr rtlCol="0" wrap="square">
            <a:spAutoFit/>
          </a:bodyPr>
          <a:p>
            <a:pPr algn="l"/>
            <a:r>
              <a:rPr dirty="0" sz="2400" lang="en-US"/>
              <a:t>Overall employee performance offers numerous benefits that significantly enhance organizational success. When employees perform well, productivity increases, driving the company towards its goals more efficiently. High-performing individuals also deliver superior quality work with fewer errors, contributing to better overall output. Their innovation and creativity can lead to fresh ideas and solutions that propel the business forward. Moreover, strong performance boosts team morale and motivation, fostering a positive work environment. Excellent employees also improve customer service, leading to higher satisfaction and loyalty</a:t>
            </a:r>
            <a:r>
              <a:rPr dirty="0" sz="2400" lang="en-AI"/>
              <a:t>.</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9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70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701" name="object 7"/>
          <p:cNvSpPr txBox="1">
            <a:spLocks noGrp="1"/>
          </p:cNvSpPr>
          <p:nvPr>
            <p:ph type="title"/>
          </p:nvPr>
        </p:nvSpPr>
        <p:spPr>
          <a:xfrm>
            <a:off x="755332" y="385444"/>
            <a:ext cx="6712268" cy="6229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 VERY HIGH</a:t>
            </a:r>
          </a:p>
        </p:txBody>
      </p:sp>
      <p:sp>
        <p:nvSpPr>
          <p:cNvPr id="1048702" name="object 9"/>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15</a:t>
            </a:fld>
            <a:endParaRPr sz="1100">
              <a:latin typeface="Trebuchet MS"/>
              <a:cs typeface="Trebuchet MS"/>
            </a:endParaRPr>
          </a:p>
        </p:txBody>
      </p:sp>
      <p:graphicFrame>
        <p:nvGraphicFramePr>
          <p:cNvPr id="4194304" name="Chart 1"/>
          <p:cNvGraphicFramePr>
            <a:graphicFrameLocks/>
          </p:cNvGraphicFramePr>
          <p:nvPr/>
        </p:nvGraphicFramePr>
        <p:xfrm>
          <a:off x="1066801" y="1219200"/>
          <a:ext cx="7777162" cy="5029199"/>
        </p:xfrm>
        <a:graphic>
          <a:graphicData uri="http://schemas.openxmlformats.org/drawingml/2006/chart">
            <c:chart xmlns:c="http://schemas.openxmlformats.org/drawingml/2006/chart" xmlns:r="http://schemas.openxmlformats.org/officeDocument/2006/relationships" r:id="rId1"/>
          </a:graphicData>
        </a:graphic>
      </p:graphicFrame>
      <p:pic>
        <p:nvPicPr>
          <p:cNvPr id="2097170" name="Picture 9"/>
          <p:cNvPicPr>
            <a:picLocks noChangeAspect="1"/>
          </p:cNvPicPr>
          <p:nvPr/>
        </p:nvPicPr>
        <p:blipFill>
          <a:blip xmlns:r="http://schemas.openxmlformats.org/officeDocument/2006/relationships" r:embed="rId3"/>
          <a:stretch>
            <a:fillRect/>
          </a:stretch>
        </p:blipFill>
        <p:spPr>
          <a:xfrm>
            <a:off x="0" y="1038225"/>
            <a:ext cx="12192000" cy="5895975"/>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703" name="Title 1"/>
          <p:cNvSpPr>
            <a:spLocks noGrp="1"/>
          </p:cNvSpPr>
          <p:nvPr>
            <p:ph type="title"/>
          </p:nvPr>
        </p:nvSpPr>
        <p:spPr>
          <a:xfrm>
            <a:off x="755332" y="385444"/>
            <a:ext cx="10681335" cy="609601"/>
          </a:xfrm>
        </p:spPr>
        <p:txBody>
          <a:bodyPr/>
          <a:p>
            <a:r>
              <a:rPr dirty="0" lang="en-AI"/>
              <a:t>EXPLANATION ;</a:t>
            </a:r>
          </a:p>
        </p:txBody>
      </p:sp>
      <p:sp>
        <p:nvSpPr>
          <p:cNvPr id="1048704" name="TextBox 3"/>
          <p:cNvSpPr txBox="1"/>
          <p:nvPr/>
        </p:nvSpPr>
        <p:spPr>
          <a:xfrm>
            <a:off x="1143000" y="1859339"/>
            <a:ext cx="7239000" cy="2936241"/>
          </a:xfrm>
          <a:prstGeom prst="rect"/>
          <a:noFill/>
        </p:spPr>
        <p:txBody>
          <a:bodyPr wrap="square">
            <a:spAutoFit/>
          </a:bodyPr>
          <a:p>
            <a:r>
              <a:rPr dirty="0" sz="2000" lang="en-US"/>
              <a:t>Very high employee performance can be analyzed through several key metrics. Firstly, productivity rates can be measured, highlighting how </a:t>
            </a:r>
            <a:r>
              <a:rPr dirty="0" sz="2400" lang="en-US"/>
              <a:t>efficiently</a:t>
            </a:r>
            <a:r>
              <a:rPr dirty="0" sz="2000" lang="en-US"/>
              <a:t> the employee meets or exceeds targets. Quality of work is another critical factor, reflecting the precision and excellence in their output. Innovation and problem-solving skills can be assessed through the introduction of new ideas and effective solutions. Employee engagement and morale are also important, as top performers often exhibit high levels of motivation and commitment. Additionally, their impact on customer satisfaction and retention provides insight into their contribution to the company's reputation. Finally, analyzing cost savings related to their work can reveal the financial benefits of their exceptional performance.</a:t>
            </a:r>
            <a:endParaRPr dirty="0" sz="2000" lang="en-AI"/>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705" name="Title 1"/>
          <p:cNvSpPr>
            <a:spLocks noGrp="1"/>
          </p:cNvSpPr>
          <p:nvPr>
            <p:ph type="title"/>
          </p:nvPr>
        </p:nvSpPr>
        <p:spPr>
          <a:xfrm>
            <a:off x="755332" y="385444"/>
            <a:ext cx="10681335" cy="609601"/>
          </a:xfrm>
        </p:spPr>
        <p:txBody>
          <a:bodyPr/>
          <a:p>
            <a:r>
              <a:rPr dirty="0" lang="en-AI">
                <a:latin typeface="Times New Roman" panose="02020603050405020304" pitchFamily="18" charset="0"/>
                <a:cs typeface="Times New Roman" panose="02020603050405020304" pitchFamily="18" charset="0"/>
              </a:rPr>
              <a:t>RESULT MEDIUM</a:t>
            </a:r>
            <a:endParaRPr dirty="0" lang="en-IN">
              <a:latin typeface="Times New Roman" panose="02020603050405020304" pitchFamily="18" charset="0"/>
              <a:cs typeface="Times New Roman" panose="02020603050405020304" pitchFamily="18" charset="0"/>
            </a:endParaRPr>
          </a:p>
        </p:txBody>
      </p:sp>
      <p:pic>
        <p:nvPicPr>
          <p:cNvPr id="2097171" name="Picture 3"/>
          <p:cNvPicPr>
            <a:picLocks noChangeAspect="1"/>
          </p:cNvPicPr>
          <p:nvPr/>
        </p:nvPicPr>
        <p:blipFill>
          <a:blip xmlns:r="http://schemas.openxmlformats.org/officeDocument/2006/relationships" r:embed="rId1"/>
          <a:stretch>
            <a:fillRect/>
          </a:stretch>
        </p:blipFill>
        <p:spPr>
          <a:xfrm>
            <a:off x="-1" y="990600"/>
            <a:ext cx="12192000" cy="5867400"/>
          </a:xfrm>
          <a:prstGeom prst="rec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706" name="Title 1"/>
          <p:cNvSpPr>
            <a:spLocks noGrp="1"/>
          </p:cNvSpPr>
          <p:nvPr>
            <p:ph type="title"/>
          </p:nvPr>
        </p:nvSpPr>
        <p:spPr>
          <a:xfrm>
            <a:off x="755332" y="385444"/>
            <a:ext cx="10681335" cy="609600"/>
          </a:xfrm>
        </p:spPr>
        <p:txBody>
          <a:bodyPr/>
          <a:p>
            <a:r>
              <a:rPr dirty="0" lang="en-AI"/>
              <a:t>EXPLANATION ;</a:t>
            </a:r>
          </a:p>
        </p:txBody>
      </p:sp>
      <p:sp>
        <p:nvSpPr>
          <p:cNvPr id="1048707" name="TextBox 3"/>
          <p:cNvSpPr txBox="1"/>
          <p:nvPr/>
        </p:nvSpPr>
        <p:spPr>
          <a:xfrm>
            <a:off x="755332" y="1447800"/>
            <a:ext cx="8401547" cy="3444240"/>
          </a:xfrm>
          <a:prstGeom prst="rect"/>
          <a:noFill/>
        </p:spPr>
        <p:txBody>
          <a:bodyPr wrap="square">
            <a:spAutoFit/>
          </a:bodyPr>
          <a:p>
            <a:r>
              <a:rPr dirty="0" sz="2400" lang="en-US"/>
              <a:t>Analyzing medium employee performance involves examining several key factors. Productivity can be assessed to determine if the employee meets average performance standards and contributes adequately to team goals. The quality of their work should be reviewed to identify any recurring issues or areas needing improvement. Innovation and problem-solving capabilities are evaluated to gauge their contribution to process improvements. Employee engagement levels can be analyzed to understand their motivation and commitment. Customer feedback and satisfaction scores provide insights into how their performance impacts client relationships. Finally, cost-effectiveness can be reviewed to ensure that their output justifies the investment in their role.</a:t>
            </a:r>
            <a:endParaRPr dirty="0" sz="2400" lang="en-AI"/>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708" name="Title 1"/>
          <p:cNvSpPr>
            <a:spLocks noGrp="1"/>
          </p:cNvSpPr>
          <p:nvPr>
            <p:ph type="title"/>
          </p:nvPr>
        </p:nvSpPr>
        <p:spPr>
          <a:xfrm>
            <a:off x="755332" y="385444"/>
            <a:ext cx="10681335" cy="609601"/>
          </a:xfrm>
        </p:spPr>
        <p:txBody>
          <a:bodyPr/>
          <a:p>
            <a:r>
              <a:rPr dirty="0" lang="en-AI">
                <a:latin typeface="Times New Roman" panose="02020603050405020304" pitchFamily="18" charset="0"/>
                <a:cs typeface="Times New Roman" panose="02020603050405020304" pitchFamily="18" charset="0"/>
              </a:rPr>
              <a:t>RESULT LOW</a:t>
            </a:r>
            <a:endParaRPr dirty="0" lang="en-IN">
              <a:latin typeface="Times New Roman" panose="02020603050405020304" pitchFamily="18" charset="0"/>
              <a:cs typeface="Times New Roman" panose="02020603050405020304" pitchFamily="18" charset="0"/>
            </a:endParaRPr>
          </a:p>
        </p:txBody>
      </p:sp>
      <p:pic>
        <p:nvPicPr>
          <p:cNvPr id="2097172" name="Picture 3"/>
          <p:cNvPicPr>
            <a:picLocks noChangeAspect="1"/>
          </p:cNvPicPr>
          <p:nvPr/>
        </p:nvPicPr>
        <p:blipFill>
          <a:blip xmlns:r="http://schemas.openxmlformats.org/officeDocument/2006/relationships" r:embed="rId1"/>
          <a:stretch>
            <a:fillRect/>
          </a:stretch>
        </p:blipFill>
        <p:spPr>
          <a:xfrm>
            <a:off x="0" y="990601"/>
            <a:ext cx="12192000" cy="5867400"/>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5" name=""/>
        <p:cNvGrpSpPr/>
        <p:nvPr/>
      </p:nvGrpSpPr>
      <p:grpSpPr>
        <a:xfrm>
          <a:off x="0" y="0"/>
          <a:ext cx="0" cy="0"/>
          <a:chOff x="0" y="0"/>
          <a:chExt cx="0" cy="0"/>
        </a:xfrm>
      </p:grpSpPr>
      <p:sp>
        <p:nvSpPr>
          <p:cNvPr id="1048610" name="object 2"/>
          <p:cNvSpPr/>
          <p:nvPr/>
        </p:nvSpPr>
        <p:spPr>
          <a:xfrm>
            <a:off x="0" y="7620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5372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2090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709" name="Title 1"/>
          <p:cNvSpPr>
            <a:spLocks noGrp="1"/>
          </p:cNvSpPr>
          <p:nvPr>
            <p:ph type="title"/>
          </p:nvPr>
        </p:nvSpPr>
        <p:spPr>
          <a:xfrm>
            <a:off x="755332" y="385444"/>
            <a:ext cx="10681335" cy="609600"/>
          </a:xfrm>
        </p:spPr>
        <p:txBody>
          <a:bodyPr/>
          <a:p>
            <a:r>
              <a:rPr dirty="0" lang="en-AI"/>
              <a:t>EXPLANATION ;</a:t>
            </a:r>
          </a:p>
        </p:txBody>
      </p:sp>
      <p:sp>
        <p:nvSpPr>
          <p:cNvPr id="1048710" name="TextBox 3"/>
          <p:cNvSpPr txBox="1"/>
          <p:nvPr/>
        </p:nvSpPr>
        <p:spPr>
          <a:xfrm>
            <a:off x="755332" y="1600200"/>
            <a:ext cx="8623479" cy="3444241"/>
          </a:xfrm>
          <a:prstGeom prst="rect"/>
          <a:noFill/>
        </p:spPr>
        <p:txBody>
          <a:bodyPr wrap="square">
            <a:spAutoFit/>
          </a:bodyPr>
          <a:p>
            <a:r>
              <a:rPr dirty="0" sz="2400" lang="en-US"/>
              <a:t>Analyzing low employee performance involves assessing several critical aspects to pinpoint underlying issues. Productivity levels should be measured to determine if the employee fails to meet established goals or benchmarks. The quality of their work must be reviewed for frequent errors or substandard results. Innovation and problem-solving abilities should be evaluated to see if they lack initiative or creativity. Employee engagement is crucial; low performance often correlates with decreased motivation or dissatisfaction. Customer feedback may reveal negative impacts on service quality or client relations. Finally, a cost-effectiveness analysis can show whether the employee's performance results in inefficiencies or increased expenses relative to their output.</a:t>
            </a:r>
            <a:endParaRPr dirty="0" sz="2400" lang="en-AI"/>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711" name="Title 1"/>
          <p:cNvSpPr>
            <a:spLocks noGrp="1"/>
          </p:cNvSpPr>
          <p:nvPr>
            <p:ph type="title"/>
          </p:nvPr>
        </p:nvSpPr>
        <p:spPr>
          <a:xfrm>
            <a:off x="755332" y="385444"/>
            <a:ext cx="10681335" cy="6096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12" name="TextBox 3"/>
          <p:cNvSpPr txBox="1"/>
          <p:nvPr/>
        </p:nvSpPr>
        <p:spPr>
          <a:xfrm>
            <a:off x="838200" y="1447800"/>
            <a:ext cx="8318679" cy="3444240"/>
          </a:xfrm>
          <a:prstGeom prst="rect"/>
          <a:noFill/>
        </p:spPr>
        <p:txBody>
          <a:bodyPr wrap="square">
            <a:spAutoFit/>
          </a:bodyPr>
          <a:p>
            <a:r>
              <a:rPr dirty="0" sz="2400" lang="en-AI"/>
              <a:t> a comprehensive employee performance analysis is vital for understanding and enhancing individual and organizational effectiveness. By examining productivity, quality of work, innovation, engagement, and impact on customer satisfaction, organizations can identify strengths and areas for improvement. Addressing these factors ensures that employees are aligned with organizational goals and are contributing positively to the overall success. Moreover, a nuanced analysis helps in tailoring support and development opportunities, ultimately fostering a more motivated and high-performing workforce. Continuous performance evaluation not only drives individual growth but also enhances collective performance, ensuring sustained organizational success.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8"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9"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4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6229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3647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grpSp>
        <p:nvGrpSpPr>
          <p:cNvPr id="42"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5372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533400" y="2518571"/>
            <a:ext cx="7924800" cy="1920241"/>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Analyzing employee performance helps improve productivity by identifying strengths and areas for development. It aligns individual goals with organizational objectives, enhances motivation through feedback, and supports fair decisions on compensation and promotions. This process also aids in early issue detection and fosters a positive organizational culture.</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grpSp>
        <p:nvGrpSpPr>
          <p:cNvPr id="44"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5372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25298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Employee performance analysis involves evaluating how well employees perform their job duties and contribute to organizational goals. It includes assessing various aspects such as productivity, quality of work, and behavior. This process helps identify strengths, areas for improvement, and development needs. It also supports decision-making related to promotions, compensation, and training. Ultimately, it aims to enhance both individual and organizational performance.</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4102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TextBox 8"/>
          <p:cNvSpPr txBox="1"/>
          <p:nvPr/>
        </p:nvSpPr>
        <p:spPr>
          <a:xfrm>
            <a:off x="723900" y="2286000"/>
            <a:ext cx="7924800" cy="1615441"/>
          </a:xfrm>
          <a:prstGeom prst="rect"/>
          <a:noFill/>
        </p:spPr>
        <p:txBody>
          <a:bodyPr rtlCol="0" wrap="square">
            <a:spAutoFit/>
          </a:bodyPr>
          <a:p>
            <a:pPr algn="l">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The end users of employee performance analysis include </a:t>
            </a:r>
            <a:r>
              <a:rPr b="1" dirty="0" sz="2400" lang="en-US">
                <a:solidFill>
                  <a:srgbClr val="FF0000"/>
                </a:solidFill>
                <a:latin typeface="Times New Roman" panose="02020603050405020304" pitchFamily="18" charset="0"/>
                <a:cs typeface="Times New Roman" panose="02020603050405020304" pitchFamily="18" charset="0"/>
              </a:rPr>
              <a:t>managers</a:t>
            </a:r>
            <a:r>
              <a:rPr dirty="0" sz="2400" lang="en-US">
                <a:latin typeface="Times New Roman" panose="02020603050405020304" pitchFamily="18" charset="0"/>
                <a:cs typeface="Times New Roman" panose="02020603050405020304" pitchFamily="18" charset="0"/>
              </a:rPr>
              <a:t> and </a:t>
            </a:r>
            <a:r>
              <a:rPr b="1" dirty="0" sz="2400" lang="en-US">
                <a:solidFill>
                  <a:srgbClr val="FF0000"/>
                </a:solidFill>
                <a:latin typeface="Times New Roman" panose="02020603050405020304" pitchFamily="18" charset="0"/>
                <a:cs typeface="Times New Roman" panose="02020603050405020304" pitchFamily="18" charset="0"/>
              </a:rPr>
              <a:t>supervisors</a:t>
            </a:r>
            <a:r>
              <a:rPr dirty="0" sz="2400" lang="en-US">
                <a:latin typeface="Times New Roman" panose="02020603050405020304" pitchFamily="18" charset="0"/>
                <a:cs typeface="Times New Roman" panose="02020603050405020304" pitchFamily="18" charset="0"/>
              </a:rPr>
              <a:t> for feedback and development, </a:t>
            </a:r>
            <a:r>
              <a:rPr b="1" dirty="0" sz="2400" lang="en-US">
                <a:solidFill>
                  <a:srgbClr val="FF0000"/>
                </a:solidFill>
                <a:latin typeface="Times New Roman" panose="02020603050405020304" pitchFamily="18" charset="0"/>
                <a:cs typeface="Times New Roman" panose="02020603050405020304" pitchFamily="18" charset="0"/>
              </a:rPr>
              <a:t>HR</a:t>
            </a:r>
            <a:r>
              <a:rPr dirty="0" sz="2400" lang="en-US">
                <a:latin typeface="Times New Roman" panose="02020603050405020304" pitchFamily="18" charset="0"/>
                <a:cs typeface="Times New Roman" panose="02020603050405020304" pitchFamily="18" charset="0"/>
              </a:rPr>
              <a:t> for training and compensation decisions, </a:t>
            </a:r>
            <a:r>
              <a:rPr b="1" dirty="0" sz="2400" lang="en-US">
                <a:solidFill>
                  <a:srgbClr val="FF0000"/>
                </a:solidFill>
                <a:latin typeface="Times New Roman" panose="02020603050405020304" pitchFamily="18" charset="0"/>
                <a:cs typeface="Times New Roman" panose="02020603050405020304" pitchFamily="18" charset="0"/>
              </a:rPr>
              <a:t>executives</a:t>
            </a:r>
            <a:r>
              <a:rPr dirty="0" sz="2400" lang="en-US">
                <a:latin typeface="Times New Roman" panose="02020603050405020304" pitchFamily="18" charset="0"/>
                <a:cs typeface="Times New Roman" panose="02020603050405020304" pitchFamily="18" charset="0"/>
              </a:rPr>
              <a:t> for strategic planning, </a:t>
            </a:r>
            <a:r>
              <a:rPr b="1" dirty="0" sz="2400" lang="en-US">
                <a:solidFill>
                  <a:srgbClr val="FF0000"/>
                </a:solidFill>
                <a:latin typeface="Times New Roman" panose="02020603050405020304" pitchFamily="18" charset="0"/>
                <a:cs typeface="Times New Roman" panose="02020603050405020304" pitchFamily="18" charset="0"/>
              </a:rPr>
              <a:t>employees</a:t>
            </a:r>
            <a:r>
              <a:rPr dirty="0" sz="2400" lang="en-US">
                <a:latin typeface="Times New Roman" panose="02020603050405020304" pitchFamily="18" charset="0"/>
                <a:cs typeface="Times New Roman" panose="02020603050405020304" pitchFamily="18" charset="0"/>
              </a:rPr>
              <a:t> for personal growth, and organizational </a:t>
            </a:r>
            <a:r>
              <a:rPr b="1" dirty="0" sz="2400" lang="en-US">
                <a:solidFill>
                  <a:srgbClr val="FF0000"/>
                </a:solidFill>
                <a:latin typeface="Times New Roman" panose="02020603050405020304" pitchFamily="18" charset="0"/>
                <a:cs typeface="Times New Roman" panose="02020603050405020304" pitchFamily="18" charset="0"/>
              </a:rPr>
              <a:t>stakeholders</a:t>
            </a:r>
            <a:r>
              <a:rPr dirty="0" sz="2400" lang="en-US">
                <a:latin typeface="Times New Roman" panose="02020603050405020304" pitchFamily="18" charset="0"/>
                <a:cs typeface="Times New Roman" panose="02020603050405020304" pitchFamily="18" charset="0"/>
              </a:rPr>
              <a:t> for assessing overall effectiveness.</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2571750"/>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457200" y="1102127"/>
            <a:ext cx="9763125" cy="4578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7"/>
          <p:cNvSpPr txBox="1"/>
          <p:nvPr/>
        </p:nvSpPr>
        <p:spPr>
          <a:xfrm>
            <a:off x="2708453" y="2667312"/>
            <a:ext cx="7924800" cy="1920241"/>
          </a:xfrm>
          <a:prstGeom prst="rect"/>
          <a:noFill/>
        </p:spPr>
        <p:txBody>
          <a:bodyPr rtlCol="0" wrap="square">
            <a:spAutoFit/>
          </a:bodyPr>
          <a:p>
            <a:pPr algn="l" indent="-457200" marL="457200">
              <a:buAutoNum type="arabicPeriod"/>
            </a:pPr>
            <a:r>
              <a:rPr dirty="0" sz="2400" lang="en-AI">
                <a:latin typeface="Times New Roman" panose="02020603050405020304" pitchFamily="18" charset="0"/>
                <a:cs typeface="Times New Roman" panose="02020603050405020304" pitchFamily="18" charset="0"/>
              </a:rPr>
              <a:t>CONDITIONAL FORMATING – MISSING IDENTIFY</a:t>
            </a:r>
          </a:p>
          <a:p>
            <a:pPr algn="l" indent="-457200" marL="457200">
              <a:buAutoNum type="arabicPeriod"/>
            </a:pPr>
            <a:r>
              <a:rPr dirty="0" sz="2400" lang="en-AI">
                <a:latin typeface="Times New Roman" panose="02020603050405020304" pitchFamily="18" charset="0"/>
                <a:cs typeface="Times New Roman" panose="02020603050405020304" pitchFamily="18" charset="0"/>
              </a:rPr>
              <a:t>FILTER                                        -  REMOVE </a:t>
            </a:r>
          </a:p>
          <a:p>
            <a:pPr algn="l" indent="-457200" marL="457200">
              <a:buAutoNum type="arabicPeriod"/>
            </a:pPr>
            <a:r>
              <a:rPr dirty="0" sz="2400" lang="en-AI">
                <a:latin typeface="Times New Roman" panose="02020603050405020304" pitchFamily="18" charset="0"/>
                <a:cs typeface="Times New Roman" panose="02020603050405020304" pitchFamily="18" charset="0"/>
              </a:rPr>
              <a:t>FORMULA                                  - IFS(multiple condition)</a:t>
            </a:r>
          </a:p>
          <a:p>
            <a:pPr algn="l" indent="-457200" marL="457200">
              <a:buAutoNum type="arabicPeriod"/>
            </a:pPr>
            <a:r>
              <a:rPr dirty="0" sz="2400" lang="en-AI">
                <a:latin typeface="Times New Roman" panose="02020603050405020304" pitchFamily="18" charset="0"/>
                <a:cs typeface="Times New Roman" panose="02020603050405020304" pitchFamily="18" charset="0"/>
              </a:rPr>
              <a:t>PIVOT TABLE                            - SUMMARY</a:t>
            </a:r>
          </a:p>
          <a:p>
            <a:pPr algn="l" indent="-457200" marL="457200">
              <a:buAutoNum type="arabicPeriod"/>
            </a:pPr>
            <a:r>
              <a:rPr dirty="0" sz="2400" lang="en-AI">
                <a:latin typeface="Times New Roman" panose="02020603050405020304" pitchFamily="18" charset="0"/>
                <a:cs typeface="Times New Roman" panose="02020603050405020304" pitchFamily="18" charset="0"/>
              </a:rPr>
              <a:t>GRAPH                                        - DATA VISUALISE</a:t>
            </a:r>
          </a:p>
          <a:p>
            <a:pPr algn="l" indent="-457200" marL="457200">
              <a:buAutoNum type="arabicPeriod"/>
            </a:pPr>
            <a:r>
              <a:rPr dirty="0" sz="2400" lang="en-AI">
                <a:latin typeface="Times New Roman" panose="02020603050405020304" pitchFamily="18" charset="0"/>
                <a:cs typeface="Times New Roman" panose="02020603050405020304" pitchFamily="18" charset="0"/>
              </a:rPr>
              <a:t>SLICER &amp; OTHERS                   - INDIVIDUAL DATA</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68" name="Title 1"/>
          <p:cNvSpPr>
            <a:spLocks noGrp="1"/>
          </p:cNvSpPr>
          <p:nvPr>
            <p:ph type="title"/>
          </p:nvPr>
        </p:nvSpPr>
        <p:spPr>
          <a:xfrm>
            <a:off x="755332" y="385444"/>
            <a:ext cx="10681335" cy="609601"/>
          </a:xfrm>
        </p:spPr>
        <p:txBody>
          <a:bodyPr/>
          <a:p>
            <a:r>
              <a:rPr dirty="0" lang="en-IN"/>
              <a:t>Dataset Description</a:t>
            </a:r>
          </a:p>
        </p:txBody>
      </p:sp>
      <p:sp>
        <p:nvSpPr>
          <p:cNvPr id="1048669" name="TextBox 2"/>
          <p:cNvSpPr txBox="1"/>
          <p:nvPr/>
        </p:nvSpPr>
        <p:spPr>
          <a:xfrm>
            <a:off x="755332" y="1295400"/>
            <a:ext cx="9877921" cy="4663440"/>
          </a:xfrm>
          <a:prstGeom prst="rect"/>
          <a:noFill/>
        </p:spPr>
        <p:txBody>
          <a:bodyPr rtlCol="0" wrap="square">
            <a:spAutoFit/>
          </a:bodyPr>
          <a:p>
            <a:pPr algn="l" indent="-457200" marL="457200">
              <a:buAutoNum type="arabicPeriod"/>
            </a:pPr>
            <a:r>
              <a:rPr dirty="0" sz="2400" lang="en-AI">
                <a:latin typeface="Times New Roman" panose="02020603050405020304" pitchFamily="18" charset="0"/>
                <a:cs typeface="Times New Roman" panose="02020603050405020304" pitchFamily="18" charset="0"/>
              </a:rPr>
              <a:t>EMPLOYEE DATA SET – KAGGLE</a:t>
            </a:r>
          </a:p>
          <a:p>
            <a:pPr algn="l" indent="-457200" marL="457200">
              <a:buAutoNum type="arabicPeriod"/>
            </a:pPr>
            <a:r>
              <a:rPr dirty="0" sz="2400" lang="en-AI">
                <a:latin typeface="Times New Roman" panose="02020603050405020304" pitchFamily="18" charset="0"/>
                <a:cs typeface="Times New Roman" panose="02020603050405020304" pitchFamily="18" charset="0"/>
              </a:rPr>
              <a:t>27 – FEAUTURES</a:t>
            </a:r>
          </a:p>
          <a:p>
            <a:pPr algn="l"/>
            <a:r>
              <a:rPr dirty="0" sz="2400" lang="en-AI">
                <a:latin typeface="Times New Roman" panose="02020603050405020304" pitchFamily="18" charset="0"/>
                <a:cs typeface="Times New Roman" panose="02020603050405020304" pitchFamily="18" charset="0"/>
              </a:rPr>
              <a:t>      BUT USED 11 FEAUTURES ONLY THEY ARE ;</a:t>
            </a:r>
          </a:p>
          <a:p>
            <a:pPr algn="l"/>
            <a:r>
              <a:rPr dirty="0" sz="2400" lang="en-AI">
                <a:latin typeface="Times New Roman" panose="02020603050405020304" pitchFamily="18" charset="0"/>
                <a:cs typeface="Times New Roman" panose="02020603050405020304" pitchFamily="18" charset="0"/>
              </a:rPr>
              <a:t>      </a:t>
            </a:r>
            <a:r>
              <a:rPr dirty="0" sz="2400" lang="en-AI" err="1">
                <a:latin typeface="Times New Roman" panose="02020603050405020304" pitchFamily="18" charset="0"/>
                <a:cs typeface="Times New Roman" panose="02020603050405020304" pitchFamily="18" charset="0"/>
              </a:rPr>
              <a:t>empl</a:t>
            </a:r>
            <a:r>
              <a:rPr dirty="0" sz="2400" lang="en-IN">
                <a:latin typeface="Times New Roman" panose="02020603050405020304" pitchFamily="18" charset="0"/>
                <a:cs typeface="Times New Roman" panose="02020603050405020304" pitchFamily="18" charset="0"/>
              </a:rPr>
              <a:t>o</a:t>
            </a:r>
            <a:r>
              <a:rPr dirty="0" sz="2400" lang="en-AI" err="1">
                <a:latin typeface="Times New Roman" panose="02020603050405020304" pitchFamily="18" charset="0"/>
                <a:cs typeface="Times New Roman" panose="02020603050405020304" pitchFamily="18" charset="0"/>
              </a:rPr>
              <a:t>yee</a:t>
            </a:r>
            <a:r>
              <a:rPr dirty="0" sz="2400" lang="en-AI">
                <a:latin typeface="Times New Roman" panose="02020603050405020304" pitchFamily="18" charset="0"/>
                <a:cs typeface="Times New Roman" panose="02020603050405020304" pitchFamily="18" charset="0"/>
              </a:rPr>
              <a:t> id - number</a:t>
            </a:r>
          </a:p>
          <a:p>
            <a:pPr algn="l"/>
            <a:r>
              <a:rPr dirty="0" sz="2400" lang="en-AI">
                <a:latin typeface="Times New Roman" panose="02020603050405020304" pitchFamily="18" charset="0"/>
                <a:cs typeface="Times New Roman" panose="02020603050405020304" pitchFamily="18" charset="0"/>
              </a:rPr>
              <a:t>      first name    - name</a:t>
            </a:r>
          </a:p>
          <a:p>
            <a:pPr algn="l"/>
            <a:r>
              <a:rPr dirty="0" sz="2400" lang="en-AI">
                <a:latin typeface="Times New Roman" panose="02020603050405020304" pitchFamily="18" charset="0"/>
                <a:cs typeface="Times New Roman" panose="02020603050405020304" pitchFamily="18" charset="0"/>
              </a:rPr>
              <a:t>      last name     -  name</a:t>
            </a:r>
          </a:p>
          <a:p>
            <a:pPr algn="l"/>
            <a:r>
              <a:rPr dirty="0" sz="2400" lang="en-AI">
                <a:latin typeface="Times New Roman" panose="02020603050405020304" pitchFamily="18" charset="0"/>
                <a:cs typeface="Times New Roman" panose="02020603050405020304" pitchFamily="18" charset="0"/>
              </a:rPr>
              <a:t>      business unit  - category</a:t>
            </a:r>
          </a:p>
          <a:p>
            <a:pPr algn="l"/>
            <a:r>
              <a:rPr dirty="0" sz="2400" lang="en-AI">
                <a:latin typeface="Times New Roman" panose="02020603050405020304" pitchFamily="18" charset="0"/>
                <a:cs typeface="Times New Roman" panose="02020603050405020304" pitchFamily="18" charset="0"/>
              </a:rPr>
              <a:t>      employee status  - types</a:t>
            </a:r>
          </a:p>
          <a:p>
            <a:pPr algn="l"/>
            <a:r>
              <a:rPr dirty="0" sz="2400" lang="en-AI">
                <a:latin typeface="Times New Roman" panose="02020603050405020304" pitchFamily="18" charset="0"/>
                <a:cs typeface="Times New Roman" panose="02020603050405020304" pitchFamily="18" charset="0"/>
              </a:rPr>
              <a:t>      employee type    - category</a:t>
            </a:r>
          </a:p>
          <a:p>
            <a:pPr algn="l"/>
            <a:r>
              <a:rPr dirty="0" sz="2400" lang="en-AI">
                <a:latin typeface="Times New Roman" panose="02020603050405020304" pitchFamily="18" charset="0"/>
                <a:cs typeface="Times New Roman" panose="02020603050405020304" pitchFamily="18" charset="0"/>
              </a:rPr>
              <a:t>      employee classification type   - category</a:t>
            </a:r>
          </a:p>
          <a:p>
            <a:pPr algn="l"/>
            <a:r>
              <a:rPr dirty="0" sz="2400" lang="en-AI">
                <a:latin typeface="Times New Roman" panose="02020603050405020304" pitchFamily="18" charset="0"/>
                <a:cs typeface="Times New Roman" panose="02020603050405020304" pitchFamily="18" charset="0"/>
              </a:rPr>
              <a:t>      gender code     - male / female</a:t>
            </a:r>
          </a:p>
          <a:p>
            <a:pPr algn="l"/>
            <a:r>
              <a:rPr dirty="0" sz="2400" lang="en-AI">
                <a:latin typeface="Times New Roman" panose="02020603050405020304" pitchFamily="18" charset="0"/>
                <a:cs typeface="Times New Roman" panose="02020603050405020304" pitchFamily="18" charset="0"/>
              </a:rPr>
              <a:t>      performance score   - levels</a:t>
            </a:r>
          </a:p>
          <a:p>
            <a:pPr algn="l"/>
            <a:r>
              <a:rPr dirty="0" sz="2400" lang="en-AI">
                <a:latin typeface="Times New Roman" panose="02020603050405020304" pitchFamily="18" charset="0"/>
                <a:cs typeface="Times New Roman" panose="02020603050405020304" pitchFamily="18" charset="0"/>
              </a:rPr>
              <a:t>      current employee ratings - number</a:t>
            </a:r>
          </a:p>
          <a:p>
            <a:pPr algn="l"/>
            <a:r>
              <a:rPr dirty="0" sz="2400" lang="en-AI">
                <a:latin typeface="Times New Roman" panose="02020603050405020304" pitchFamily="18" charset="0"/>
                <a:cs typeface="Times New Roman" panose="02020603050405020304" pitchFamily="18" charset="0"/>
              </a:rPr>
              <a:t>      performance level  - very high/high/medium/low</a:t>
            </a:r>
          </a:p>
          <a:p>
            <a:pPr algn="l"/>
            <a:r>
              <a:rPr dirty="0" sz="2400" lang="en-AI">
                <a:latin typeface="Times New Roman" panose="02020603050405020304" pitchFamily="18" charset="0"/>
                <a:cs typeface="Times New Roman" panose="02020603050405020304" pitchFamily="18" charset="0"/>
              </a:rPr>
              <a:t>            </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5372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a:off x="819532" y="1417050"/>
            <a:ext cx="8534018" cy="2936240"/>
          </a:xfrm>
          <a:prstGeom prst="rect"/>
          <a:noFill/>
        </p:spPr>
        <p:txBody>
          <a:bodyPr rtlCol="0" wrap="square">
            <a:spAutoFit/>
          </a:bodyPr>
          <a:p>
            <a:endParaRPr dirty="0" sz="2800" lang="en-AI">
              <a:solidFill>
                <a:srgbClr val="0D0D0D"/>
              </a:solidFill>
              <a:latin typeface="Times New Roman" panose="02020603050405020304" pitchFamily="18" charset="0"/>
              <a:cs typeface="Times New Roman" panose="02020603050405020304" pitchFamily="18" charset="0"/>
            </a:endParaRPr>
          </a:p>
          <a:p>
            <a:r>
              <a:rPr dirty="0" sz="2800" lang="en-AI">
                <a:solidFill>
                  <a:srgbClr val="0D0D0D"/>
                </a:solidFill>
                <a:latin typeface="Times New Roman" panose="02020603050405020304" pitchFamily="18" charset="0"/>
                <a:cs typeface="Times New Roman" panose="02020603050405020304" pitchFamily="18" charset="0"/>
              </a:rPr>
              <a:t>1.</a:t>
            </a:r>
            <a:r>
              <a:rPr dirty="0" sz="2800" lang="en-AI">
                <a:latin typeface="Times New Roman" panose="02020603050405020304" pitchFamily="18" charset="0"/>
                <a:cs typeface="Times New Roman" panose="02020603050405020304" pitchFamily="18" charset="0"/>
              </a:rPr>
              <a:t>PERFORMANCE LEVEL=IFS(Z8&gt;=5,”VERY HGH”,Z8&gt;=4,”HIGH”,Z8&gt;=3,”MED”,TRUE,”LOW”)</a:t>
            </a:r>
          </a:p>
          <a:p>
            <a:endParaRPr dirty="0" sz="2800" lang="en-AI">
              <a:latin typeface="Times New Roman" panose="02020603050405020304" pitchFamily="18" charset="0"/>
              <a:cs typeface="Times New Roman" panose="02020603050405020304" pitchFamily="18" charset="0"/>
            </a:endParaRPr>
          </a:p>
          <a:p>
            <a:endParaRPr dirty="0" sz="2800" lang="en-AI">
              <a:latin typeface="Times New Roman" panose="02020603050405020304" pitchFamily="18" charset="0"/>
              <a:cs typeface="Times New Roman" panose="02020603050405020304" pitchFamily="18" charset="0"/>
            </a:endParaRPr>
          </a:p>
          <a:p>
            <a:r>
              <a:rPr dirty="0" sz="2800" lang="en-AI">
                <a:latin typeface="Times New Roman" panose="02020603050405020304" pitchFamily="18" charset="0"/>
                <a:cs typeface="Times New Roman" panose="02020603050405020304" pitchFamily="18" charset="0"/>
              </a:rPr>
              <a:t>                2. ELIMINATION OF MISSING VALUES </a:t>
            </a:r>
          </a:p>
          <a:p>
            <a:r>
              <a:rPr dirty="0" sz="2800" lang="en-AI">
                <a:latin typeface="Times New Roman" panose="02020603050405020304" pitchFamily="18" charset="0"/>
                <a:cs typeface="Times New Roman" panose="02020603050405020304" pitchFamily="18" charset="0"/>
              </a:rPr>
              <a:t>               USING FILTER AND CONDITIONAL </a:t>
            </a:r>
          </a:p>
          <a:p>
            <a:r>
              <a:rPr dirty="0" sz="2800" lang="en-AI">
                <a:latin typeface="Times New Roman" panose="02020603050405020304" pitchFamily="18" charset="0"/>
                <a:cs typeface="Times New Roman" panose="02020603050405020304" pitchFamily="18" charset="0"/>
              </a:rPr>
              <a:t>                FORMATTING                      </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rajarajendran281@gmail.com</cp:lastModifiedBy>
  <dcterms:created xsi:type="dcterms:W3CDTF">2024-03-28T06:07:22Z</dcterms:created>
  <dcterms:modified xsi:type="dcterms:W3CDTF">2024-09-11T07:41:48Z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a4a7af2137324c3e94b461b8bf64bab6</vt:lpwstr>
  </property>
</Properties>
</file>