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3" r:id="rId1"/>
  </p:sldMasterIdLst>
  <p:sldIdLst>
    <p:sldId id="256" r:id="rId2"/>
    <p:sldId id="259" r:id="rId3"/>
    <p:sldId id="257" r:id="rId4"/>
    <p:sldId id="260" r:id="rId5"/>
    <p:sldId id="261" r:id="rId6"/>
    <p:sldId id="262" r:id="rId7"/>
    <p:sldId id="263" r:id="rId8"/>
    <p:sldId id="264" r:id="rId9"/>
    <p:sldId id="265" r:id="rId10"/>
    <p:sldId id="267" r:id="rId11"/>
    <p:sldId id="268" r:id="rId12"/>
    <p:sldId id="266"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74DEDD-49D3-4F7C-920F-647970F42AE6}">
          <p14:sldIdLst>
            <p14:sldId id="256"/>
          </p14:sldIdLst>
        </p14:section>
        <p14:section name="Untitled Section" id="{A09727CC-EBEB-4D53-882B-BA0D7FB0426D}">
          <p14:sldIdLst>
            <p14:sldId id="259"/>
            <p14:sldId id="257"/>
            <p14:sldId id="260"/>
            <p14:sldId id="261"/>
            <p14:sldId id="262"/>
            <p14:sldId id="263"/>
            <p14:sldId id="264"/>
            <p14:sldId id="265"/>
            <p14:sldId id="267"/>
            <p14:sldId id="268"/>
            <p14:sldId id="266"/>
            <p14:sldId id="26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PER" initials="S" lastIdx="1" clrIdx="0">
    <p:extLst>
      <p:ext uri="{19B8F6BF-5375-455C-9EA6-DF929625EA0E}">
        <p15:presenceInfo xmlns:p15="http://schemas.microsoft.com/office/powerpoint/2012/main" userId="911ba79ed9655b7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6" autoAdjust="0"/>
    <p:restoredTop sz="94660"/>
  </p:normalViewPr>
  <p:slideViewPr>
    <p:cSldViewPr snapToGrid="0">
      <p:cViewPr>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UPER\OneDrive\Desktop\dhivya%20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UPER\OneDrive\Desktop\dhivya%202.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Sheet1!$O$3</c:f>
              <c:strCache>
                <c:ptCount val="1"/>
                <c:pt idx="0">
                  <c:v>Rating</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FDC4-42F9-BD18-76A1C499C61B}"/>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FDC4-42F9-BD18-76A1C499C61B}"/>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FDC4-42F9-BD18-76A1C499C61B}"/>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FDC4-42F9-BD18-76A1C499C61B}"/>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FDC4-42F9-BD18-76A1C499C61B}"/>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FDC4-42F9-BD18-76A1C499C61B}"/>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FDC4-42F9-BD18-76A1C499C61B}"/>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FDC4-42F9-BD18-76A1C499C61B}"/>
              </c:ext>
            </c:extLst>
          </c:dPt>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multiLvlStrRef>
              <c:f>Sheet1!$M$4:$N$11</c:f>
              <c:multiLvlStrCache>
                <c:ptCount val="8"/>
                <c:lvl>
                  <c:pt idx="0">
                    <c:v>PP</c:v>
                  </c:pt>
                  <c:pt idx="1">
                    <c:v>KD</c:v>
                  </c:pt>
                  <c:pt idx="2">
                    <c:v>RM</c:v>
                  </c:pt>
                  <c:pt idx="3">
                    <c:v>HG</c:v>
                  </c:pt>
                  <c:pt idx="4">
                    <c:v>MP</c:v>
                  </c:pt>
                  <c:pt idx="5">
                    <c:v>BR</c:v>
                  </c:pt>
                  <c:pt idx="6">
                    <c:v>XT</c:v>
                  </c:pt>
                  <c:pt idx="7">
                    <c:v>KK</c:v>
                  </c:pt>
                </c:lvl>
                <c:lvl>
                  <c:pt idx="0">
                    <c:v>3440</c:v>
                  </c:pt>
                  <c:pt idx="1">
                    <c:v>3441</c:v>
                  </c:pt>
                  <c:pt idx="2">
                    <c:v>3442</c:v>
                  </c:pt>
                  <c:pt idx="3">
                    <c:v>3443</c:v>
                  </c:pt>
                  <c:pt idx="4">
                    <c:v>3444</c:v>
                  </c:pt>
                  <c:pt idx="5">
                    <c:v>3445</c:v>
                  </c:pt>
                  <c:pt idx="6">
                    <c:v>3446</c:v>
                  </c:pt>
                  <c:pt idx="7">
                    <c:v>3447</c:v>
                  </c:pt>
                </c:lvl>
              </c:multiLvlStrCache>
            </c:multiLvlStrRef>
          </c:cat>
          <c:val>
            <c:numRef>
              <c:f>Sheet1!$O$4:$O$11</c:f>
              <c:numCache>
                <c:formatCode>General</c:formatCode>
                <c:ptCount val="8"/>
                <c:pt idx="0">
                  <c:v>3</c:v>
                </c:pt>
                <c:pt idx="1">
                  <c:v>2</c:v>
                </c:pt>
                <c:pt idx="2">
                  <c:v>2</c:v>
                </c:pt>
                <c:pt idx="3">
                  <c:v>5</c:v>
                </c:pt>
                <c:pt idx="4">
                  <c:v>4</c:v>
                </c:pt>
                <c:pt idx="5">
                  <c:v>3</c:v>
                </c:pt>
                <c:pt idx="6">
                  <c:v>3</c:v>
                </c:pt>
                <c:pt idx="7">
                  <c:v>3</c:v>
                </c:pt>
              </c:numCache>
            </c:numRef>
          </c:val>
          <c:extLst>
            <c:ext xmlns:c16="http://schemas.microsoft.com/office/drawing/2014/chart" uri="{C3380CC4-5D6E-409C-BE32-E72D297353CC}">
              <c16:uniqueId val="{00000010-FDC4-42F9-BD18-76A1C499C61B}"/>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Sheet1!$O$3</c:f>
              <c:strCache>
                <c:ptCount val="1"/>
                <c:pt idx="0">
                  <c:v>Rating</c:v>
                </c:pt>
              </c:strCache>
            </c:strRef>
          </c:tx>
          <c:spPr>
            <a:ln w="28575" cap="rnd">
              <a:solidFill>
                <a:schemeClr val="accent1"/>
              </a:solidFill>
              <a:round/>
            </a:ln>
            <a:effectLst/>
          </c:spPr>
          <c:marker>
            <c:symbol val="none"/>
          </c:marker>
          <c:cat>
            <c:multiLvlStrRef>
              <c:f>Sheet1!$M$4:$N$11</c:f>
              <c:multiLvlStrCache>
                <c:ptCount val="8"/>
                <c:lvl>
                  <c:pt idx="0">
                    <c:v>PP</c:v>
                  </c:pt>
                  <c:pt idx="1">
                    <c:v>KD</c:v>
                  </c:pt>
                  <c:pt idx="2">
                    <c:v>RM</c:v>
                  </c:pt>
                  <c:pt idx="3">
                    <c:v>HG</c:v>
                  </c:pt>
                  <c:pt idx="4">
                    <c:v>MP</c:v>
                  </c:pt>
                  <c:pt idx="5">
                    <c:v>BR</c:v>
                  </c:pt>
                  <c:pt idx="6">
                    <c:v>XT</c:v>
                  </c:pt>
                  <c:pt idx="7">
                    <c:v>KK</c:v>
                  </c:pt>
                </c:lvl>
                <c:lvl>
                  <c:pt idx="0">
                    <c:v>3440</c:v>
                  </c:pt>
                  <c:pt idx="1">
                    <c:v>3441</c:v>
                  </c:pt>
                  <c:pt idx="2">
                    <c:v>3442</c:v>
                  </c:pt>
                  <c:pt idx="3">
                    <c:v>3443</c:v>
                  </c:pt>
                  <c:pt idx="4">
                    <c:v>3444</c:v>
                  </c:pt>
                  <c:pt idx="5">
                    <c:v>3445</c:v>
                  </c:pt>
                  <c:pt idx="6">
                    <c:v>3446</c:v>
                  </c:pt>
                  <c:pt idx="7">
                    <c:v>3447</c:v>
                  </c:pt>
                </c:lvl>
              </c:multiLvlStrCache>
            </c:multiLvlStrRef>
          </c:cat>
          <c:val>
            <c:numRef>
              <c:f>Sheet1!$O$4:$O$11</c:f>
              <c:numCache>
                <c:formatCode>General</c:formatCode>
                <c:ptCount val="8"/>
                <c:pt idx="0">
                  <c:v>3</c:v>
                </c:pt>
                <c:pt idx="1">
                  <c:v>2</c:v>
                </c:pt>
                <c:pt idx="2">
                  <c:v>2</c:v>
                </c:pt>
                <c:pt idx="3">
                  <c:v>5</c:v>
                </c:pt>
                <c:pt idx="4">
                  <c:v>4</c:v>
                </c:pt>
                <c:pt idx="5">
                  <c:v>3</c:v>
                </c:pt>
                <c:pt idx="6">
                  <c:v>3</c:v>
                </c:pt>
                <c:pt idx="7">
                  <c:v>3</c:v>
                </c:pt>
              </c:numCache>
            </c:numRef>
          </c:val>
          <c:smooth val="0"/>
          <c:extLst>
            <c:ext xmlns:c16="http://schemas.microsoft.com/office/drawing/2014/chart" uri="{C3380CC4-5D6E-409C-BE32-E72D297353CC}">
              <c16:uniqueId val="{00000000-8C54-468F-AA47-61FC7ADADB5F}"/>
            </c:ext>
          </c:extLst>
        </c:ser>
        <c:dLbls>
          <c:showLegendKey val="0"/>
          <c:showVal val="0"/>
          <c:showCatName val="0"/>
          <c:showSerName val="0"/>
          <c:showPercent val="0"/>
          <c:showBubbleSize val="0"/>
        </c:dLbls>
        <c:smooth val="0"/>
        <c:axId val="1003429359"/>
        <c:axId val="948878511"/>
      </c:lineChart>
      <c:catAx>
        <c:axId val="100342935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948878511"/>
        <c:crosses val="autoZero"/>
        <c:auto val="1"/>
        <c:lblAlgn val="ctr"/>
        <c:lblOffset val="100"/>
        <c:noMultiLvlLbl val="0"/>
      </c:catAx>
      <c:valAx>
        <c:axId val="9488785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crossAx val="100342935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rIns="45720"/>
          <a:lstStyle/>
          <a:p>
            <a:fld id="{D57F1E4F-1CFF-5643-939E-217C01CDF565}" type="slidenum">
              <a:rPr lang="en-US" smtClean="0"/>
              <a:pPr/>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751522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968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6938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6413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776267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8422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3644915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5945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93965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61BEF0D-F0BB-DE4B-95CE-6DB70DBA9567}" type="datetimeFigureOut">
              <a:rPr lang="en-US" smtClean="0"/>
              <a:pPr/>
              <a:t>9/7/2024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7388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89043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6204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B61BEF0D-F0BB-DE4B-95CE-6DB70DBA9567}" type="datetimeFigureOut">
              <a:rPr lang="en-US" smtClean="0"/>
              <a:pPr/>
              <a:t>9/7/2024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D57F1E4F-1CFF-5643-939E-217C01CDF565}" type="slidenum">
              <a:rPr lang="en-US" smtClean="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60543460"/>
      </p:ext>
    </p:extLst>
  </p:cSld>
  <p:clrMap bg1="dk1" tx1="lt1" bg2="dk2" tx2="lt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BE846-734F-4D2E-BFB3-62C2A9FFD188}"/>
              </a:ext>
            </a:extLst>
          </p:cNvPr>
          <p:cNvSpPr>
            <a:spLocks noGrp="1"/>
          </p:cNvSpPr>
          <p:nvPr>
            <p:ph type="ctrTitle"/>
          </p:nvPr>
        </p:nvSpPr>
        <p:spPr>
          <a:xfrm>
            <a:off x="2361597" y="3661921"/>
            <a:ext cx="5283542" cy="1928174"/>
          </a:xfrm>
          <a:solidFill>
            <a:schemeClr val="bg2">
              <a:lumMod val="90000"/>
              <a:lumOff val="10000"/>
            </a:schemeClr>
          </a:solidFill>
        </p:spPr>
        <p:txBody>
          <a:bodyPr>
            <a:noAutofit/>
          </a:bodyPr>
          <a:lstStyle/>
          <a:p>
            <a:pPr algn="l"/>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STUDENT NAME  :  N.Dhivya shree</a:t>
            </a:r>
            <a:br>
              <a:rPr lang="en-US" sz="2200" dirty="0">
                <a:solidFill>
                  <a:schemeClr val="tx1">
                    <a:lumMod val="95000"/>
                    <a:lumOff val="5000"/>
                  </a:schemeClr>
                </a:solidFill>
                <a:latin typeface="Times New Roman" panose="02020603050405020304" pitchFamily="18" charset="0"/>
                <a:cs typeface="Times New Roman" panose="02020603050405020304" pitchFamily="18" charset="0"/>
              </a:rPr>
            </a:b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REGISTER NO.      :  122201977</a:t>
            </a:r>
            <a:br>
              <a:rPr lang="en-US" sz="2200" dirty="0">
                <a:solidFill>
                  <a:schemeClr val="tx1">
                    <a:lumMod val="95000"/>
                    <a:lumOff val="5000"/>
                  </a:schemeClr>
                </a:solidFill>
                <a:latin typeface="Times New Roman" panose="02020603050405020304" pitchFamily="18" charset="0"/>
                <a:cs typeface="Times New Roman" panose="02020603050405020304" pitchFamily="18" charset="0"/>
              </a:rPr>
            </a:b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DEPARTMENT       :  3</a:t>
            </a:r>
            <a:r>
              <a:rPr lang="en-US" sz="2200" baseline="30000" dirty="0">
                <a:solidFill>
                  <a:schemeClr val="tx1">
                    <a:lumMod val="95000"/>
                    <a:lumOff val="5000"/>
                  </a:schemeClr>
                </a:solidFill>
                <a:latin typeface="Times New Roman" panose="02020603050405020304" pitchFamily="18" charset="0"/>
                <a:cs typeface="Times New Roman" panose="02020603050405020304" pitchFamily="18" charset="0"/>
              </a:rPr>
              <a:t>rd</a:t>
            </a: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 b.com (CS)  ‘B’</a:t>
            </a:r>
            <a:br>
              <a:rPr lang="en-US" sz="2200" dirty="0">
                <a:solidFill>
                  <a:schemeClr val="tx1">
                    <a:lumMod val="95000"/>
                    <a:lumOff val="5000"/>
                  </a:schemeClr>
                </a:solidFill>
                <a:latin typeface="Times New Roman" panose="02020603050405020304" pitchFamily="18" charset="0"/>
                <a:cs typeface="Times New Roman" panose="02020603050405020304" pitchFamily="18" charset="0"/>
              </a:rPr>
            </a:b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COLLEGE               :  Chevalier T.Thomas </a:t>
            </a:r>
            <a:br>
              <a:rPr lang="en-US" sz="2200" dirty="0">
                <a:solidFill>
                  <a:schemeClr val="tx1">
                    <a:lumMod val="95000"/>
                    <a:lumOff val="5000"/>
                  </a:schemeClr>
                </a:solidFill>
                <a:latin typeface="Times New Roman" panose="02020603050405020304" pitchFamily="18" charset="0"/>
                <a:cs typeface="Times New Roman" panose="02020603050405020304" pitchFamily="18" charset="0"/>
              </a:rPr>
            </a:b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                                     Elizabeth College for </a:t>
            </a:r>
            <a:br>
              <a:rPr lang="en-US" sz="2200" dirty="0">
                <a:solidFill>
                  <a:schemeClr val="tx1">
                    <a:lumMod val="95000"/>
                    <a:lumOff val="5000"/>
                  </a:schemeClr>
                </a:solidFill>
                <a:latin typeface="Times New Roman" panose="02020603050405020304" pitchFamily="18" charset="0"/>
                <a:cs typeface="Times New Roman" panose="02020603050405020304" pitchFamily="18" charset="0"/>
              </a:rPr>
            </a:br>
            <a:r>
              <a:rPr lang="en-US" sz="2200" dirty="0">
                <a:solidFill>
                  <a:schemeClr val="tx1">
                    <a:lumMod val="95000"/>
                    <a:lumOff val="5000"/>
                  </a:schemeClr>
                </a:solidFill>
                <a:latin typeface="Times New Roman" panose="02020603050405020304" pitchFamily="18" charset="0"/>
                <a:cs typeface="Times New Roman" panose="02020603050405020304" pitchFamily="18" charset="0"/>
              </a:rPr>
              <a:t>                                     Women </a:t>
            </a:r>
            <a:br>
              <a:rPr lang="en-US" sz="2200" dirty="0">
                <a:latin typeface="Times New Roman" panose="02020603050405020304" pitchFamily="18" charset="0"/>
                <a:cs typeface="Times New Roman" panose="02020603050405020304" pitchFamily="18" charset="0"/>
              </a:rPr>
            </a:br>
            <a:endParaRPr lang="en-IN" sz="2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39AE64F-9B36-400A-A6CA-146231216DF7}"/>
              </a:ext>
            </a:extLst>
          </p:cNvPr>
          <p:cNvSpPr>
            <a:spLocks noGrp="1"/>
          </p:cNvSpPr>
          <p:nvPr>
            <p:ph type="subTitle" idx="1"/>
          </p:nvPr>
        </p:nvSpPr>
        <p:spPr>
          <a:xfrm>
            <a:off x="1498862" y="999241"/>
            <a:ext cx="6881567" cy="1204569"/>
          </a:xfrm>
          <a:solidFill>
            <a:schemeClr val="tx2">
              <a:lumMod val="10000"/>
            </a:schemeClr>
          </a:solidFill>
        </p:spPr>
        <p:txBody>
          <a:bodyPr>
            <a:noAutofit/>
          </a:bodyPr>
          <a:lstStyle/>
          <a:p>
            <a:pPr algn="ctr"/>
            <a:r>
              <a:rPr lang="en-US" sz="3000" b="1" i="1" u="sng" dirty="0"/>
              <a:t>EMPLOYEE DATA ANALYSIS USING EXCEL</a:t>
            </a:r>
            <a:endParaRPr lang="en-IN" sz="3000" b="1" i="1" u="sng" dirty="0"/>
          </a:p>
        </p:txBody>
      </p:sp>
    </p:spTree>
    <p:extLst>
      <p:ext uri="{BB962C8B-B14F-4D97-AF65-F5344CB8AC3E}">
        <p14:creationId xmlns:p14="http://schemas.microsoft.com/office/powerpoint/2010/main" val="2316594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8">
            <a:extLst>
              <a:ext uri="{FF2B5EF4-FFF2-40B4-BE49-F238E27FC236}">
                <a16:creationId xmlns:a16="http://schemas.microsoft.com/office/drawing/2014/main" id="{41FFEFAF-1495-4592-A34C-9EF5046B9EE6}"/>
              </a:ext>
            </a:extLst>
          </p:cNvPr>
          <p:cNvSpPr txBox="1"/>
          <p:nvPr/>
        </p:nvSpPr>
        <p:spPr>
          <a:xfrm>
            <a:off x="2548302" y="622909"/>
            <a:ext cx="3303904" cy="629018"/>
          </a:xfrm>
          <a:prstGeom prst="rect">
            <a:avLst/>
          </a:prstGeom>
        </p:spPr>
        <p:txBody>
          <a:bodyPr vert="horz" wrap="square" lIns="0" tIns="13335" rIns="0" bIns="0" rtlCol="0">
            <a:spAutoFit/>
          </a:bodyPr>
          <a:lstStyle/>
          <a:p>
            <a:pPr marL="12700">
              <a:lnSpc>
                <a:spcPct val="100000"/>
              </a:lnSpc>
              <a:spcBef>
                <a:spcPts val="105"/>
              </a:spcBef>
            </a:pPr>
            <a:r>
              <a:rPr sz="4000" b="1" spc="15" dirty="0">
                <a:latin typeface="Trebuchet MS"/>
                <a:cs typeface="Trebuchet MS"/>
              </a:rPr>
              <a:t>M</a:t>
            </a:r>
            <a:r>
              <a:rPr sz="4000" b="1" dirty="0">
                <a:latin typeface="Trebuchet MS"/>
                <a:cs typeface="Trebuchet MS"/>
              </a:rPr>
              <a:t>O</a:t>
            </a:r>
            <a:r>
              <a:rPr sz="4000" b="1" spc="-15" dirty="0">
                <a:latin typeface="Trebuchet MS"/>
                <a:cs typeface="Trebuchet MS"/>
              </a:rPr>
              <a:t>D</a:t>
            </a:r>
            <a:r>
              <a:rPr sz="4000" b="1" spc="-35" dirty="0">
                <a:latin typeface="Trebuchet MS"/>
                <a:cs typeface="Trebuchet MS"/>
              </a:rPr>
              <a:t>E</a:t>
            </a:r>
            <a:r>
              <a:rPr sz="4000" b="1" spc="-30" dirty="0">
                <a:latin typeface="Trebuchet MS"/>
                <a:cs typeface="Trebuchet MS"/>
              </a:rPr>
              <a:t>LL</a:t>
            </a:r>
            <a:r>
              <a:rPr sz="4000" b="1" spc="-5" dirty="0">
                <a:latin typeface="Trebuchet MS"/>
                <a:cs typeface="Trebuchet MS"/>
              </a:rPr>
              <a:t>I</a:t>
            </a:r>
            <a:r>
              <a:rPr sz="4000" b="1" spc="30" dirty="0">
                <a:latin typeface="Trebuchet MS"/>
                <a:cs typeface="Trebuchet MS"/>
              </a:rPr>
              <a:t>N</a:t>
            </a:r>
            <a:r>
              <a:rPr sz="4000" b="1" spc="5" dirty="0">
                <a:latin typeface="Trebuchet MS"/>
                <a:cs typeface="Trebuchet MS"/>
              </a:rPr>
              <a:t>G</a:t>
            </a:r>
            <a:endParaRPr sz="4000" dirty="0">
              <a:latin typeface="Trebuchet MS"/>
              <a:cs typeface="Trebuchet MS"/>
            </a:endParaRPr>
          </a:p>
        </p:txBody>
      </p:sp>
      <p:sp>
        <p:nvSpPr>
          <p:cNvPr id="4" name="TextBox 3">
            <a:extLst>
              <a:ext uri="{FF2B5EF4-FFF2-40B4-BE49-F238E27FC236}">
                <a16:creationId xmlns:a16="http://schemas.microsoft.com/office/drawing/2014/main" id="{C5D5A42C-19F6-4866-812D-4937311F0049}"/>
              </a:ext>
            </a:extLst>
          </p:cNvPr>
          <p:cNvSpPr txBox="1"/>
          <p:nvPr/>
        </p:nvSpPr>
        <p:spPr>
          <a:xfrm>
            <a:off x="2433048" y="2180037"/>
            <a:ext cx="7521657" cy="2118529"/>
          </a:xfrm>
          <a:prstGeom prst="rect">
            <a:avLst/>
          </a:prstGeom>
          <a:noFill/>
        </p:spPr>
        <p:txBody>
          <a:bodyPr wrap="square" rtlCol="0">
            <a:spAutoFit/>
          </a:bodyPr>
          <a:lstStyle/>
          <a:p>
            <a:pPr algn="just">
              <a:lnSpc>
                <a:spcPct val="150000"/>
              </a:lnSpc>
            </a:pPr>
            <a:r>
              <a:rPr lang="en-IN" b="1" dirty="0"/>
              <a:t>Microsoft Excel spreadsheets allow individuals to organize and display their data visually with models. Excel models are an effective way to forecast future events and occurrences. Learning about Excel </a:t>
            </a:r>
            <a:r>
              <a:rPr lang="en-IN" b="1" dirty="0" err="1"/>
              <a:t>modeling</a:t>
            </a:r>
            <a:r>
              <a:rPr lang="en-IN" b="1" dirty="0"/>
              <a:t> can help you make better decisions and predictions for your organization based on past data.</a:t>
            </a:r>
            <a:endParaRPr lang="en-US" b="1" dirty="0"/>
          </a:p>
        </p:txBody>
      </p:sp>
    </p:spTree>
    <p:extLst>
      <p:ext uri="{BB962C8B-B14F-4D97-AF65-F5344CB8AC3E}">
        <p14:creationId xmlns:p14="http://schemas.microsoft.com/office/powerpoint/2010/main" val="328884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
            <a:extLst>
              <a:ext uri="{FF2B5EF4-FFF2-40B4-BE49-F238E27FC236}">
                <a16:creationId xmlns:a16="http://schemas.microsoft.com/office/drawing/2014/main" id="{C8829C51-A350-427C-8173-F9BF8847A0D8}"/>
              </a:ext>
            </a:extLst>
          </p:cNvPr>
          <p:cNvSpPr txBox="1">
            <a:spLocks noGrp="1"/>
          </p:cNvSpPr>
          <p:nvPr>
            <p:ph type="title"/>
          </p:nvPr>
        </p:nvSpPr>
        <p:spPr>
          <a:xfrm>
            <a:off x="2277753" y="677675"/>
            <a:ext cx="2187328" cy="53668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graphicFrame>
        <p:nvGraphicFramePr>
          <p:cNvPr id="4" name="Chart 3">
            <a:extLst>
              <a:ext uri="{FF2B5EF4-FFF2-40B4-BE49-F238E27FC236}">
                <a16:creationId xmlns:a16="http://schemas.microsoft.com/office/drawing/2014/main" id="{82AA2588-D014-4538-A704-F1BF72414E7A}"/>
              </a:ext>
            </a:extLst>
          </p:cNvPr>
          <p:cNvGraphicFramePr>
            <a:graphicFrameLocks/>
          </p:cNvGraphicFramePr>
          <p:nvPr>
            <p:extLst>
              <p:ext uri="{D42A27DB-BD31-4B8C-83A1-F6EECF244321}">
                <p14:modId xmlns:p14="http://schemas.microsoft.com/office/powerpoint/2010/main" val="1919134489"/>
              </p:ext>
            </p:extLst>
          </p:nvPr>
        </p:nvGraphicFramePr>
        <p:xfrm>
          <a:off x="2204720" y="1442720"/>
          <a:ext cx="8300720" cy="51714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02378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22E32-68D9-478C-9D31-A6EA52A5003B}"/>
              </a:ext>
            </a:extLst>
          </p:cNvPr>
          <p:cNvSpPr>
            <a:spLocks noGrp="1"/>
          </p:cNvSpPr>
          <p:nvPr>
            <p:ph type="title"/>
          </p:nvPr>
        </p:nvSpPr>
        <p:spPr>
          <a:xfrm>
            <a:off x="2144142" y="668147"/>
            <a:ext cx="3305389"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D323E7D-BC42-449C-8D04-1846BD0F16F7}"/>
              </a:ext>
            </a:extLst>
          </p:cNvPr>
          <p:cNvSpPr txBox="1"/>
          <p:nvPr/>
        </p:nvSpPr>
        <p:spPr>
          <a:xfrm>
            <a:off x="2676632" y="1993155"/>
            <a:ext cx="7523170" cy="2534027"/>
          </a:xfrm>
          <a:prstGeom prst="rect">
            <a:avLst/>
          </a:prstGeom>
          <a:noFill/>
        </p:spPr>
        <p:txBody>
          <a:bodyPr wrap="square" rtlCol="0">
            <a:spAutoFit/>
          </a:bodyPr>
          <a:lstStyle/>
          <a:p>
            <a:pPr algn="just">
              <a:lnSpc>
                <a:spcPct val="150000"/>
              </a:lnSpc>
            </a:pPr>
            <a:r>
              <a:rPr lang="en-IN" b="1" dirty="0"/>
              <a:t>By leveraging predictive </a:t>
            </a:r>
            <a:r>
              <a:rPr lang="en-IN" b="1" dirty="0" err="1"/>
              <a:t>modeling</a:t>
            </a:r>
            <a:r>
              <a:rPr lang="en-IN" b="1" dirty="0"/>
              <a:t> to identify key turnover factors and implementing targeted retention strategies, we aim to reduce employee turnover by 15% within a year. This approach will enhance employee satisfaction, lower recruitment and training costs, and improve overall productivity and morale, leading to a more stable and successful organization.</a:t>
            </a:r>
            <a:endParaRPr lang="en-US" b="1" dirty="0"/>
          </a:p>
        </p:txBody>
      </p:sp>
    </p:spTree>
    <p:extLst>
      <p:ext uri="{BB962C8B-B14F-4D97-AF65-F5344CB8AC3E}">
        <p14:creationId xmlns:p14="http://schemas.microsoft.com/office/powerpoint/2010/main" val="2674017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22E32-68D9-478C-9D31-A6EA52A5003B}"/>
              </a:ext>
            </a:extLst>
          </p:cNvPr>
          <p:cNvSpPr>
            <a:spLocks noGrp="1"/>
          </p:cNvSpPr>
          <p:nvPr>
            <p:ph type="title"/>
          </p:nvPr>
        </p:nvSpPr>
        <p:spPr>
          <a:xfrm>
            <a:off x="1445342" y="2902501"/>
            <a:ext cx="8750710" cy="735435"/>
          </a:xfrm>
        </p:spPr>
        <p:txBody>
          <a:bodyPr>
            <a:normAutofit/>
          </a:bodyPr>
          <a:lstStyle/>
          <a:p>
            <a:pPr algn="ctr"/>
            <a:r>
              <a:rPr lang="en-US" dirty="0">
                <a:latin typeface="Times New Roman" panose="02020603050405020304" pitchFamily="18" charset="0"/>
                <a:cs typeface="Times New Roman" panose="02020603050405020304" pitchFamily="18" charset="0"/>
              </a:rPr>
              <a:t>THANK YOU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8693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0D16C0F-E2F0-4411-A06C-E3B1FC4AE36F}"/>
              </a:ext>
            </a:extLst>
          </p:cNvPr>
          <p:cNvSpPr txBox="1">
            <a:spLocks/>
          </p:cNvSpPr>
          <p:nvPr/>
        </p:nvSpPr>
        <p:spPr>
          <a:xfrm>
            <a:off x="1574276" y="1112363"/>
            <a:ext cx="9605914" cy="368588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800" b="0" i="0" kern="1200" cap="none">
                <a:solidFill>
                  <a:schemeClr val="tx1"/>
                </a:solidFill>
                <a:effectLst/>
                <a:latin typeface="+mj-lt"/>
                <a:ea typeface="+mj-ea"/>
                <a:cs typeface="+mj-cs"/>
              </a:defRPr>
            </a:lvl1pPr>
          </a:lstStyle>
          <a:p>
            <a:r>
              <a:rPr lang="en-US" sz="2800" b="1" i="1" u="sng" dirty="0">
                <a:solidFill>
                  <a:schemeClr val="bg1"/>
                </a:solidFill>
              </a:rPr>
              <a:t>PROJECT TITLE</a:t>
            </a:r>
            <a:br>
              <a:rPr lang="en-US" sz="2800" b="1" i="1" u="sng" dirty="0">
                <a:solidFill>
                  <a:schemeClr val="bg1"/>
                </a:solidFill>
              </a:rPr>
            </a:br>
            <a:br>
              <a:rPr lang="en-US" sz="2800" b="1" i="1" u="sng" dirty="0">
                <a:solidFill>
                  <a:schemeClr val="bg1"/>
                </a:solidFill>
              </a:rPr>
            </a:br>
            <a:br>
              <a:rPr lang="en-US" sz="2800" b="1" i="1" u="sng" dirty="0">
                <a:solidFill>
                  <a:schemeClr val="bg1"/>
                </a:solidFill>
              </a:rPr>
            </a:br>
            <a:r>
              <a:rPr lang="en-US" sz="2800" b="1" i="1" dirty="0">
                <a:solidFill>
                  <a:schemeClr val="bg1"/>
                </a:solidFill>
              </a:rPr>
              <a:t>           </a:t>
            </a:r>
            <a:r>
              <a:rPr lang="en-US" sz="3100" b="1" i="1" dirty="0">
                <a:solidFill>
                  <a:schemeClr val="bg1"/>
                </a:solidFill>
              </a:rPr>
              <a:t>Employee Performance Analysis using Excel</a:t>
            </a:r>
            <a:endParaRPr lang="en-IN" sz="3100" b="1" i="1" dirty="0">
              <a:solidFill>
                <a:schemeClr val="bg1"/>
              </a:solidFill>
            </a:endParaRPr>
          </a:p>
        </p:txBody>
      </p:sp>
    </p:spTree>
    <p:extLst>
      <p:ext uri="{BB962C8B-B14F-4D97-AF65-F5344CB8AC3E}">
        <p14:creationId xmlns:p14="http://schemas.microsoft.com/office/powerpoint/2010/main" val="8524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1">
            <a:extLst>
              <a:ext uri="{FF2B5EF4-FFF2-40B4-BE49-F238E27FC236}">
                <a16:creationId xmlns:a16="http://schemas.microsoft.com/office/drawing/2014/main" id="{B370B4B3-8A04-455F-8C91-62F28C1309D8}"/>
              </a:ext>
            </a:extLst>
          </p:cNvPr>
          <p:cNvSpPr txBox="1">
            <a:spLocks noGrp="1"/>
          </p:cNvSpPr>
          <p:nvPr>
            <p:ph type="title"/>
          </p:nvPr>
        </p:nvSpPr>
        <p:spPr>
          <a:xfrm>
            <a:off x="1949679" y="636211"/>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6" name="TextBox 5">
            <a:extLst>
              <a:ext uri="{FF2B5EF4-FFF2-40B4-BE49-F238E27FC236}">
                <a16:creationId xmlns:a16="http://schemas.microsoft.com/office/drawing/2014/main" id="{A25AF437-6C28-4D6D-B9C8-0B154CBF75D9}"/>
              </a:ext>
            </a:extLst>
          </p:cNvPr>
          <p:cNvSpPr txBox="1"/>
          <p:nvPr/>
        </p:nvSpPr>
        <p:spPr>
          <a:xfrm>
            <a:off x="3064552" y="815320"/>
            <a:ext cx="6062895" cy="5794022"/>
          </a:xfrm>
          <a:prstGeom prst="rect">
            <a:avLst/>
          </a:prstGeom>
          <a:noFill/>
        </p:spPr>
        <p:txBody>
          <a:bodyPr wrap="square" rtlCol="0">
            <a:spAutoFit/>
          </a:bodyPr>
          <a:lstStyle/>
          <a:p>
            <a:pPr algn="l">
              <a:lnSpc>
                <a:spcPct val="150000"/>
              </a:lnSpc>
            </a:pPr>
            <a:endParaRPr lang="en-US" sz="2500" b="0" i="0" dirty="0">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500" b="0" i="0" dirty="0">
                <a:effectLst/>
                <a:latin typeface="Times New Roman" panose="02020603050405020304" pitchFamily="18" charset="0"/>
                <a:cs typeface="Times New Roman" panose="02020603050405020304" pitchFamily="18" charset="0"/>
              </a:rPr>
              <a:t>Problem Statement</a:t>
            </a:r>
          </a:p>
          <a:p>
            <a:pPr algn="l">
              <a:lnSpc>
                <a:spcPct val="150000"/>
              </a:lnSpc>
              <a:buFont typeface="+mj-lt"/>
              <a:buAutoNum type="arabicPeriod"/>
            </a:pPr>
            <a:r>
              <a:rPr lang="en-US" sz="2500" b="0" i="0" dirty="0">
                <a:effectLst/>
                <a:latin typeface="Times New Roman" panose="02020603050405020304" pitchFamily="18" charset="0"/>
                <a:cs typeface="Times New Roman" panose="02020603050405020304" pitchFamily="18" charset="0"/>
              </a:rPr>
              <a:t>Project Overview</a:t>
            </a:r>
          </a:p>
          <a:p>
            <a:pPr algn="l">
              <a:lnSpc>
                <a:spcPct val="150000"/>
              </a:lnSpc>
              <a:buFont typeface="+mj-lt"/>
              <a:buAutoNum type="arabicPeriod"/>
            </a:pPr>
            <a:r>
              <a:rPr lang="en-US" sz="2500" b="0" i="0" dirty="0">
                <a:effectLst/>
                <a:latin typeface="Times New Roman" panose="02020603050405020304" pitchFamily="18" charset="0"/>
                <a:cs typeface="Times New Roman" panose="02020603050405020304" pitchFamily="18" charset="0"/>
              </a:rPr>
              <a:t>End Users</a:t>
            </a:r>
          </a:p>
          <a:p>
            <a:pPr algn="l">
              <a:lnSpc>
                <a:spcPct val="150000"/>
              </a:lnSpc>
              <a:buFont typeface="+mj-lt"/>
              <a:buAutoNum type="arabicPeriod"/>
            </a:pPr>
            <a:r>
              <a:rPr lang="en-US" sz="2500" b="0" i="0" dirty="0">
                <a:effectLst/>
                <a:latin typeface="Times New Roman" panose="02020603050405020304" pitchFamily="18" charset="0"/>
                <a:cs typeface="Times New Roman" panose="02020603050405020304" pitchFamily="18" charset="0"/>
              </a:rPr>
              <a:t>Our Solution and Proposition</a:t>
            </a:r>
          </a:p>
          <a:p>
            <a:pPr algn="l">
              <a:lnSpc>
                <a:spcPct val="150000"/>
              </a:lnSpc>
              <a:buFont typeface="+mj-lt"/>
              <a:buAutoNum type="arabicPeriod"/>
            </a:pPr>
            <a:r>
              <a:rPr lang="en-US" sz="2500" dirty="0">
                <a:latin typeface="Times New Roman" panose="02020603050405020304" pitchFamily="18" charset="0"/>
                <a:cs typeface="Times New Roman" panose="02020603050405020304" pitchFamily="18" charset="0"/>
              </a:rPr>
              <a:t>Dataset Description</a:t>
            </a:r>
            <a:endParaRPr lang="en-US" sz="2500" b="0" i="0" dirty="0">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500" b="0" i="0" dirty="0">
                <a:effectLst/>
                <a:latin typeface="Times New Roman" panose="02020603050405020304" pitchFamily="18" charset="0"/>
                <a:cs typeface="Times New Roman" panose="02020603050405020304" pitchFamily="18" charset="0"/>
              </a:rPr>
              <a:t>Modelling Approach</a:t>
            </a:r>
          </a:p>
          <a:p>
            <a:pPr algn="l">
              <a:lnSpc>
                <a:spcPct val="150000"/>
              </a:lnSpc>
              <a:buFont typeface="+mj-lt"/>
              <a:buAutoNum type="arabicPeriod"/>
            </a:pPr>
            <a:r>
              <a:rPr lang="en-US" sz="2500" b="0" i="0" dirty="0">
                <a:effectLst/>
                <a:latin typeface="Times New Roman" panose="02020603050405020304" pitchFamily="18" charset="0"/>
                <a:cs typeface="Times New Roman" panose="02020603050405020304" pitchFamily="18" charset="0"/>
              </a:rPr>
              <a:t>Results and </a:t>
            </a:r>
            <a:r>
              <a:rPr lang="en-US" sz="2500" dirty="0">
                <a:latin typeface="Times New Roman" panose="02020603050405020304" pitchFamily="18" charset="0"/>
                <a:cs typeface="Times New Roman" panose="02020603050405020304" pitchFamily="18" charset="0"/>
              </a:rPr>
              <a:t>Discussion</a:t>
            </a:r>
            <a:endParaRPr lang="en-US" sz="2500" b="0" i="0" dirty="0">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500" b="0" i="0" dirty="0">
                <a:effectLst/>
                <a:latin typeface="Times New Roman" panose="02020603050405020304" pitchFamily="18" charset="0"/>
                <a:cs typeface="Times New Roman" panose="02020603050405020304" pitchFamily="18" charset="0"/>
              </a:rPr>
              <a:t>Conclusion</a:t>
            </a:r>
          </a:p>
          <a:p>
            <a:pPr>
              <a:lnSpc>
                <a:spcPct val="150000"/>
              </a:lnSpc>
            </a:pP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6868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7">
            <a:extLst>
              <a:ext uri="{FF2B5EF4-FFF2-40B4-BE49-F238E27FC236}">
                <a16:creationId xmlns:a16="http://schemas.microsoft.com/office/drawing/2014/main" id="{BB80B35A-BA22-4FBE-97BE-4884DAA5FB43}"/>
              </a:ext>
            </a:extLst>
          </p:cNvPr>
          <p:cNvSpPr txBox="1">
            <a:spLocks noGrp="1"/>
          </p:cNvSpPr>
          <p:nvPr>
            <p:ph type="title"/>
          </p:nvPr>
        </p:nvSpPr>
        <p:spPr>
          <a:xfrm>
            <a:off x="786938" y="584482"/>
            <a:ext cx="756521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8" name="TextBox 7">
            <a:extLst>
              <a:ext uri="{FF2B5EF4-FFF2-40B4-BE49-F238E27FC236}">
                <a16:creationId xmlns:a16="http://schemas.microsoft.com/office/drawing/2014/main" id="{6D0FFFC9-5CBF-478E-BAFB-2944D97DA32B}"/>
              </a:ext>
            </a:extLst>
          </p:cNvPr>
          <p:cNvSpPr txBox="1"/>
          <p:nvPr/>
        </p:nvSpPr>
        <p:spPr>
          <a:xfrm>
            <a:off x="1527144" y="1746488"/>
            <a:ext cx="9417376" cy="336502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b="1" dirty="0"/>
              <a:t>To analyze employee performance data to identify trends, strengths, and areas for improvement, using Excel as the primary tool for data processing and visualization.</a:t>
            </a:r>
          </a:p>
          <a:p>
            <a:pPr>
              <a:lnSpc>
                <a:spcPct val="150000"/>
              </a:lnSpc>
            </a:pPr>
            <a:endParaRPr lang="en-IN" b="1" dirty="0"/>
          </a:p>
          <a:p>
            <a:pPr marL="285750" indent="-285750">
              <a:lnSpc>
                <a:spcPct val="150000"/>
              </a:lnSpc>
              <a:buFont typeface="Wingdings" panose="05000000000000000000" pitchFamily="2" charset="2"/>
              <a:buChar char="Ø"/>
            </a:pPr>
            <a:r>
              <a:rPr lang="en-US" b="1" dirty="0"/>
              <a:t>The current performance evaluation process lacks a structured approach to data analysis, resulting in vague insights and limited actionable outcomes. There is no clear method for aggregating, visualizing, and interpreting performance metrics across various departments and roles.</a:t>
            </a:r>
          </a:p>
        </p:txBody>
      </p:sp>
    </p:spTree>
    <p:extLst>
      <p:ext uri="{BB962C8B-B14F-4D97-AF65-F5344CB8AC3E}">
        <p14:creationId xmlns:p14="http://schemas.microsoft.com/office/powerpoint/2010/main" val="3097730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7">
            <a:extLst>
              <a:ext uri="{FF2B5EF4-FFF2-40B4-BE49-F238E27FC236}">
                <a16:creationId xmlns:a16="http://schemas.microsoft.com/office/drawing/2014/main" id="{13C6A989-A29E-4BA8-B50D-617A0340EE6A}"/>
              </a:ext>
            </a:extLst>
          </p:cNvPr>
          <p:cNvSpPr txBox="1">
            <a:spLocks/>
          </p:cNvSpPr>
          <p:nvPr/>
        </p:nvSpPr>
        <p:spPr>
          <a:xfrm>
            <a:off x="768055" y="593957"/>
            <a:ext cx="7282435" cy="678180"/>
          </a:xfrm>
          <a:prstGeom prst="rect">
            <a:avLst/>
          </a:prstGeom>
        </p:spPr>
        <p:txBody>
          <a:bodyPr vert="horz" wrap="square" lIns="0" tIns="16510" rIns="0" bIns="0" rtlCol="0" anchor="t">
            <a:spAutoFit/>
          </a:bodyPr>
          <a:lst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a:lstStyle>
          <a:p>
            <a:pPr marL="12700">
              <a:lnSpc>
                <a:spcPct val="100000"/>
              </a:lnSpc>
              <a:spcBef>
                <a:spcPts val="130"/>
              </a:spcBef>
              <a:tabLst>
                <a:tab pos="2642870" algn="l"/>
              </a:tabLst>
            </a:pPr>
            <a:r>
              <a:rPr lang="en-IN" sz="4250" spc="5" dirty="0"/>
              <a:t>PROJECT	</a:t>
            </a:r>
            <a:r>
              <a:rPr lang="en-IN" sz="4250" spc="-20" dirty="0"/>
              <a:t>OVERVIEW</a:t>
            </a:r>
            <a:endParaRPr lang="en-IN" sz="4250" dirty="0"/>
          </a:p>
        </p:txBody>
      </p:sp>
      <p:sp>
        <p:nvSpPr>
          <p:cNvPr id="7" name="TextBox 6">
            <a:extLst>
              <a:ext uri="{FF2B5EF4-FFF2-40B4-BE49-F238E27FC236}">
                <a16:creationId xmlns:a16="http://schemas.microsoft.com/office/drawing/2014/main" id="{B803C713-3270-40B2-B91B-B05733E20597}"/>
              </a:ext>
            </a:extLst>
          </p:cNvPr>
          <p:cNvSpPr txBox="1"/>
          <p:nvPr/>
        </p:nvSpPr>
        <p:spPr>
          <a:xfrm>
            <a:off x="2026763" y="2070057"/>
            <a:ext cx="8587818" cy="3365024"/>
          </a:xfrm>
          <a:prstGeom prst="rect">
            <a:avLst/>
          </a:prstGeom>
          <a:noFill/>
        </p:spPr>
        <p:txBody>
          <a:bodyPr wrap="square" rtlCol="0">
            <a:spAutoFit/>
          </a:bodyPr>
          <a:lstStyle/>
          <a:p>
            <a:pPr algn="just">
              <a:lnSpc>
                <a:spcPct val="150000"/>
              </a:lnSpc>
            </a:pPr>
            <a:r>
              <a:rPr lang="en-US" b="1" dirty="0"/>
              <a:t> In a growing organization, it's crucial to evaluate employee performance systematically to enhance productivity, optimize resource allocation, and align individual goals with organizational objectives.</a:t>
            </a:r>
          </a:p>
          <a:p>
            <a:pPr algn="just">
              <a:lnSpc>
                <a:spcPct val="150000"/>
              </a:lnSpc>
            </a:pPr>
            <a:endParaRPr lang="en-US" b="1" dirty="0"/>
          </a:p>
          <a:p>
            <a:pPr algn="just">
              <a:lnSpc>
                <a:spcPct val="150000"/>
              </a:lnSpc>
            </a:pPr>
            <a:r>
              <a:rPr lang="en-US" b="1" dirty="0"/>
              <a:t>A comprehensive performance analysis report that provides actionable insights, identifies top performers and areas needing improvement, and offers data-driven recommendations to enhance employee performance and organizational effectiveness.</a:t>
            </a:r>
          </a:p>
        </p:txBody>
      </p:sp>
    </p:spTree>
    <p:extLst>
      <p:ext uri="{BB962C8B-B14F-4D97-AF65-F5344CB8AC3E}">
        <p14:creationId xmlns:p14="http://schemas.microsoft.com/office/powerpoint/2010/main" val="804961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5">
            <a:extLst>
              <a:ext uri="{FF2B5EF4-FFF2-40B4-BE49-F238E27FC236}">
                <a16:creationId xmlns:a16="http://schemas.microsoft.com/office/drawing/2014/main" id="{93945221-8071-4DA1-BB1F-A8B1CE4D033E}"/>
              </a:ext>
            </a:extLst>
          </p:cNvPr>
          <p:cNvSpPr txBox="1">
            <a:spLocks noGrp="1"/>
          </p:cNvSpPr>
          <p:nvPr>
            <p:ph type="title"/>
          </p:nvPr>
        </p:nvSpPr>
        <p:spPr>
          <a:xfrm>
            <a:off x="699452" y="656123"/>
            <a:ext cx="7379319"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5" name="TextBox 4">
            <a:extLst>
              <a:ext uri="{FF2B5EF4-FFF2-40B4-BE49-F238E27FC236}">
                <a16:creationId xmlns:a16="http://schemas.microsoft.com/office/drawing/2014/main" id="{357E2BD5-0940-4AAD-BC49-014B035506E9}"/>
              </a:ext>
            </a:extLst>
          </p:cNvPr>
          <p:cNvSpPr txBox="1"/>
          <p:nvPr/>
        </p:nvSpPr>
        <p:spPr>
          <a:xfrm>
            <a:off x="2114479" y="1733524"/>
            <a:ext cx="8481249" cy="4196020"/>
          </a:xfrm>
          <a:prstGeom prst="rect">
            <a:avLst/>
          </a:prstGeom>
          <a:noFill/>
        </p:spPr>
        <p:txBody>
          <a:bodyPr wrap="square" rtlCol="0">
            <a:spAutoFit/>
          </a:bodyPr>
          <a:lstStyle/>
          <a:p>
            <a:pPr algn="just">
              <a:lnSpc>
                <a:spcPct val="150000"/>
              </a:lnSpc>
            </a:pPr>
            <a:r>
              <a:rPr lang="en-IN" b="1" dirty="0"/>
              <a:t>The end users of this project are the organization’s employees and managers. 
Employees will benefit from improved career development opportunities, better compensation, and enhanced work-life balance, while managers will experience reduced turnover, improved team stability, and higher productivity. 
Additionally, the human resources team will utilize the strategies and tools developed to monitor and maintain employee satisfaction and retention.</a:t>
            </a:r>
            <a:endParaRPr lang="en-US" b="1" dirty="0"/>
          </a:p>
        </p:txBody>
      </p:sp>
    </p:spTree>
    <p:extLst>
      <p:ext uri="{BB962C8B-B14F-4D97-AF65-F5344CB8AC3E}">
        <p14:creationId xmlns:p14="http://schemas.microsoft.com/office/powerpoint/2010/main" val="43815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a:extLst>
              <a:ext uri="{FF2B5EF4-FFF2-40B4-BE49-F238E27FC236}">
                <a16:creationId xmlns:a16="http://schemas.microsoft.com/office/drawing/2014/main" id="{8D25CA5F-E9F9-4F0B-830D-A05A18068092}"/>
              </a:ext>
            </a:extLst>
          </p:cNvPr>
          <p:cNvSpPr txBox="1">
            <a:spLocks noGrp="1"/>
          </p:cNvSpPr>
          <p:nvPr>
            <p:ph type="title"/>
          </p:nvPr>
        </p:nvSpPr>
        <p:spPr>
          <a:xfrm>
            <a:off x="2490660" y="659922"/>
            <a:ext cx="7859972" cy="575310"/>
          </a:xfrm>
          <a:prstGeom prst="rect">
            <a:avLst/>
          </a:prstGeom>
        </p:spPr>
        <p:txBody>
          <a:bodyPr vert="horz" wrap="square" lIns="0" tIns="13335" rIns="0" bIns="0" rtlCol="0">
            <a:spAutoFit/>
          </a:bodyPr>
          <a:lstStyle/>
          <a:p>
            <a:pPr marL="12700" algn="l">
              <a:lnSpc>
                <a:spcPct val="100000"/>
              </a:lnSpc>
              <a:spcBef>
                <a:spcPts val="105"/>
              </a:spcBef>
            </a:pPr>
            <a:r>
              <a:rPr lang="en-US" sz="3600" spc="10" dirty="0"/>
              <a:t>O</a:t>
            </a:r>
            <a:r>
              <a:rPr lang="en-US" sz="3600" spc="25" dirty="0"/>
              <a:t>u</a:t>
            </a:r>
            <a:r>
              <a:rPr lang="en-US" sz="3600" dirty="0"/>
              <a:t>r</a:t>
            </a:r>
            <a:r>
              <a:rPr lang="en-US" sz="3600" spc="5" dirty="0"/>
              <a:t> </a:t>
            </a:r>
            <a:r>
              <a:rPr lang="en-US" sz="3600" spc="25" dirty="0"/>
              <a:t>S</a:t>
            </a:r>
            <a:r>
              <a:rPr lang="en-US" sz="3600" spc="10" dirty="0"/>
              <a:t>o</a:t>
            </a:r>
            <a:r>
              <a:rPr lang="en-US" sz="3600" spc="25" dirty="0"/>
              <a:t>lu</a:t>
            </a:r>
            <a:r>
              <a:rPr lang="en-US" sz="3600" spc="-35" dirty="0"/>
              <a:t>t</a:t>
            </a:r>
            <a:r>
              <a:rPr lang="en-US" sz="3600" spc="-30" dirty="0"/>
              <a:t>i</a:t>
            </a:r>
            <a:r>
              <a:rPr lang="en-US" sz="3600" spc="10" dirty="0"/>
              <a:t>o</a:t>
            </a:r>
            <a:r>
              <a:rPr lang="en-US" sz="3600" dirty="0"/>
              <a:t>n</a:t>
            </a:r>
            <a:r>
              <a:rPr lang="en-US" sz="3600" spc="-345" dirty="0"/>
              <a:t> </a:t>
            </a:r>
            <a:r>
              <a:rPr lang="en-US" sz="3600" spc="-35" dirty="0"/>
              <a:t>A</a:t>
            </a:r>
            <a:r>
              <a:rPr lang="en-US" sz="3600" spc="-5" dirty="0"/>
              <a:t>n</a:t>
            </a:r>
            <a:r>
              <a:rPr lang="en-US" sz="3600" dirty="0"/>
              <a:t>d</a:t>
            </a:r>
            <a:r>
              <a:rPr lang="en-US" sz="3600" spc="35" dirty="0"/>
              <a:t> </a:t>
            </a:r>
            <a:r>
              <a:rPr lang="en-US" sz="3600" spc="-30" dirty="0"/>
              <a:t>I</a:t>
            </a:r>
            <a:r>
              <a:rPr lang="en-US" sz="3600" spc="-35" dirty="0"/>
              <a:t>t</a:t>
            </a:r>
            <a:r>
              <a:rPr lang="en-US" sz="3600" dirty="0"/>
              <a:t>s</a:t>
            </a:r>
            <a:r>
              <a:rPr lang="en-US" sz="3600" spc="60" dirty="0"/>
              <a:t> </a:t>
            </a:r>
            <a:r>
              <a:rPr lang="en-US" sz="3600" spc="-295" dirty="0"/>
              <a:t>V</a:t>
            </a:r>
            <a:r>
              <a:rPr lang="en-US" sz="3600" spc="-35" dirty="0"/>
              <a:t>a</a:t>
            </a:r>
            <a:r>
              <a:rPr lang="en-US" sz="3600" spc="25" dirty="0"/>
              <a:t>lu</a:t>
            </a:r>
            <a:r>
              <a:rPr lang="en-US" sz="3600" dirty="0"/>
              <a:t>e</a:t>
            </a:r>
            <a:r>
              <a:rPr lang="en-US" sz="3600" spc="-65" dirty="0"/>
              <a:t> </a:t>
            </a:r>
            <a:r>
              <a:rPr lang="en-US" sz="3600" spc="-15" dirty="0"/>
              <a:t>P</a:t>
            </a:r>
            <a:r>
              <a:rPr lang="en-US" sz="3600" spc="-30" dirty="0"/>
              <a:t>r</a:t>
            </a:r>
            <a:r>
              <a:rPr lang="en-US" sz="3600" spc="10" dirty="0"/>
              <a:t>o</a:t>
            </a:r>
            <a:r>
              <a:rPr lang="en-US" sz="3600" spc="-15" dirty="0"/>
              <a:t>p</a:t>
            </a:r>
            <a:r>
              <a:rPr lang="en-US" sz="3600" spc="10" dirty="0"/>
              <a:t>o</a:t>
            </a:r>
            <a:r>
              <a:rPr lang="en-US" sz="3600" spc="25" dirty="0"/>
              <a:t>s</a:t>
            </a:r>
            <a:r>
              <a:rPr lang="en-US" sz="3600" spc="-30" dirty="0"/>
              <a:t>i</a:t>
            </a:r>
            <a:r>
              <a:rPr lang="en-US" sz="3600" spc="-35" dirty="0"/>
              <a:t>t</a:t>
            </a:r>
            <a:r>
              <a:rPr lang="en-US" sz="3600" spc="-30" dirty="0"/>
              <a:t>i</a:t>
            </a:r>
            <a:r>
              <a:rPr lang="en-US" sz="3600" spc="10" dirty="0"/>
              <a:t>o</a:t>
            </a:r>
            <a:r>
              <a:rPr lang="en-US" sz="3600" dirty="0"/>
              <a:t>n</a:t>
            </a:r>
          </a:p>
        </p:txBody>
      </p:sp>
      <p:sp>
        <p:nvSpPr>
          <p:cNvPr id="7" name="TextBox 6">
            <a:extLst>
              <a:ext uri="{FF2B5EF4-FFF2-40B4-BE49-F238E27FC236}">
                <a16:creationId xmlns:a16="http://schemas.microsoft.com/office/drawing/2014/main" id="{FDB7498F-205D-4798-ACE2-1F893F5596CA}"/>
              </a:ext>
            </a:extLst>
          </p:cNvPr>
          <p:cNvSpPr txBox="1"/>
          <p:nvPr/>
        </p:nvSpPr>
        <p:spPr>
          <a:xfrm>
            <a:off x="2055043" y="1819373"/>
            <a:ext cx="8220173" cy="3365024"/>
          </a:xfrm>
          <a:prstGeom prst="rect">
            <a:avLst/>
          </a:prstGeom>
          <a:noFill/>
        </p:spPr>
        <p:txBody>
          <a:bodyPr wrap="square" rtlCol="0">
            <a:spAutoFit/>
          </a:bodyPr>
          <a:lstStyle/>
          <a:p>
            <a:pPr algn="just">
              <a:lnSpc>
                <a:spcPct val="150000"/>
              </a:lnSpc>
            </a:pPr>
            <a:r>
              <a:rPr lang="en-US" b="1" dirty="0"/>
              <a:t>Streamlines data management and ensures a comprehensive dataset for analysis. Ensures data accuracy and reliability, which is crucial for valid analysis and decision-making. Provides a detailed understanding of performance trends and individual contributions, helping to identify patterns and outliers.</a:t>
            </a:r>
          </a:p>
          <a:p>
            <a:pPr algn="just">
              <a:lnSpc>
                <a:spcPct val="150000"/>
              </a:lnSpc>
            </a:pPr>
            <a:r>
              <a:rPr lang="en-US" b="1" dirty="0"/>
              <a:t>This solution leverages Excel’s capabilities to transform performance data into valuable insights, enhancing decision-making, efficiency, and strategic alignment within the organization.</a:t>
            </a:r>
          </a:p>
        </p:txBody>
      </p:sp>
    </p:spTree>
    <p:extLst>
      <p:ext uri="{BB962C8B-B14F-4D97-AF65-F5344CB8AC3E}">
        <p14:creationId xmlns:p14="http://schemas.microsoft.com/office/powerpoint/2010/main" val="2528846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B6B49FD-2A52-42DE-A5A9-B7940593E527}"/>
              </a:ext>
            </a:extLst>
          </p:cNvPr>
          <p:cNvSpPr>
            <a:spLocks noGrp="1"/>
          </p:cNvSpPr>
          <p:nvPr>
            <p:ph type="title"/>
          </p:nvPr>
        </p:nvSpPr>
        <p:spPr>
          <a:xfrm>
            <a:off x="2670009" y="572351"/>
            <a:ext cx="4542429" cy="758190"/>
          </a:xfrm>
        </p:spPr>
        <p:txBody>
          <a:bodyPr/>
          <a:lstStyle/>
          <a:p>
            <a:pPr algn="l"/>
            <a:r>
              <a:rPr lang="en-IN" dirty="0"/>
              <a:t>Dataset Description</a:t>
            </a:r>
          </a:p>
        </p:txBody>
      </p:sp>
      <p:sp>
        <p:nvSpPr>
          <p:cNvPr id="9" name="TextBox 8">
            <a:extLst>
              <a:ext uri="{FF2B5EF4-FFF2-40B4-BE49-F238E27FC236}">
                <a16:creationId xmlns:a16="http://schemas.microsoft.com/office/drawing/2014/main" id="{A5A4DFE9-C68A-4293-B44B-041F9A1DA54F}"/>
              </a:ext>
            </a:extLst>
          </p:cNvPr>
          <p:cNvSpPr txBox="1"/>
          <p:nvPr/>
        </p:nvSpPr>
        <p:spPr>
          <a:xfrm>
            <a:off x="986058" y="1330541"/>
            <a:ext cx="9892474" cy="1703030"/>
          </a:xfrm>
          <a:prstGeom prst="rect">
            <a:avLst/>
          </a:prstGeom>
          <a:noFill/>
        </p:spPr>
        <p:txBody>
          <a:bodyPr wrap="square" rtlCol="0">
            <a:spAutoFit/>
          </a:bodyPr>
          <a:lstStyle/>
          <a:p>
            <a:pPr algn="just">
              <a:lnSpc>
                <a:spcPct val="150000"/>
              </a:lnSpc>
            </a:pPr>
            <a:r>
              <a:rPr lang="en-IN" b="1" dirty="0"/>
              <a:t>Our solution goes beyond traditional retention strategies by using data-driven insights to create a personalized employee experience. By leveraging predictive analytics, we can identify at-risk employees and proactively address their concerns with tailored career development plans, personalized incentives, and customized work-life balance initiatives</a:t>
            </a:r>
            <a:endParaRPr lang="en-US" b="1" dirty="0"/>
          </a:p>
        </p:txBody>
      </p:sp>
      <p:graphicFrame>
        <p:nvGraphicFramePr>
          <p:cNvPr id="12" name="Chart 11">
            <a:extLst>
              <a:ext uri="{FF2B5EF4-FFF2-40B4-BE49-F238E27FC236}">
                <a16:creationId xmlns:a16="http://schemas.microsoft.com/office/drawing/2014/main" id="{AF32A807-04BC-4928-87EA-69B20DF234DF}"/>
              </a:ext>
            </a:extLst>
          </p:cNvPr>
          <p:cNvGraphicFramePr>
            <a:graphicFrameLocks/>
          </p:cNvGraphicFramePr>
          <p:nvPr>
            <p:extLst>
              <p:ext uri="{D42A27DB-BD31-4B8C-83A1-F6EECF244321}">
                <p14:modId xmlns:p14="http://schemas.microsoft.com/office/powerpoint/2010/main" val="417502929"/>
              </p:ext>
            </p:extLst>
          </p:nvPr>
        </p:nvGraphicFramePr>
        <p:xfrm>
          <a:off x="4609707" y="3618869"/>
          <a:ext cx="6442263" cy="323913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78898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
            <a:extLst>
              <a:ext uri="{FF2B5EF4-FFF2-40B4-BE49-F238E27FC236}">
                <a16:creationId xmlns:a16="http://schemas.microsoft.com/office/drawing/2014/main" id="{B577D338-1D4D-4757-A0F3-2D08FBD9A51F}"/>
              </a:ext>
            </a:extLst>
          </p:cNvPr>
          <p:cNvSpPr txBox="1">
            <a:spLocks noGrp="1"/>
          </p:cNvSpPr>
          <p:nvPr>
            <p:ph type="title"/>
          </p:nvPr>
        </p:nvSpPr>
        <p:spPr>
          <a:xfrm>
            <a:off x="2549721" y="673792"/>
            <a:ext cx="8480425" cy="632224"/>
          </a:xfrm>
          <a:prstGeom prst="rect">
            <a:avLst/>
          </a:prstGeom>
        </p:spPr>
        <p:txBody>
          <a:bodyPr vert="horz" wrap="square" lIns="0" tIns="16510" rIns="0" bIns="0" rtlCol="0">
            <a:spAutoFit/>
          </a:bodyPr>
          <a:lstStyle/>
          <a:p>
            <a:pPr marL="12700" algn="l">
              <a:lnSpc>
                <a:spcPct val="100000"/>
              </a:lnSpc>
              <a:spcBef>
                <a:spcPts val="130"/>
              </a:spcBef>
            </a:pPr>
            <a:r>
              <a:rPr sz="4000" spc="15" dirty="0"/>
              <a:t>THE</a:t>
            </a:r>
            <a:r>
              <a:rPr sz="4000" spc="20" dirty="0"/>
              <a:t> </a:t>
            </a:r>
            <a:r>
              <a:rPr lang="en-US" sz="4000" spc="20" dirty="0"/>
              <a:t>"</a:t>
            </a:r>
            <a:r>
              <a:rPr sz="4000" spc="10" dirty="0"/>
              <a:t>WOW</a:t>
            </a:r>
            <a:r>
              <a:rPr lang="en-US" sz="4000" spc="10" dirty="0"/>
              <a:t>"</a:t>
            </a:r>
            <a:r>
              <a:rPr sz="4000" spc="85" dirty="0"/>
              <a:t> </a:t>
            </a:r>
            <a:r>
              <a:rPr sz="4000" spc="10" dirty="0"/>
              <a:t>IN</a:t>
            </a:r>
            <a:r>
              <a:rPr sz="4000" spc="-5" dirty="0"/>
              <a:t> </a:t>
            </a:r>
            <a:r>
              <a:rPr sz="4000" spc="15" dirty="0"/>
              <a:t>OUR</a:t>
            </a:r>
            <a:r>
              <a:rPr sz="4000" spc="-10" dirty="0"/>
              <a:t> </a:t>
            </a:r>
            <a:r>
              <a:rPr sz="4000" spc="20" dirty="0"/>
              <a:t>SOLUTION</a:t>
            </a:r>
            <a:endParaRPr sz="4000" dirty="0"/>
          </a:p>
        </p:txBody>
      </p:sp>
      <p:sp>
        <p:nvSpPr>
          <p:cNvPr id="3" name="Rectangle 2">
            <a:extLst>
              <a:ext uri="{FF2B5EF4-FFF2-40B4-BE49-F238E27FC236}">
                <a16:creationId xmlns:a16="http://schemas.microsoft.com/office/drawing/2014/main" id="{5C823F60-5A41-4575-BEA5-BEBFE494D07E}"/>
              </a:ext>
            </a:extLst>
          </p:cNvPr>
          <p:cNvSpPr/>
          <p:nvPr/>
        </p:nvSpPr>
        <p:spPr>
          <a:xfrm>
            <a:off x="2549721" y="1997839"/>
            <a:ext cx="7772629" cy="3366563"/>
          </a:xfrm>
          <a:prstGeom prst="rect">
            <a:avLst/>
          </a:prstGeom>
        </p:spPr>
        <p:txBody>
          <a:bodyPr wrap="square">
            <a:spAutoFit/>
          </a:bodyPr>
          <a:lstStyle/>
          <a:p>
            <a:pPr algn="just">
              <a:lnSpc>
                <a:spcPct val="150000"/>
              </a:lnSpc>
            </a:pPr>
            <a:r>
              <a:rPr lang="en-IN" b="1" dirty="0">
                <a:latin typeface="Times New Roman" panose="02020603050405020304" pitchFamily="18" charset="0"/>
                <a:cs typeface="Times New Roman" panose="02020603050405020304" pitchFamily="18" charset="0"/>
              </a:rPr>
              <a:t>We will employ predictive </a:t>
            </a:r>
            <a:r>
              <a:rPr lang="en-IN" b="1" dirty="0" err="1">
                <a:latin typeface="Times New Roman" panose="02020603050405020304" pitchFamily="18" charset="0"/>
                <a:cs typeface="Times New Roman" panose="02020603050405020304" pitchFamily="18" charset="0"/>
              </a:rPr>
              <a:t>modeling</a:t>
            </a:r>
            <a:r>
              <a:rPr lang="en-IN" b="1" dirty="0">
                <a:latin typeface="Times New Roman" panose="02020603050405020304" pitchFamily="18" charset="0"/>
                <a:cs typeface="Times New Roman" panose="02020603050405020304" pitchFamily="18" charset="0"/>
              </a:rPr>
              <a:t> techniques, including logistic regression and machine learning algorithms like decision trees and random forests, to </a:t>
            </a:r>
            <a:r>
              <a:rPr lang="en-IN" b="1" dirty="0" err="1">
                <a:latin typeface="Times New Roman" panose="02020603050405020304" pitchFamily="18" charset="0"/>
                <a:cs typeface="Times New Roman" panose="02020603050405020304" pitchFamily="18" charset="0"/>
              </a:rPr>
              <a:t>analyze</a:t>
            </a:r>
            <a:r>
              <a:rPr lang="en-IN" b="1" dirty="0">
                <a:latin typeface="Times New Roman" panose="02020603050405020304" pitchFamily="18" charset="0"/>
                <a:cs typeface="Times New Roman" panose="02020603050405020304" pitchFamily="18" charset="0"/>
              </a:rPr>
              <a:t> employee data and identify factors influencing turnover. This approach will enable us to forecast which employees are at risk of leaving and understand the underlying causes, allowing for targeted interventions such as personalized development plans and tailored incentives to reduce turnover and improve overall employee satisfaction.</a:t>
            </a:r>
            <a:endParaRPr lang="en-US" b="1" dirty="0">
              <a:latin typeface="Times New Roman" panose="02020603050405020304" pitchFamily="18" charset="0"/>
              <a:cs typeface="Times New Roman" panose="02020603050405020304" pitchFamily="18" charset="0"/>
            </a:endParaRPr>
          </a:p>
          <a:p>
            <a:pPr algn="just">
              <a:lnSpc>
                <a:spcPct val="150000"/>
              </a:lnSpc>
            </a:pP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54275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140</TotalTime>
  <Words>606</Words>
  <Application>Microsoft Office PowerPoint</Application>
  <PresentationFormat>Widescreen</PresentationFormat>
  <Paragraphs>38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MS Shell Dlg 2</vt:lpstr>
      <vt:lpstr>Times New Roman</vt:lpstr>
      <vt:lpstr>Trebuchet MS</vt:lpstr>
      <vt:lpstr>Wingdings</vt:lpstr>
      <vt:lpstr>Wingdings 3</vt:lpstr>
      <vt:lpstr>Madison</vt:lpstr>
      <vt:lpstr>STUDENT NAME  :  N.Dhivya shree REGISTER NO.      :  122201977 DEPARTMENT       :  3rd b.com (CS)  ‘B’ COLLEGE               :  Chevalier T.Thomas                                       Elizabeth College for                                       Women  </vt:lpstr>
      <vt:lpstr>PowerPoint Presentation</vt:lpstr>
      <vt:lpstr>AGENDA</vt:lpstr>
      <vt:lpstr>PROBLEM STATEMENT</vt:lpstr>
      <vt:lpstr>PowerPoint Presentation</vt:lpstr>
      <vt:lpstr>WHO ARE THE END USERS?</vt:lpstr>
      <vt:lpstr>Our Solution And Its Value Proposition</vt:lpstr>
      <vt:lpstr>Dataset Description</vt:lpstr>
      <vt:lpstr>THE "WOW" IN OUR SOLUTION</vt:lpstr>
      <vt:lpstr>PowerPoint Presentation</vt:lpstr>
      <vt:lpstr>RESULTS</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  N.Dhivya shree REGISITER NO   :  122201977 DEPARTMENT    :  3rd b.com (CS) COLLEGE          :  Chevalier T.Thomas Elizabeth college for women</dc:title>
  <dc:creator>SUPER</dc:creator>
  <cp:lastModifiedBy>SUPER</cp:lastModifiedBy>
  <cp:revision>11</cp:revision>
  <dcterms:created xsi:type="dcterms:W3CDTF">2024-09-06T14:12:19Z</dcterms:created>
  <dcterms:modified xsi:type="dcterms:W3CDTF">2024-09-07T11:50:17Z</dcterms:modified>
</cp:coreProperties>
</file>