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23"/>
  </p:notesMasterIdLst>
  <p:sldIdLst>
    <p:sldId id="256" r:id="rId2"/>
    <p:sldId id="272" r:id="rId3"/>
    <p:sldId id="257" r:id="rId4"/>
    <p:sldId id="258" r:id="rId5"/>
    <p:sldId id="259" r:id="rId6"/>
    <p:sldId id="260" r:id="rId7"/>
    <p:sldId id="273" r:id="rId8"/>
    <p:sldId id="265" r:id="rId9"/>
    <p:sldId id="262" r:id="rId10"/>
    <p:sldId id="278" r:id="rId11"/>
    <p:sldId id="275" r:id="rId12"/>
    <p:sldId id="276" r:id="rId13"/>
    <p:sldId id="263" r:id="rId14"/>
    <p:sldId id="264" r:id="rId15"/>
    <p:sldId id="267" r:id="rId16"/>
    <p:sldId id="268" r:id="rId17"/>
    <p:sldId id="277" r:id="rId18"/>
    <p:sldId id="269" r:id="rId19"/>
    <p:sldId id="270" r:id="rId20"/>
    <p:sldId id="279" r:id="rId21"/>
    <p:sldId id="274" r:id="rId2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04D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7F8374-B7F8-9897-D13F-70ECE91A5D4F}" v="234" dt="2023-02-24T10:07:38.210"/>
    <p1510:client id="{453B9F78-7072-47A8-9589-C853806F4FA8}" v="119" dt="2023-02-23T20:08:28.015"/>
    <p1510:client id="{5B6C870F-343C-44ED-962F-8EE0370EEE53}" v="1710" dt="2023-02-23T20:21:28.287"/>
    <p1510:client id="{B7BA8651-1813-4342-BEFE-1BFDC874D13C}" v="302" dt="2023-02-24T10:54:13.829"/>
    <p1510:client id="{E97BB9B3-F3E5-48C4-BAC0-6620AB46B956}" v="811" dt="2023-02-24T10:18:16.38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4771" autoAdjust="0"/>
  </p:normalViewPr>
  <p:slideViewPr>
    <p:cSldViewPr snapToGrid="0">
      <p:cViewPr varScale="1">
        <p:scale>
          <a:sx n="53" d="100"/>
          <a:sy n="53" d="100"/>
        </p:scale>
        <p:origin x="1660" y="4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20e8b504fe9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20e8b504fe9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625984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20e8b504fe9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20e8b504fe9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0e8b504fe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20e8b504fe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20e8b504fe9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20e8b504fe9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0e8b504fe9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20e8b504fe9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20e8b504fe9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20e8b504fe9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buNone/>
            </a:pPr>
            <a:r>
              <a:rPr lang="en-US" dirty="0"/>
              <a:t> Online GPU computing, also known as cloud GPU computing, refers to the use of remote graphics processing units (GPUs) to perform computations in the cloud. GPU computing has become increasingly popular for applications that require high-performance computing. We have used Google </a:t>
            </a:r>
            <a:r>
              <a:rPr lang="en-US" dirty="0" err="1"/>
              <a:t>Colab</a:t>
            </a:r>
            <a:r>
              <a:rPr lang="en-US" dirty="0"/>
              <a:t> for the GPU computing.</a:t>
            </a:r>
          </a:p>
          <a:p>
            <a:pPr>
              <a:buNone/>
            </a:pPr>
            <a:r>
              <a:rPr lang="en-US" dirty="0"/>
              <a:t>Google </a:t>
            </a:r>
            <a:r>
              <a:rPr lang="en-US" dirty="0" err="1"/>
              <a:t>Colab</a:t>
            </a:r>
            <a:endParaRPr lang="en-US" dirty="0"/>
          </a:p>
          <a:p>
            <a:pPr>
              <a:buNone/>
            </a:pPr>
            <a:r>
              <a:rPr lang="en-US" dirty="0"/>
              <a:t>Google </a:t>
            </a:r>
            <a:r>
              <a:rPr lang="en-US" dirty="0" err="1"/>
              <a:t>Colab</a:t>
            </a:r>
            <a:r>
              <a:rPr lang="en-US" dirty="0"/>
              <a:t> provides two types of GPU: Tesla K80 and Tesla T4. Tesla T4 is the more powerful of the two, offering up to 16 GB of GPU memory compared to the Tesla K80's 12 GB.</a:t>
            </a:r>
          </a:p>
          <a:p>
            <a:pPr>
              <a:buNone/>
            </a:pPr>
            <a:r>
              <a:rPr lang="en-US" dirty="0"/>
              <a:t>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0615522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20e8b504fe9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20e8b504fe9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buNone/>
            </a:pPr>
            <a:r>
              <a:rPr lang="en-US" dirty="0"/>
              <a:t>For executing C/C++ in Google </a:t>
            </a:r>
            <a:r>
              <a:rPr lang="en-US" dirty="0" err="1"/>
              <a:t>Colab</a:t>
            </a:r>
            <a:r>
              <a:rPr lang="en-US" dirty="0"/>
              <a:t> we need to enable the CUDA environment which will take a good amount of time whereas Python could be implemented directly in </a:t>
            </a:r>
            <a:r>
              <a:rPr lang="en-US" dirty="0" err="1"/>
              <a:t>Jupyter</a:t>
            </a:r>
            <a:r>
              <a:rPr lang="en-US" dirty="0"/>
              <a:t> for GPU computing. So we have converted the C code which we have implemented in the </a:t>
            </a:r>
            <a:r>
              <a:rPr lang="en-US" dirty="0" err="1"/>
              <a:t>Colab</a:t>
            </a:r>
            <a:r>
              <a:rPr lang="en-US" dirty="0"/>
              <a:t> to python.</a:t>
            </a:r>
          </a:p>
          <a:p>
            <a:pPr>
              <a:buNone/>
            </a:pPr>
            <a:r>
              <a:rPr lang="en-US" dirty="0"/>
              <a:t> </a:t>
            </a:r>
          </a:p>
          <a:p>
            <a:pPr>
              <a:buNone/>
            </a:pPr>
            <a:r>
              <a:rPr lang="en-US" dirty="0"/>
              <a:t>We implemented a platoon of three trucks and simulated their movement based on their speed and distance from other trucks in the platoon. This simulation is based on a model that does not take into account factors such as traffic, road conditions, weather, and the actions of other drivers on the road</a:t>
            </a:r>
          </a:p>
          <a:p>
            <a:pPr marL="0" lvl="0" indent="0" algn="l" rtl="0">
              <a:spcBef>
                <a:spcPts val="0"/>
              </a:spcBef>
              <a:spcAft>
                <a:spcPts val="0"/>
              </a:spcAft>
              <a:buNone/>
            </a:pP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20e8b504fe9_8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20e8b504fe9_8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buNone/>
            </a:pPr>
            <a:r>
              <a:rPr lang="en-US" dirty="0"/>
              <a:t>The Truck class represents each truck in the platoon. The __</a:t>
            </a:r>
            <a:r>
              <a:rPr lang="en-US" dirty="0" err="1"/>
              <a:t>init</a:t>
            </a:r>
            <a:r>
              <a:rPr lang="en-US" dirty="0"/>
              <a:t>__ method initializes each truck's properties, including its name, speed, distance to the front and rear trucks, and the platoon speed. The </a:t>
            </a:r>
            <a:r>
              <a:rPr lang="en-US" dirty="0" err="1"/>
              <a:t>update_speed</a:t>
            </a:r>
            <a:r>
              <a:rPr lang="en-US" dirty="0"/>
              <a:t> method updates each truck's speed based on the distance to the front and rear trucks, and the desired distance to maintain between them.</a:t>
            </a:r>
          </a:p>
          <a:p>
            <a:pPr>
              <a:buNone/>
            </a:pPr>
            <a:r>
              <a:rPr lang="en-US" dirty="0"/>
              <a:t>In the Truck class, the name attribute is declared as an instance variable using self.name = name. This means that each instance of the Truck class will have its own name attribute, which can be accessed and modified using the instance's name property.</a:t>
            </a:r>
          </a:p>
          <a:p>
            <a:pPr marL="0" lvl="0" indent="0" algn="l" rtl="0">
              <a:spcBef>
                <a:spcPts val="0"/>
              </a:spcBef>
              <a:spcAft>
                <a:spcPts val="0"/>
              </a:spcAft>
              <a:buNone/>
            </a:pP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20e8b504fe9_8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20e8b504fe9_8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buNone/>
            </a:pPr>
            <a:r>
              <a:rPr lang="en-US" dirty="0"/>
              <a:t>  </a:t>
            </a:r>
          </a:p>
          <a:p>
            <a:pPr>
              <a:buNone/>
            </a:pPr>
            <a:r>
              <a:rPr lang="en-US" dirty="0"/>
              <a:t>In the first output, the speed is 68kmph, distance to the rear truck is 57 feet which can be seen and for truck 2 and truck 3 have the same distance to the front truck of 49.8 feet. In the next output sequence, it can be seen the speed of truck 1 and truck 2 have decreased to 62 kmph and 64 kmph respectively as the distance to the rear truck has increased which will be intimidated by the </a:t>
            </a:r>
            <a:r>
              <a:rPr lang="en-US" dirty="0" err="1"/>
              <a:t>update_distance</a:t>
            </a:r>
            <a:r>
              <a:rPr lang="en-US" dirty="0"/>
              <a:t>() function. While truck 3 speed remains at the same speed of 70 kmph to remain in the platoon</a:t>
            </a:r>
          </a:p>
          <a:p>
            <a:pPr marL="0" indent="0">
              <a:buNone/>
            </a:pPr>
            <a:r>
              <a:rPr lang="en-US" dirty="0"/>
              <a:t>(): calculates a new speed for the truck based on its current distance to the front and rear trucks and the platoon speed limit.</a:t>
            </a:r>
          </a:p>
        </p:txBody>
      </p:sp>
    </p:spTree>
    <p:extLst>
      <p:ext uri="{BB962C8B-B14F-4D97-AF65-F5344CB8AC3E}">
        <p14:creationId xmlns:p14="http://schemas.microsoft.com/office/powerpoint/2010/main" val="39825217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pPr marL="158750" indent="0">
              <a:buNone/>
            </a:pPr>
            <a:endParaRPr lang="de-DE"/>
          </a:p>
          <a:p>
            <a:pPr marL="158750" indent="0">
              <a:buNone/>
            </a:pPr>
            <a:endParaRPr lang="de-DE"/>
          </a:p>
        </p:txBody>
      </p:sp>
    </p:spTree>
    <p:extLst>
      <p:ext uri="{BB962C8B-B14F-4D97-AF65-F5344CB8AC3E}">
        <p14:creationId xmlns:p14="http://schemas.microsoft.com/office/powerpoint/2010/main" val="27562566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20e8b504fe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20e8b504fe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DE"/>
              <a:t>What </a:t>
            </a:r>
            <a:r>
              <a:rPr lang="de-DE" err="1"/>
              <a:t>is</a:t>
            </a:r>
            <a:r>
              <a:rPr lang="de-DE"/>
              <a:t> a </a:t>
            </a:r>
            <a:r>
              <a:rPr lang="de-DE" err="1"/>
              <a:t>platoon</a:t>
            </a:r>
            <a:r>
              <a:rPr lang="de-DE"/>
              <a:t> in </a:t>
            </a:r>
            <a:r>
              <a:rPr lang="de-DE" err="1"/>
              <a:t>general</a:t>
            </a:r>
            <a:r>
              <a:rPr lang="de-DE"/>
              <a:t>?</a:t>
            </a:r>
          </a:p>
          <a:p>
            <a:pPr marL="0" lvl="0" indent="0" algn="l" rtl="0">
              <a:spcBef>
                <a:spcPts val="0"/>
              </a:spcBef>
              <a:spcAft>
                <a:spcPts val="0"/>
              </a:spcAft>
              <a:buNone/>
            </a:pPr>
            <a:r>
              <a:rPr lang="de-DE"/>
              <a:t>What </a:t>
            </a:r>
            <a:r>
              <a:rPr lang="de-DE" err="1"/>
              <a:t>are</a:t>
            </a:r>
            <a:r>
              <a:rPr lang="de-DE"/>
              <a:t> </a:t>
            </a:r>
            <a:r>
              <a:rPr lang="de-DE" err="1"/>
              <a:t>the</a:t>
            </a:r>
            <a:r>
              <a:rPr lang="de-DE"/>
              <a:t> </a:t>
            </a:r>
            <a:r>
              <a:rPr lang="de-DE" err="1"/>
              <a:t>main</a:t>
            </a:r>
            <a:r>
              <a:rPr lang="de-DE"/>
              <a:t> </a:t>
            </a:r>
            <a:r>
              <a:rPr lang="de-DE" err="1"/>
              <a:t>tasks</a:t>
            </a:r>
            <a:r>
              <a:rPr lang="de-DE"/>
              <a:t> </a:t>
            </a:r>
            <a:r>
              <a:rPr lang="de-DE" err="1"/>
              <a:t>of</a:t>
            </a:r>
            <a:r>
              <a:rPr lang="de-DE"/>
              <a:t> </a:t>
            </a:r>
            <a:r>
              <a:rPr lang="de-DE" err="1"/>
              <a:t>the</a:t>
            </a:r>
            <a:r>
              <a:rPr lang="de-DE"/>
              <a:t> </a:t>
            </a:r>
            <a:r>
              <a:rPr lang="de-DE" err="1"/>
              <a:t>semester</a:t>
            </a:r>
            <a:r>
              <a:rPr lang="de-DE"/>
              <a:t> </a:t>
            </a:r>
            <a:r>
              <a:rPr lang="de-DE" err="1"/>
              <a:t>project</a:t>
            </a:r>
            <a:r>
              <a:rPr lang="de-DE"/>
              <a:t>?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20e8b504fe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20e8b504fe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20e8b504fe9_5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20e8b504fe9_5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DE" dirty="0"/>
              <a:t>TCP </a:t>
            </a:r>
            <a:r>
              <a:rPr lang="de-DE" dirty="0" err="1"/>
              <a:t>Divya</a:t>
            </a:r>
            <a:r>
              <a:rPr lang="de-DE" dirty="0"/>
              <a:t> will </a:t>
            </a:r>
            <a:r>
              <a:rPr lang="de-DE" dirty="0" err="1"/>
              <a:t>explain</a:t>
            </a:r>
            <a:r>
              <a:rPr lang="de-DE" dirty="0"/>
              <a:t> </a:t>
            </a:r>
            <a:r>
              <a:rPr lang="de-DE" dirty="0" err="1"/>
              <a:t>later</a:t>
            </a:r>
            <a:r>
              <a:rPr lang="de-DE" dirty="0"/>
              <a:t> on</a:t>
            </a:r>
          </a:p>
          <a:p>
            <a:pPr marL="0" lvl="0" indent="0" algn="l" rtl="0">
              <a:spcBef>
                <a:spcPts val="0"/>
              </a:spcBef>
              <a:spcAft>
                <a:spcPts val="0"/>
              </a:spcAft>
              <a:buNone/>
            </a:pPr>
            <a:r>
              <a:rPr lang="de-DE" dirty="0" err="1"/>
              <a:t>Two</a:t>
            </a:r>
            <a:r>
              <a:rPr lang="de-DE" dirty="0"/>
              <a:t> </a:t>
            </a:r>
            <a:r>
              <a:rPr lang="de-DE" dirty="0" err="1"/>
              <a:t>seperate</a:t>
            </a:r>
            <a:r>
              <a:rPr lang="de-DE" dirty="0"/>
              <a:t> </a:t>
            </a:r>
            <a:r>
              <a:rPr lang="de-DE" dirty="0" err="1"/>
              <a:t>Statemachines</a:t>
            </a:r>
            <a:r>
              <a:rPr lang="de-DE" dirty="0"/>
              <a:t> </a:t>
            </a:r>
            <a:r>
              <a:rPr lang="de-DE" dirty="0" err="1"/>
              <a:t>for</a:t>
            </a:r>
            <a:r>
              <a:rPr lang="de-DE" dirty="0"/>
              <a:t> </a:t>
            </a:r>
            <a:r>
              <a:rPr lang="de-DE" dirty="0" err="1"/>
              <a:t>forming</a:t>
            </a:r>
            <a:r>
              <a:rPr lang="de-DE" dirty="0"/>
              <a:t> </a:t>
            </a:r>
            <a:r>
              <a:rPr lang="de-DE" dirty="0" err="1"/>
              <a:t>platoon</a:t>
            </a:r>
            <a:r>
              <a:rPr lang="de-DE" dirty="0"/>
              <a:t> / </a:t>
            </a:r>
            <a:r>
              <a:rPr lang="de-DE" dirty="0" err="1"/>
              <a:t>driving</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20e8b504fe9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20e8b504fe9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0e8b504fe9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0e8b504fe9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DE" dirty="0" err="1"/>
              <a:t>Init</a:t>
            </a:r>
            <a:r>
              <a:rPr lang="de-DE" dirty="0"/>
              <a:t> </a:t>
            </a:r>
            <a:r>
              <a:rPr lang="de-DE" dirty="0" err="1"/>
              <a:t>state</a:t>
            </a:r>
            <a:r>
              <a:rPr lang="de-DE" dirty="0"/>
              <a:t> </a:t>
            </a:r>
            <a:r>
              <a:rPr lang="de-DE" dirty="0" err="1"/>
              <a:t>opens</a:t>
            </a:r>
            <a:r>
              <a:rPr lang="de-DE" dirty="0"/>
              <a:t> </a:t>
            </a:r>
            <a:r>
              <a:rPr lang="de-DE" dirty="0" err="1"/>
              <a:t>listening</a:t>
            </a:r>
            <a:r>
              <a:rPr lang="de-DE" dirty="0"/>
              <a:t> socket</a:t>
            </a:r>
          </a:p>
          <a:p>
            <a:pPr marL="0" lvl="0" indent="0" algn="l" rtl="0">
              <a:spcBef>
                <a:spcPts val="0"/>
              </a:spcBef>
              <a:spcAft>
                <a:spcPts val="0"/>
              </a:spcAft>
              <a:buNone/>
            </a:pPr>
            <a:endParaRPr lang="de-DE" dirty="0"/>
          </a:p>
          <a:p>
            <a:pPr marL="0" lvl="0" indent="0" algn="l" rtl="0">
              <a:spcBef>
                <a:spcPts val="0"/>
              </a:spcBef>
              <a:spcAft>
                <a:spcPts val="0"/>
              </a:spcAft>
              <a:buNone/>
            </a:pPr>
            <a:r>
              <a:rPr lang="de-DE" dirty="0" err="1"/>
              <a:t>Build</a:t>
            </a:r>
            <a:r>
              <a:rPr lang="de-DE" dirty="0"/>
              <a:t> </a:t>
            </a:r>
            <a:r>
              <a:rPr lang="de-DE" dirty="0" err="1"/>
              <a:t>platoon</a:t>
            </a:r>
            <a:r>
              <a:rPr lang="de-DE" dirty="0"/>
              <a:t> </a:t>
            </a:r>
            <a:r>
              <a:rPr lang="de-DE" dirty="0" err="1"/>
              <a:t>waits</a:t>
            </a:r>
            <a:r>
              <a:rPr lang="de-DE" dirty="0"/>
              <a:t> </a:t>
            </a:r>
            <a:r>
              <a:rPr lang="de-DE" dirty="0" err="1"/>
              <a:t>for</a:t>
            </a:r>
            <a:r>
              <a:rPr lang="de-DE" dirty="0"/>
              <a:t> </a:t>
            </a:r>
            <a:r>
              <a:rPr lang="de-DE" dirty="0" err="1"/>
              <a:t>clients</a:t>
            </a:r>
            <a:r>
              <a:rPr lang="de-DE" dirty="0"/>
              <a:t> to connect</a:t>
            </a:r>
          </a:p>
          <a:p>
            <a:pPr marL="0" lvl="0" indent="0" algn="l" rtl="0">
              <a:spcBef>
                <a:spcPts val="0"/>
              </a:spcBef>
              <a:spcAft>
                <a:spcPts val="0"/>
              </a:spcAft>
              <a:buNone/>
            </a:pPr>
            <a:r>
              <a:rPr lang="de-DE" dirty="0"/>
              <a:t>-&gt; </a:t>
            </a:r>
            <a:r>
              <a:rPr lang="de-DE" dirty="0" err="1"/>
              <a:t>forms</a:t>
            </a:r>
            <a:r>
              <a:rPr lang="de-DE" dirty="0"/>
              <a:t> </a:t>
            </a:r>
            <a:r>
              <a:rPr lang="de-DE" dirty="0" err="1"/>
              <a:t>seperate</a:t>
            </a:r>
            <a:r>
              <a:rPr lang="de-DE" dirty="0"/>
              <a:t> </a:t>
            </a:r>
            <a:r>
              <a:rPr lang="de-DE" dirty="0" err="1"/>
              <a:t>thread</a:t>
            </a:r>
            <a:r>
              <a:rPr lang="de-DE" dirty="0"/>
              <a:t> </a:t>
            </a:r>
            <a:r>
              <a:rPr lang="de-DE" dirty="0" err="1"/>
              <a:t>for</a:t>
            </a:r>
            <a:r>
              <a:rPr lang="de-DE" dirty="0"/>
              <a:t> </a:t>
            </a:r>
            <a:r>
              <a:rPr lang="de-DE" dirty="0" err="1"/>
              <a:t>each</a:t>
            </a:r>
            <a:r>
              <a:rPr lang="de-DE" dirty="0"/>
              <a:t> </a:t>
            </a:r>
            <a:r>
              <a:rPr lang="de-DE" dirty="0" err="1"/>
              <a:t>client</a:t>
            </a:r>
            <a:endParaRPr lang="de-DE" dirty="0"/>
          </a:p>
          <a:p>
            <a:pPr marL="0" lvl="0" indent="0" algn="l" rtl="0">
              <a:spcBef>
                <a:spcPts val="0"/>
              </a:spcBef>
              <a:spcAft>
                <a:spcPts val="0"/>
              </a:spcAft>
              <a:buNone/>
            </a:pPr>
            <a:endParaRPr lang="de-DE" dirty="0"/>
          </a:p>
          <a:p>
            <a:pPr marL="0" lvl="0" indent="0" algn="l" rtl="0">
              <a:spcBef>
                <a:spcPts val="0"/>
              </a:spcBef>
              <a:spcAft>
                <a:spcPts val="0"/>
              </a:spcAft>
              <a:buNone/>
            </a:pPr>
            <a:r>
              <a:rPr lang="de-DE" dirty="0" err="1"/>
              <a:t>Init_route</a:t>
            </a:r>
            <a:r>
              <a:rPr lang="de-DE" dirty="0"/>
              <a:t> </a:t>
            </a:r>
            <a:r>
              <a:rPr lang="de-DE" dirty="0" err="1"/>
              <a:t>shares</a:t>
            </a:r>
            <a:r>
              <a:rPr lang="de-DE" dirty="0"/>
              <a:t> </a:t>
            </a:r>
            <a:r>
              <a:rPr lang="de-DE" dirty="0" err="1"/>
              <a:t>general</a:t>
            </a:r>
            <a:r>
              <a:rPr lang="de-DE" dirty="0"/>
              <a:t> </a:t>
            </a:r>
            <a:r>
              <a:rPr lang="de-DE" dirty="0" err="1"/>
              <a:t>information</a:t>
            </a:r>
            <a:r>
              <a:rPr lang="de-DE" dirty="0"/>
              <a:t> </a:t>
            </a:r>
          </a:p>
          <a:p>
            <a:pPr marL="0" lvl="0" indent="0" algn="l" rtl="0">
              <a:spcBef>
                <a:spcPts val="0"/>
              </a:spcBef>
              <a:spcAft>
                <a:spcPts val="0"/>
              </a:spcAft>
              <a:buNone/>
            </a:pPr>
            <a:r>
              <a:rPr lang="de-DE" dirty="0"/>
              <a:t>-&gt; Position in Platoon</a:t>
            </a:r>
          </a:p>
          <a:p>
            <a:pPr marL="0" lvl="0" indent="0" algn="l" rtl="0">
              <a:spcBef>
                <a:spcPts val="0"/>
              </a:spcBef>
              <a:spcAft>
                <a:spcPts val="0"/>
              </a:spcAft>
              <a:buNone/>
            </a:pPr>
            <a:r>
              <a:rPr lang="de-DE" dirty="0"/>
              <a:t>-&gt; Route</a:t>
            </a:r>
          </a:p>
          <a:p>
            <a:pPr marL="0" lvl="0" indent="0" algn="l" rtl="0">
              <a:spcBef>
                <a:spcPts val="0"/>
              </a:spcBef>
              <a:spcAft>
                <a:spcPts val="0"/>
              </a:spcAft>
              <a:buNone/>
            </a:pPr>
            <a:r>
              <a:rPr lang="de-DE" dirty="0"/>
              <a:t>-&gt; </a:t>
            </a:r>
            <a:r>
              <a:rPr lang="de-DE" dirty="0" err="1"/>
              <a:t>other</a:t>
            </a:r>
            <a:r>
              <a:rPr lang="de-DE" dirty="0"/>
              <a:t> </a:t>
            </a:r>
            <a:r>
              <a:rPr lang="de-DE" dirty="0" err="1"/>
              <a:t>presets</a:t>
            </a:r>
            <a:endParaRPr lang="de-DE" dirty="0"/>
          </a:p>
          <a:p>
            <a:pPr marL="0" lvl="0" indent="0" algn="l" rtl="0">
              <a:spcBef>
                <a:spcPts val="0"/>
              </a:spcBef>
              <a:spcAft>
                <a:spcPts val="0"/>
              </a:spcAft>
              <a:buNone/>
            </a:pPr>
            <a:endParaRPr lang="de-DE" dirty="0"/>
          </a:p>
          <a:p>
            <a:pPr marL="0" lvl="0" indent="0" algn="l" rtl="0">
              <a:spcBef>
                <a:spcPts val="0"/>
              </a:spcBef>
              <a:spcAft>
                <a:spcPts val="0"/>
              </a:spcAft>
              <a:buNone/>
            </a:pPr>
            <a:r>
              <a:rPr lang="de-DE" dirty="0" err="1"/>
              <a:t>Driving</a:t>
            </a:r>
            <a:endParaRPr lang="de-DE" dirty="0"/>
          </a:p>
          <a:p>
            <a:pPr marL="0" lvl="0" indent="0" algn="l" rtl="0">
              <a:spcBef>
                <a:spcPts val="0"/>
              </a:spcBef>
              <a:spcAft>
                <a:spcPts val="0"/>
              </a:spcAft>
              <a:buNone/>
            </a:pPr>
            <a:r>
              <a:rPr lang="de-DE" dirty="0" err="1"/>
              <a:t>Communicating</a:t>
            </a:r>
            <a:endParaRPr lang="de-DE" dirty="0"/>
          </a:p>
          <a:p>
            <a:pPr marL="0" lvl="0" indent="0" algn="l" rtl="0">
              <a:spcBef>
                <a:spcPts val="0"/>
              </a:spcBef>
              <a:spcAft>
                <a:spcPts val="0"/>
              </a:spcAft>
              <a:buNone/>
            </a:pPr>
            <a:r>
              <a:rPr lang="de-DE" dirty="0" err="1"/>
              <a:t>sharing</a:t>
            </a:r>
            <a:r>
              <a:rPr lang="de-DE" dirty="0"/>
              <a:t> </a:t>
            </a:r>
            <a:r>
              <a:rPr lang="de-DE" dirty="0" err="1"/>
              <a:t>up</a:t>
            </a:r>
            <a:r>
              <a:rPr lang="de-DE" dirty="0"/>
              <a:t> to time </a:t>
            </a:r>
            <a:r>
              <a:rPr lang="de-DE" dirty="0" err="1"/>
              <a:t>data</a:t>
            </a:r>
            <a:endParaRPr lang="de-DE" dirty="0"/>
          </a:p>
          <a:p>
            <a:pPr marL="0" lvl="0" indent="0" algn="l" rtl="0">
              <a:spcBef>
                <a:spcPts val="0"/>
              </a:spcBef>
              <a:spcAft>
                <a:spcPts val="0"/>
              </a:spcAft>
              <a:buNone/>
            </a:pPr>
            <a:endParaRPr lang="de-DE" dirty="0"/>
          </a:p>
          <a:p>
            <a:pPr marL="0" lvl="0" indent="0" algn="l" rtl="0">
              <a:spcBef>
                <a:spcPts val="0"/>
              </a:spcBef>
              <a:spcAft>
                <a:spcPts val="0"/>
              </a:spcAft>
              <a:buNone/>
            </a:pPr>
            <a:r>
              <a:rPr lang="de-DE" dirty="0" err="1"/>
              <a:t>When</a:t>
            </a:r>
            <a:r>
              <a:rPr lang="de-DE" dirty="0"/>
              <a:t> </a:t>
            </a:r>
            <a:r>
              <a:rPr lang="de-DE" dirty="0" err="1"/>
              <a:t>arrived</a:t>
            </a:r>
            <a:r>
              <a:rPr lang="de-DE" dirty="0"/>
              <a:t>,</a:t>
            </a:r>
          </a:p>
          <a:p>
            <a:pPr marL="0" lvl="0" indent="0" algn="l" rtl="0">
              <a:spcBef>
                <a:spcPts val="0"/>
              </a:spcBef>
              <a:spcAft>
                <a:spcPts val="0"/>
              </a:spcAft>
              <a:buNone/>
            </a:pPr>
            <a:r>
              <a:rPr lang="de-DE" dirty="0"/>
              <a:t>Close </a:t>
            </a:r>
            <a:r>
              <a:rPr lang="de-DE" dirty="0" err="1"/>
              <a:t>sockets</a:t>
            </a:r>
            <a:endParaRPr lang="de-DE" dirty="0"/>
          </a:p>
          <a:p>
            <a:pPr marL="0" lvl="0" indent="0" algn="l" rtl="0">
              <a:spcBef>
                <a:spcPts val="0"/>
              </a:spcBef>
              <a:spcAft>
                <a:spcPts val="0"/>
              </a:spcAft>
              <a:buNone/>
            </a:pPr>
            <a:r>
              <a:rPr lang="de-DE" dirty="0"/>
              <a:t>Clean </a:t>
            </a:r>
            <a:r>
              <a:rPr lang="de-DE" dirty="0" err="1"/>
              <a:t>up</a:t>
            </a:r>
            <a:r>
              <a:rPr lang="de-DE" dirty="0"/>
              <a:t> </a:t>
            </a:r>
          </a:p>
        </p:txBody>
      </p:sp>
    </p:spTree>
    <p:extLst>
      <p:ext uri="{BB962C8B-B14F-4D97-AF65-F5344CB8AC3E}">
        <p14:creationId xmlns:p14="http://schemas.microsoft.com/office/powerpoint/2010/main" val="16124002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20e8b504fe9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20e8b504fe9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0e8b504fe9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0e8b504fe9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solidFill>
                  <a:schemeClr val="tx2"/>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bg1"/>
                </a:solidFill>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de-DE" smtClean="0"/>
              <a:pPr/>
              <a:t>‹#›</a:t>
            </a:fld>
            <a:endParaRPr lang="de-D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4" name="Gleichschenkliges Dreieck 3">
            <a:extLst>
              <a:ext uri="{FF2B5EF4-FFF2-40B4-BE49-F238E27FC236}">
                <a16:creationId xmlns:a16="http://schemas.microsoft.com/office/drawing/2014/main" id="{4522B811-0F65-C522-3A85-8231A6045C36}"/>
              </a:ext>
            </a:extLst>
          </p:cNvPr>
          <p:cNvSpPr/>
          <p:nvPr userDrawn="1"/>
        </p:nvSpPr>
        <p:spPr>
          <a:xfrm>
            <a:off x="8252847" y="4316279"/>
            <a:ext cx="1996053" cy="827222"/>
          </a:xfrm>
          <a:prstGeom prst="triangle">
            <a:avLst>
              <a:gd name="adj" fmla="val 50000"/>
            </a:avLst>
          </a:prstGeom>
          <a:solidFill>
            <a:schemeClr val="accent3">
              <a:lumMod val="5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Rechteck 1">
            <a:extLst>
              <a:ext uri="{FF2B5EF4-FFF2-40B4-BE49-F238E27FC236}">
                <a16:creationId xmlns:a16="http://schemas.microsoft.com/office/drawing/2014/main" id="{EE3443CA-0334-2674-AEF7-FF4612C61BD7}"/>
              </a:ext>
            </a:extLst>
          </p:cNvPr>
          <p:cNvSpPr/>
          <p:nvPr userDrawn="1"/>
        </p:nvSpPr>
        <p:spPr>
          <a:xfrm>
            <a:off x="0" y="0"/>
            <a:ext cx="9144000" cy="1058133"/>
          </a:xfrm>
          <a:prstGeom prst="rect">
            <a:avLst/>
          </a:prstGeom>
          <a:solidFill>
            <a:schemeClr val="accent3">
              <a:lumMod val="5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595300" y="465938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https://github.com/Divyabhartisharma/Vehicle-Platooning/blob/main/Final/Leadplatoon.c"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hyperlink" Target="https://github.com/Divyabhartisharma/Vehicle-Platooning/blob/main/Final/Following_platoon.c"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3" name="Grafik 2" descr="Ein Bild, das Text, Himmel, draußen, Straße enthält.&#10;&#10;Automatisch generierte Beschreibung">
            <a:extLst>
              <a:ext uri="{FF2B5EF4-FFF2-40B4-BE49-F238E27FC236}">
                <a16:creationId xmlns:a16="http://schemas.microsoft.com/office/drawing/2014/main" id="{2EF8153D-3BE6-74B8-F327-742912C55EA9}"/>
              </a:ext>
            </a:extLst>
          </p:cNvPr>
          <p:cNvPicPr>
            <a:picLocks noChangeAspect="1"/>
          </p:cNvPicPr>
          <p:nvPr/>
        </p:nvPicPr>
        <p:blipFill rotWithShape="1">
          <a:blip r:embed="rId3">
            <a:extLst>
              <a:ext uri="{BEBA8EAE-BF5A-486C-A8C5-ECC9F3942E4B}">
                <a14:imgProps xmlns:a14="http://schemas.microsoft.com/office/drawing/2010/main">
                  <a14:imgLayer r:embed="rId4">
                    <a14:imgEffect>
                      <a14:colorTemperature colorTemp="6489"/>
                    </a14:imgEffect>
                  </a14:imgLayer>
                </a14:imgProps>
              </a:ext>
            </a:extLst>
          </a:blip>
          <a:srcRect r="19821" b="20995"/>
          <a:stretch/>
        </p:blipFill>
        <p:spPr>
          <a:xfrm>
            <a:off x="1551869" y="-331815"/>
            <a:ext cx="9039931" cy="5932515"/>
          </a:xfrm>
          <a:prstGeom prst="rect">
            <a:avLst/>
          </a:prstGeom>
        </p:spPr>
      </p:pic>
      <p:sp>
        <p:nvSpPr>
          <p:cNvPr id="4" name="Rechteck 3">
            <a:extLst>
              <a:ext uri="{FF2B5EF4-FFF2-40B4-BE49-F238E27FC236}">
                <a16:creationId xmlns:a16="http://schemas.microsoft.com/office/drawing/2014/main" id="{6527A5C7-7821-6C0B-C96E-0A1B2FD8863C}"/>
              </a:ext>
            </a:extLst>
          </p:cNvPr>
          <p:cNvSpPr/>
          <p:nvPr/>
        </p:nvSpPr>
        <p:spPr>
          <a:xfrm>
            <a:off x="0" y="0"/>
            <a:ext cx="3800475" cy="5143500"/>
          </a:xfrm>
          <a:prstGeom prst="rect">
            <a:avLst/>
          </a:prstGeom>
          <a:solidFill>
            <a:schemeClr val="accent3">
              <a:lumMod val="5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4" name="Google Shape;54;p13"/>
          <p:cNvSpPr txBox="1">
            <a:spLocks noGrp="1"/>
          </p:cNvSpPr>
          <p:nvPr>
            <p:ph type="subTitle" idx="1"/>
          </p:nvPr>
        </p:nvSpPr>
        <p:spPr>
          <a:xfrm>
            <a:off x="333376" y="0"/>
            <a:ext cx="3467100" cy="5143500"/>
          </a:xfrm>
          <a:prstGeom prst="rect">
            <a:avLst/>
          </a:prstGeom>
        </p:spPr>
        <p:txBody>
          <a:bodyPr spcFirstLastPara="1" wrap="square" lIns="91425" tIns="0" rIns="91425" bIns="0" anchor="t" anchorCtr="0">
            <a:normAutofit fontScale="92500" lnSpcReduction="20000"/>
          </a:bodyPr>
          <a:lstStyle/>
          <a:p>
            <a:pPr marL="0" lvl="0" indent="0" algn="just" rtl="0">
              <a:lnSpc>
                <a:spcPct val="110000"/>
              </a:lnSpc>
              <a:spcBef>
                <a:spcPts val="1000"/>
              </a:spcBef>
              <a:spcAft>
                <a:spcPts val="0"/>
              </a:spcAft>
              <a:buClr>
                <a:schemeClr val="dk1"/>
              </a:buClr>
              <a:buSzPts val="1100"/>
              <a:buFont typeface="Arial"/>
              <a:buNone/>
            </a:pPr>
            <a:endParaRPr lang="en" sz="3600" b="1">
              <a:solidFill>
                <a:schemeClr val="tx2"/>
              </a:solidFill>
              <a:latin typeface="+mj-lt"/>
            </a:endParaRPr>
          </a:p>
          <a:p>
            <a:pPr marL="0" lvl="0" indent="0" algn="just" rtl="0">
              <a:lnSpc>
                <a:spcPct val="110000"/>
              </a:lnSpc>
              <a:spcBef>
                <a:spcPts val="1000"/>
              </a:spcBef>
              <a:spcAft>
                <a:spcPts val="0"/>
              </a:spcAft>
              <a:buClr>
                <a:schemeClr val="dk1"/>
              </a:buClr>
              <a:buSzPts val="1100"/>
              <a:buFont typeface="Arial"/>
              <a:buNone/>
            </a:pPr>
            <a:r>
              <a:rPr lang="en" sz="3600" b="1">
                <a:solidFill>
                  <a:schemeClr val="tx2"/>
                </a:solidFill>
                <a:latin typeface="+mj-lt"/>
              </a:rPr>
              <a:t>Truck</a:t>
            </a:r>
          </a:p>
          <a:p>
            <a:pPr marL="0" lvl="0" indent="0" algn="just" rtl="0">
              <a:lnSpc>
                <a:spcPct val="110000"/>
              </a:lnSpc>
              <a:spcBef>
                <a:spcPts val="1000"/>
              </a:spcBef>
              <a:spcAft>
                <a:spcPts val="0"/>
              </a:spcAft>
              <a:buClr>
                <a:schemeClr val="dk1"/>
              </a:buClr>
              <a:buSzPts val="1100"/>
              <a:buFont typeface="Arial"/>
              <a:buNone/>
            </a:pPr>
            <a:r>
              <a:rPr lang="en" sz="3600" b="1">
                <a:solidFill>
                  <a:schemeClr val="tx2"/>
                </a:solidFill>
                <a:latin typeface="+mj-lt"/>
              </a:rPr>
              <a:t>Platooning</a:t>
            </a:r>
          </a:p>
          <a:p>
            <a:pPr marL="0" lvl="0" indent="0" algn="just" rtl="0">
              <a:lnSpc>
                <a:spcPct val="110000"/>
              </a:lnSpc>
              <a:spcBef>
                <a:spcPts val="1000"/>
              </a:spcBef>
              <a:spcAft>
                <a:spcPts val="0"/>
              </a:spcAft>
              <a:buClr>
                <a:schemeClr val="dk1"/>
              </a:buClr>
              <a:buSzPts val="1100"/>
              <a:buFont typeface="Arial"/>
              <a:buNone/>
            </a:pPr>
            <a:endParaRPr sz="3600" b="1">
              <a:solidFill>
                <a:schemeClr val="tx2"/>
              </a:solidFill>
              <a:latin typeface="+mj-lt"/>
            </a:endParaRPr>
          </a:p>
          <a:p>
            <a:pPr marL="0" lvl="0" indent="0" algn="just" rtl="0">
              <a:lnSpc>
                <a:spcPct val="110000"/>
              </a:lnSpc>
              <a:spcBef>
                <a:spcPts val="1000"/>
              </a:spcBef>
              <a:spcAft>
                <a:spcPts val="0"/>
              </a:spcAft>
              <a:buClr>
                <a:schemeClr val="dk1"/>
              </a:buClr>
              <a:buSzPts val="1100"/>
              <a:buFont typeface="Arial"/>
              <a:buNone/>
            </a:pPr>
            <a:r>
              <a:rPr lang="en" sz="2300">
                <a:solidFill>
                  <a:schemeClr val="tx2"/>
                </a:solidFill>
              </a:rPr>
              <a:t>DPS Semester Project</a:t>
            </a:r>
            <a:endParaRPr sz="2300">
              <a:solidFill>
                <a:schemeClr val="tx2"/>
              </a:solidFill>
            </a:endParaRPr>
          </a:p>
          <a:p>
            <a:pPr marL="0" lvl="0" indent="0" algn="just" rtl="0">
              <a:lnSpc>
                <a:spcPct val="110000"/>
              </a:lnSpc>
              <a:spcBef>
                <a:spcPts val="1000"/>
              </a:spcBef>
              <a:spcAft>
                <a:spcPts val="0"/>
              </a:spcAft>
              <a:buClr>
                <a:schemeClr val="dk1"/>
              </a:buClr>
              <a:buSzPts val="1100"/>
              <a:buFont typeface="Arial"/>
              <a:buNone/>
            </a:pPr>
            <a:r>
              <a:rPr lang="en" sz="2300">
                <a:solidFill>
                  <a:schemeClr val="tx2"/>
                </a:solidFill>
              </a:rPr>
              <a:t>Team JBD</a:t>
            </a:r>
            <a:endParaRPr sz="2300">
              <a:solidFill>
                <a:schemeClr val="tx2"/>
              </a:solidFill>
            </a:endParaRPr>
          </a:p>
          <a:p>
            <a:pPr marL="0" lvl="0" indent="0" algn="just" rtl="0">
              <a:lnSpc>
                <a:spcPct val="110000"/>
              </a:lnSpc>
              <a:spcBef>
                <a:spcPts val="1000"/>
              </a:spcBef>
              <a:spcAft>
                <a:spcPts val="0"/>
              </a:spcAft>
              <a:buClr>
                <a:schemeClr val="dk1"/>
              </a:buClr>
              <a:buSzPts val="1100"/>
              <a:buFont typeface="Arial"/>
              <a:buNone/>
            </a:pPr>
            <a:r>
              <a:rPr lang="en" sz="1700">
                <a:solidFill>
                  <a:schemeClr val="tx2">
                    <a:lumMod val="75000"/>
                  </a:schemeClr>
                </a:solidFill>
              </a:rPr>
              <a:t>Sebastian Rudolph</a:t>
            </a:r>
            <a:endParaRPr sz="1700">
              <a:solidFill>
                <a:schemeClr val="tx2">
                  <a:lumMod val="75000"/>
                </a:schemeClr>
              </a:solidFill>
            </a:endParaRPr>
          </a:p>
          <a:p>
            <a:pPr marL="0" lvl="0" indent="0" algn="just" rtl="0">
              <a:lnSpc>
                <a:spcPct val="110000"/>
              </a:lnSpc>
              <a:spcBef>
                <a:spcPts val="1000"/>
              </a:spcBef>
              <a:spcAft>
                <a:spcPts val="0"/>
              </a:spcAft>
              <a:buClr>
                <a:schemeClr val="dk1"/>
              </a:buClr>
              <a:buSzPts val="1100"/>
              <a:buFont typeface="Arial"/>
              <a:buNone/>
            </a:pPr>
            <a:r>
              <a:rPr lang="en" sz="1700">
                <a:solidFill>
                  <a:schemeClr val="tx2">
                    <a:lumMod val="75000"/>
                  </a:schemeClr>
                </a:solidFill>
              </a:rPr>
              <a:t>Vasanth Kandiyathevan</a:t>
            </a:r>
            <a:endParaRPr sz="1700">
              <a:solidFill>
                <a:schemeClr val="tx2">
                  <a:lumMod val="75000"/>
                </a:schemeClr>
              </a:solidFill>
            </a:endParaRPr>
          </a:p>
          <a:p>
            <a:pPr marL="0" lvl="0" indent="0" algn="just" rtl="0">
              <a:lnSpc>
                <a:spcPct val="110000"/>
              </a:lnSpc>
              <a:spcBef>
                <a:spcPts val="1000"/>
              </a:spcBef>
              <a:spcAft>
                <a:spcPts val="0"/>
              </a:spcAft>
              <a:buClr>
                <a:schemeClr val="dk1"/>
              </a:buClr>
              <a:buSzPts val="1100"/>
              <a:buFont typeface="Arial"/>
              <a:buNone/>
            </a:pPr>
            <a:r>
              <a:rPr lang="en" sz="1700">
                <a:solidFill>
                  <a:schemeClr val="tx2">
                    <a:lumMod val="75000"/>
                  </a:schemeClr>
                </a:solidFill>
              </a:rPr>
              <a:t>Divya Bharti Sharma </a:t>
            </a:r>
          </a:p>
          <a:p>
            <a:pPr marL="0" lvl="0" indent="0" algn="just" rtl="0">
              <a:lnSpc>
                <a:spcPct val="110000"/>
              </a:lnSpc>
              <a:spcBef>
                <a:spcPts val="1000"/>
              </a:spcBef>
              <a:spcAft>
                <a:spcPts val="0"/>
              </a:spcAft>
              <a:buClr>
                <a:schemeClr val="dk1"/>
              </a:buClr>
              <a:buSzPts val="1100"/>
              <a:buFont typeface="Arial"/>
              <a:buNone/>
            </a:pPr>
            <a:endParaRPr lang="en" sz="1700">
              <a:solidFill>
                <a:schemeClr val="tx2">
                  <a:lumMod val="75000"/>
                </a:schemeClr>
              </a:solidFill>
            </a:endParaRPr>
          </a:p>
          <a:p>
            <a:pPr marL="0" lvl="0" indent="0" algn="just" rtl="0">
              <a:lnSpc>
                <a:spcPct val="110000"/>
              </a:lnSpc>
              <a:spcBef>
                <a:spcPts val="1000"/>
              </a:spcBef>
              <a:spcAft>
                <a:spcPts val="0"/>
              </a:spcAft>
              <a:buClr>
                <a:schemeClr val="dk1"/>
              </a:buClr>
              <a:buSzPts val="1100"/>
              <a:buFont typeface="Arial"/>
              <a:buNone/>
            </a:pPr>
            <a:r>
              <a:rPr lang="en" sz="1100">
                <a:solidFill>
                  <a:schemeClr val="tx2">
                    <a:lumMod val="75000"/>
                  </a:schemeClr>
                </a:solidFill>
              </a:rPr>
              <a:t>Winter Semester 2023</a:t>
            </a:r>
            <a:endParaRPr sz="1100">
              <a:solidFill>
                <a:schemeClr val="tx2">
                  <a:lumMod val="75000"/>
                </a:schemeClr>
              </a:solidFill>
            </a:endParaRPr>
          </a:p>
          <a:p>
            <a:pPr marL="0" lvl="0" indent="0" algn="ctr" rtl="0">
              <a:spcBef>
                <a:spcPts val="0"/>
              </a:spcBef>
              <a:spcAft>
                <a:spcPts val="0"/>
              </a:spcAft>
              <a:buNone/>
            </a:pPr>
            <a:endParaRPr/>
          </a:p>
        </p:txBody>
      </p:sp>
      <p:sp>
        <p:nvSpPr>
          <p:cNvPr id="2" name="Textfeld 1">
            <a:extLst>
              <a:ext uri="{FF2B5EF4-FFF2-40B4-BE49-F238E27FC236}">
                <a16:creationId xmlns:a16="http://schemas.microsoft.com/office/drawing/2014/main" id="{A9E3FF54-5CC0-CAEB-C1A2-78CFB777ECE6}"/>
              </a:ext>
            </a:extLst>
          </p:cNvPr>
          <p:cNvSpPr txBox="1"/>
          <p:nvPr/>
        </p:nvSpPr>
        <p:spPr>
          <a:xfrm>
            <a:off x="8323719" y="4958746"/>
            <a:ext cx="1294271" cy="200055"/>
          </a:xfrm>
          <a:prstGeom prst="rect">
            <a:avLst/>
          </a:prstGeom>
          <a:noFill/>
        </p:spPr>
        <p:txBody>
          <a:bodyPr wrap="square" rtlCol="0">
            <a:spAutoFit/>
          </a:bodyPr>
          <a:lstStyle/>
          <a:p>
            <a:r>
              <a:rPr lang="de-DE" sz="700"/>
              <a:t>Copyright Daimler</a:t>
            </a:r>
            <a:endParaRPr lang="en-GB"/>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4" name="Google Shape;84;p18"/>
          <p:cNvSpPr txBox="1">
            <a:spLocks noGrp="1"/>
          </p:cNvSpPr>
          <p:nvPr>
            <p:ph type="body" idx="1"/>
          </p:nvPr>
        </p:nvSpPr>
        <p:spPr>
          <a:xfrm>
            <a:off x="311700" y="1181099"/>
            <a:ext cx="8684125" cy="3874475"/>
          </a:xfrm>
          <a:prstGeom prst="rect">
            <a:avLst/>
          </a:prstGeom>
        </p:spPr>
        <p:txBody>
          <a:bodyPr spcFirstLastPara="1" wrap="square" lIns="91425" tIns="91425" rIns="91425" bIns="91425" anchor="t" anchorCtr="0">
            <a:normAutofit/>
          </a:bodyPr>
          <a:lstStyle/>
          <a:p>
            <a:pPr marL="285750" indent="-285750"/>
            <a:r>
              <a:rPr lang="en"/>
              <a:t>Server-client distributed architecture using TCP/IP</a:t>
            </a:r>
            <a:endParaRPr lang="en-US"/>
          </a:p>
          <a:p>
            <a:pPr marL="285750" indent="-285750">
              <a:lnSpc>
                <a:spcPct val="114999"/>
              </a:lnSpc>
            </a:pPr>
            <a:r>
              <a:rPr lang="en"/>
              <a:t>Smooth transmission of data between devices</a:t>
            </a:r>
            <a:endParaRPr lang="en-US"/>
          </a:p>
          <a:p>
            <a:pPr marL="285750" indent="-285750">
              <a:lnSpc>
                <a:spcPct val="114999"/>
              </a:lnSpc>
            </a:pPr>
            <a:r>
              <a:rPr lang="en"/>
              <a:t>connection-based protocol with error-checking method:</a:t>
            </a:r>
          </a:p>
          <a:p>
            <a:pPr marL="742950" lvl="1" indent="-285750">
              <a:lnSpc>
                <a:spcPct val="114999"/>
              </a:lnSpc>
            </a:pPr>
            <a:r>
              <a:rPr lang="en"/>
              <a:t>If the client doesn’t respond with suitable connection, circuit is closed</a:t>
            </a:r>
          </a:p>
          <a:p>
            <a:pPr marL="742950" lvl="1" indent="-285750">
              <a:lnSpc>
                <a:spcPct val="114999"/>
              </a:lnSpc>
            </a:pPr>
            <a:r>
              <a:rPr lang="en"/>
              <a:t>both the server and client acknowledgement are satisfied</a:t>
            </a:r>
            <a:endParaRPr lang="en-US"/>
          </a:p>
          <a:p>
            <a:pPr marL="0" indent="0">
              <a:lnSpc>
                <a:spcPct val="114999"/>
              </a:lnSpc>
              <a:spcBef>
                <a:spcPts val="1200"/>
              </a:spcBef>
              <a:spcAft>
                <a:spcPts val="1200"/>
              </a:spcAft>
              <a:buNone/>
            </a:pPr>
            <a:endParaRPr lang="en"/>
          </a:p>
        </p:txBody>
      </p:sp>
      <p:sp>
        <p:nvSpPr>
          <p:cNvPr id="2" name="Foliennummernplatzhalter 1">
            <a:extLst>
              <a:ext uri="{FF2B5EF4-FFF2-40B4-BE49-F238E27FC236}">
                <a16:creationId xmlns:a16="http://schemas.microsoft.com/office/drawing/2014/main" id="{94AE6697-C3F1-4A55-AFD5-EB9062505CE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de-DE" smtClean="0"/>
              <a:t>10</a:t>
            </a:fld>
            <a:endParaRPr lang="de-DE"/>
          </a:p>
        </p:txBody>
      </p:sp>
      <p:sp>
        <p:nvSpPr>
          <p:cNvPr id="5" name="Titel 4">
            <a:extLst>
              <a:ext uri="{FF2B5EF4-FFF2-40B4-BE49-F238E27FC236}">
                <a16:creationId xmlns:a16="http://schemas.microsoft.com/office/drawing/2014/main" id="{040E1145-DDF6-382A-D7DC-C5034054C36E}"/>
              </a:ext>
            </a:extLst>
          </p:cNvPr>
          <p:cNvSpPr>
            <a:spLocks noGrp="1"/>
          </p:cNvSpPr>
          <p:nvPr>
            <p:ph type="title"/>
          </p:nvPr>
        </p:nvSpPr>
        <p:spPr/>
        <p:txBody>
          <a:bodyPr>
            <a:normAutofit fontScale="90000"/>
          </a:bodyPr>
          <a:lstStyle/>
          <a:p>
            <a:r>
              <a:rPr lang="en" sz="2800"/>
              <a:t>Transmission Control Protocol</a:t>
            </a:r>
            <a:r>
              <a:rPr lang="en"/>
              <a:t>/Internet Protocol</a:t>
            </a:r>
            <a:endParaRPr lang="de-DE"/>
          </a:p>
        </p:txBody>
      </p:sp>
      <p:pic>
        <p:nvPicPr>
          <p:cNvPr id="3" name="Picture 3" descr="Diagram&#10;&#10;Description automatically generated">
            <a:extLst>
              <a:ext uri="{FF2B5EF4-FFF2-40B4-BE49-F238E27FC236}">
                <a16:creationId xmlns:a16="http://schemas.microsoft.com/office/drawing/2014/main" id="{FECD38DF-3BFE-E7A2-D35F-3D2690F81432}"/>
              </a:ext>
            </a:extLst>
          </p:cNvPr>
          <p:cNvPicPr>
            <a:picLocks noChangeAspect="1"/>
          </p:cNvPicPr>
          <p:nvPr/>
        </p:nvPicPr>
        <p:blipFill>
          <a:blip r:embed="rId3"/>
          <a:stretch>
            <a:fillRect/>
          </a:stretch>
        </p:blipFill>
        <p:spPr>
          <a:xfrm>
            <a:off x="2182852" y="3118336"/>
            <a:ext cx="4778295" cy="1514611"/>
          </a:xfrm>
          <a:prstGeom prst="rect">
            <a:avLst/>
          </a:prstGeom>
        </p:spPr>
      </p:pic>
    </p:spTree>
    <p:extLst>
      <p:ext uri="{BB962C8B-B14F-4D97-AF65-F5344CB8AC3E}">
        <p14:creationId xmlns:p14="http://schemas.microsoft.com/office/powerpoint/2010/main" val="31462897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FC585-4670-C03A-8D99-A919F80338BA}"/>
              </a:ext>
            </a:extLst>
          </p:cNvPr>
          <p:cNvSpPr>
            <a:spLocks noGrp="1"/>
          </p:cNvSpPr>
          <p:nvPr>
            <p:ph type="title"/>
          </p:nvPr>
        </p:nvSpPr>
        <p:spPr/>
        <p:txBody>
          <a:bodyPr>
            <a:normAutofit fontScale="90000"/>
          </a:bodyPr>
          <a:lstStyle/>
          <a:p>
            <a:r>
              <a:rPr lang="en-US"/>
              <a:t>Socket Programming </a:t>
            </a:r>
          </a:p>
        </p:txBody>
      </p:sp>
      <p:sp>
        <p:nvSpPr>
          <p:cNvPr id="3" name="Text Placeholder 2">
            <a:extLst>
              <a:ext uri="{FF2B5EF4-FFF2-40B4-BE49-F238E27FC236}">
                <a16:creationId xmlns:a16="http://schemas.microsoft.com/office/drawing/2014/main" id="{EC33EE44-12CA-CE5A-84B1-FD541B493EEE}"/>
              </a:ext>
            </a:extLst>
          </p:cNvPr>
          <p:cNvSpPr>
            <a:spLocks noGrp="1"/>
          </p:cNvSpPr>
          <p:nvPr>
            <p:ph type="body" idx="1"/>
          </p:nvPr>
        </p:nvSpPr>
        <p:spPr/>
        <p:txBody>
          <a:bodyPr/>
          <a:lstStyle/>
          <a:p>
            <a:pPr marL="114300" indent="0">
              <a:buNone/>
            </a:pPr>
            <a:r>
              <a:rPr lang="en-US"/>
              <a:t>Connecting two nodes in a network to communicate with each other.</a:t>
            </a:r>
          </a:p>
          <a:p>
            <a:pPr>
              <a:lnSpc>
                <a:spcPct val="114999"/>
              </a:lnSpc>
            </a:pPr>
            <a:r>
              <a:rPr lang="en-US"/>
              <a:t>Socket()</a:t>
            </a:r>
          </a:p>
          <a:p>
            <a:pPr marL="114300" indent="0">
              <a:lnSpc>
                <a:spcPct val="114999"/>
              </a:lnSpc>
              <a:buNone/>
            </a:pPr>
            <a:r>
              <a:rPr lang="en-US"/>
              <a:t>End point of two-way communication between programs which are running on network.</a:t>
            </a:r>
          </a:p>
          <a:p>
            <a:pPr>
              <a:lnSpc>
                <a:spcPct val="114999"/>
              </a:lnSpc>
            </a:pPr>
            <a:r>
              <a:rPr lang="en-US"/>
              <a:t>Bind()</a:t>
            </a:r>
          </a:p>
          <a:p>
            <a:pPr>
              <a:lnSpc>
                <a:spcPct val="114999"/>
              </a:lnSpc>
            </a:pPr>
            <a:r>
              <a:rPr lang="en-US"/>
              <a:t>Listen()</a:t>
            </a:r>
          </a:p>
          <a:p>
            <a:pPr>
              <a:lnSpc>
                <a:spcPct val="114999"/>
              </a:lnSpc>
            </a:pPr>
            <a:r>
              <a:rPr lang="en-US"/>
              <a:t>Accept()</a:t>
            </a:r>
          </a:p>
          <a:p>
            <a:pPr>
              <a:lnSpc>
                <a:spcPct val="114999"/>
              </a:lnSpc>
            </a:pPr>
            <a:r>
              <a:rPr lang="en-US"/>
              <a:t>Connect()</a:t>
            </a:r>
          </a:p>
          <a:p>
            <a:pPr>
              <a:lnSpc>
                <a:spcPct val="114999"/>
              </a:lnSpc>
            </a:pPr>
            <a:r>
              <a:rPr lang="en-US"/>
              <a:t>Send()/</a:t>
            </a:r>
            <a:r>
              <a:rPr lang="en-US" err="1"/>
              <a:t>Recv</a:t>
            </a:r>
            <a:r>
              <a:rPr lang="en-US"/>
              <a:t>()</a:t>
            </a:r>
          </a:p>
        </p:txBody>
      </p:sp>
      <p:sp>
        <p:nvSpPr>
          <p:cNvPr id="4" name="Slide Number Placeholder 3">
            <a:extLst>
              <a:ext uri="{FF2B5EF4-FFF2-40B4-BE49-F238E27FC236}">
                <a16:creationId xmlns:a16="http://schemas.microsoft.com/office/drawing/2014/main" id="{617E9AB5-2D5E-5991-454E-771920C1FC69}"/>
              </a:ext>
            </a:extLst>
          </p:cNvPr>
          <p:cNvSpPr>
            <a:spLocks noGrp="1"/>
          </p:cNvSpPr>
          <p:nvPr>
            <p:ph type="sldNum" idx="12"/>
          </p:nvPr>
        </p:nvSpPr>
        <p:spPr/>
        <p:txBody>
          <a:bodyPr/>
          <a:lstStyle/>
          <a:p>
            <a:fld id="{00000000-1234-1234-1234-123412341234}" type="slidenum">
              <a:rPr lang="de-DE" smtClean="0"/>
              <a:pPr/>
              <a:t>11</a:t>
            </a:fld>
            <a:endParaRPr lang="de-DE"/>
          </a:p>
        </p:txBody>
      </p:sp>
    </p:spTree>
    <p:extLst>
      <p:ext uri="{BB962C8B-B14F-4D97-AF65-F5344CB8AC3E}">
        <p14:creationId xmlns:p14="http://schemas.microsoft.com/office/powerpoint/2010/main" val="12227556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49614-23F2-5554-70D4-DF4664BB8491}"/>
              </a:ext>
            </a:extLst>
          </p:cNvPr>
          <p:cNvSpPr>
            <a:spLocks noGrp="1"/>
          </p:cNvSpPr>
          <p:nvPr>
            <p:ph type="title"/>
          </p:nvPr>
        </p:nvSpPr>
        <p:spPr/>
        <p:txBody>
          <a:bodyPr>
            <a:normAutofit fontScale="90000"/>
          </a:bodyPr>
          <a:lstStyle/>
          <a:p>
            <a:r>
              <a:rPr lang="en-US"/>
              <a:t>Socket Programming( contd.)</a:t>
            </a:r>
          </a:p>
        </p:txBody>
      </p:sp>
      <p:sp>
        <p:nvSpPr>
          <p:cNvPr id="3" name="Text Placeholder 2">
            <a:extLst>
              <a:ext uri="{FF2B5EF4-FFF2-40B4-BE49-F238E27FC236}">
                <a16:creationId xmlns:a16="http://schemas.microsoft.com/office/drawing/2014/main" id="{4E1CFE6C-89D8-6E2B-0F75-D0A89A6A4B11}"/>
              </a:ext>
            </a:extLst>
          </p:cNvPr>
          <p:cNvSpPr>
            <a:spLocks noGrp="1"/>
          </p:cNvSpPr>
          <p:nvPr>
            <p:ph type="body" idx="1"/>
          </p:nvPr>
        </p:nvSpPr>
        <p:spPr>
          <a:xfrm>
            <a:off x="311700" y="1152475"/>
            <a:ext cx="8701073" cy="3574314"/>
          </a:xfrm>
        </p:spPr>
        <p:txBody>
          <a:bodyPr>
            <a:normAutofit/>
          </a:bodyPr>
          <a:lstStyle/>
          <a:p>
            <a:r>
              <a:rPr lang="en-US"/>
              <a:t>Two Sockets</a:t>
            </a:r>
          </a:p>
          <a:p>
            <a:pPr algn="just">
              <a:lnSpc>
                <a:spcPct val="114999"/>
              </a:lnSpc>
              <a:buAutoNum type="arabicPeriod"/>
            </a:pPr>
            <a:r>
              <a:rPr lang="en-US"/>
              <a:t>Stream socket: </a:t>
            </a:r>
          </a:p>
          <a:p>
            <a:pPr marL="114300" indent="0" algn="just">
              <a:lnSpc>
                <a:spcPct val="114999"/>
              </a:lnSpc>
              <a:buNone/>
            </a:pPr>
            <a:r>
              <a:rPr lang="en-US"/>
              <a:t>More reliable, fast, error checking is easy if any </a:t>
            </a:r>
          </a:p>
          <a:p>
            <a:pPr marL="114300" indent="0" algn="just">
              <a:lnSpc>
                <a:spcPct val="114999"/>
              </a:lnSpc>
              <a:buNone/>
            </a:pPr>
            <a:r>
              <a:rPr lang="en-US"/>
              <a:t>packet is lost in between then it is lost in between</a:t>
            </a:r>
          </a:p>
          <a:p>
            <a:pPr marL="114300" indent="0" algn="just">
              <a:lnSpc>
                <a:spcPct val="114999"/>
              </a:lnSpc>
              <a:buNone/>
            </a:pPr>
            <a:r>
              <a:rPr lang="en-US"/>
              <a:t>Then again sends the information to server.</a:t>
            </a:r>
          </a:p>
          <a:p>
            <a:pPr marL="114300" indent="0" algn="just">
              <a:lnSpc>
                <a:spcPct val="114999"/>
              </a:lnSpc>
              <a:buNone/>
            </a:pPr>
            <a:r>
              <a:rPr lang="en-US"/>
              <a:t>Also, it is connection oriented between sender</a:t>
            </a:r>
          </a:p>
          <a:p>
            <a:pPr marL="114300" indent="0" algn="just">
              <a:lnSpc>
                <a:spcPct val="114999"/>
              </a:lnSpc>
              <a:buNone/>
            </a:pPr>
            <a:r>
              <a:rPr lang="en-US"/>
              <a:t>And receiver.</a:t>
            </a:r>
          </a:p>
          <a:p>
            <a:pPr marL="114300" indent="0" algn="just">
              <a:lnSpc>
                <a:spcPct val="114999"/>
              </a:lnSpc>
              <a:buNone/>
            </a:pPr>
            <a:r>
              <a:rPr lang="en-US"/>
              <a:t>2. Datagram Socket:</a:t>
            </a:r>
          </a:p>
          <a:p>
            <a:pPr marL="114300" indent="0" algn="just">
              <a:lnSpc>
                <a:spcPct val="114999"/>
              </a:lnSpc>
              <a:buNone/>
            </a:pPr>
            <a:r>
              <a:rPr lang="en-US"/>
              <a:t>Connection free, lost packet are not send again </a:t>
            </a:r>
          </a:p>
          <a:p>
            <a:pPr marL="114300" indent="0" algn="just">
              <a:lnSpc>
                <a:spcPct val="114999"/>
              </a:lnSpc>
              <a:buNone/>
            </a:pPr>
            <a:r>
              <a:rPr lang="en-US"/>
              <a:t>by sender.</a:t>
            </a:r>
          </a:p>
        </p:txBody>
      </p:sp>
      <p:sp>
        <p:nvSpPr>
          <p:cNvPr id="4" name="Slide Number Placeholder 3">
            <a:extLst>
              <a:ext uri="{FF2B5EF4-FFF2-40B4-BE49-F238E27FC236}">
                <a16:creationId xmlns:a16="http://schemas.microsoft.com/office/drawing/2014/main" id="{DCB131D4-A561-DCAF-F43D-CF34B8429DF0}"/>
              </a:ext>
            </a:extLst>
          </p:cNvPr>
          <p:cNvSpPr>
            <a:spLocks noGrp="1"/>
          </p:cNvSpPr>
          <p:nvPr>
            <p:ph type="sldNum" idx="12"/>
          </p:nvPr>
        </p:nvSpPr>
        <p:spPr/>
        <p:txBody>
          <a:bodyPr/>
          <a:lstStyle/>
          <a:p>
            <a:fld id="{00000000-1234-1234-1234-123412341234}" type="slidenum">
              <a:rPr lang="de-DE" smtClean="0"/>
              <a:pPr/>
              <a:t>12</a:t>
            </a:fld>
            <a:endParaRPr lang="de-DE"/>
          </a:p>
        </p:txBody>
      </p:sp>
      <p:pic>
        <p:nvPicPr>
          <p:cNvPr id="5" name="Picture 5" descr="Diagram, icon&#10;&#10;Description automatically generated">
            <a:extLst>
              <a:ext uri="{FF2B5EF4-FFF2-40B4-BE49-F238E27FC236}">
                <a16:creationId xmlns:a16="http://schemas.microsoft.com/office/drawing/2014/main" id="{C35D83F4-716F-594F-6CD1-5AAC0109543B}"/>
              </a:ext>
            </a:extLst>
          </p:cNvPr>
          <p:cNvPicPr>
            <a:picLocks noChangeAspect="1"/>
          </p:cNvPicPr>
          <p:nvPr/>
        </p:nvPicPr>
        <p:blipFill>
          <a:blip r:embed="rId2"/>
          <a:stretch>
            <a:fillRect/>
          </a:stretch>
        </p:blipFill>
        <p:spPr>
          <a:xfrm>
            <a:off x="5696953" y="1794306"/>
            <a:ext cx="3329739" cy="2419657"/>
          </a:xfrm>
          <a:prstGeom prst="rect">
            <a:avLst/>
          </a:prstGeom>
        </p:spPr>
      </p:pic>
    </p:spTree>
    <p:extLst>
      <p:ext uri="{BB962C8B-B14F-4D97-AF65-F5344CB8AC3E}">
        <p14:creationId xmlns:p14="http://schemas.microsoft.com/office/powerpoint/2010/main" val="25856302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pic>
        <p:nvPicPr>
          <p:cNvPr id="99" name="Google Shape;99;p20"/>
          <p:cNvPicPr preferRelativeResize="0"/>
          <p:nvPr/>
        </p:nvPicPr>
        <p:blipFill rotWithShape="1">
          <a:blip r:embed="rId3">
            <a:alphaModFix/>
          </a:blip>
          <a:srcRect t="5072"/>
          <a:stretch/>
        </p:blipFill>
        <p:spPr>
          <a:xfrm>
            <a:off x="2695575" y="1069975"/>
            <a:ext cx="6448425" cy="4073524"/>
          </a:xfrm>
          <a:prstGeom prst="rect">
            <a:avLst/>
          </a:prstGeom>
          <a:noFill/>
          <a:ln>
            <a:noFill/>
          </a:ln>
        </p:spPr>
      </p:pic>
      <p:sp>
        <p:nvSpPr>
          <p:cNvPr id="98" name="Google Shape;98;p20"/>
          <p:cNvSpPr txBox="1">
            <a:spLocks noGrp="1"/>
          </p:cNvSpPr>
          <p:nvPr>
            <p:ph type="body" idx="1"/>
          </p:nvPr>
        </p:nvSpPr>
        <p:spPr>
          <a:xfrm>
            <a:off x="114901" y="1140275"/>
            <a:ext cx="2512423" cy="378955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1200"/>
              </a:spcAft>
              <a:buNone/>
            </a:pPr>
            <a:r>
              <a:rPr lang="en"/>
              <a:t>Server</a:t>
            </a:r>
            <a:br>
              <a:rPr lang="en"/>
            </a:br>
            <a:r>
              <a:rPr lang="en"/>
              <a:t>(Lead-Vehicle)</a:t>
            </a:r>
          </a:p>
          <a:p>
            <a:pPr marL="285750" indent="-285750">
              <a:lnSpc>
                <a:spcPct val="114999"/>
              </a:lnSpc>
              <a:spcAft>
                <a:spcPts val="1200"/>
              </a:spcAft>
            </a:pPr>
            <a:r>
              <a:rPr lang="en"/>
              <a:t>Fork()</a:t>
            </a:r>
          </a:p>
          <a:p>
            <a:pPr marL="0" indent="0">
              <a:lnSpc>
                <a:spcPct val="114999"/>
              </a:lnSpc>
              <a:spcAft>
                <a:spcPts val="1200"/>
              </a:spcAft>
              <a:buNone/>
            </a:pPr>
            <a:r>
              <a:rPr lang="en"/>
              <a:t>Creates a new child process with unique ID.</a:t>
            </a:r>
          </a:p>
          <a:p>
            <a:pPr marL="0" indent="0">
              <a:lnSpc>
                <a:spcPct val="114999"/>
              </a:lnSpc>
              <a:spcAft>
                <a:spcPts val="1200"/>
              </a:spcAft>
              <a:buNone/>
            </a:pPr>
            <a:endParaRPr lang="en"/>
          </a:p>
          <a:p>
            <a:pPr marL="0" indent="0">
              <a:lnSpc>
                <a:spcPct val="114999"/>
              </a:lnSpc>
              <a:spcAft>
                <a:spcPts val="1200"/>
              </a:spcAft>
              <a:buNone/>
            </a:pPr>
            <a:r>
              <a:rPr lang="en" b="1"/>
              <a:t>CODE:</a:t>
            </a:r>
          </a:p>
          <a:p>
            <a:pPr marL="0" indent="0">
              <a:lnSpc>
                <a:spcPct val="114999"/>
              </a:lnSpc>
              <a:spcAft>
                <a:spcPts val="1200"/>
              </a:spcAft>
              <a:buNone/>
            </a:pPr>
            <a:r>
              <a:rPr lang="en">
                <a:hlinkClick r:id="rId4"/>
              </a:rPr>
              <a:t>https://github.com/Divyabhartisharma/Vehicle-Platooning/blob/main/Final/Leadplatoon.c</a:t>
            </a:r>
          </a:p>
          <a:p>
            <a:pPr marL="0" indent="0">
              <a:lnSpc>
                <a:spcPct val="114999"/>
              </a:lnSpc>
              <a:spcAft>
                <a:spcPts val="1200"/>
              </a:spcAft>
              <a:buNone/>
            </a:pPr>
            <a:endParaRPr lang="en"/>
          </a:p>
        </p:txBody>
      </p:sp>
      <p:sp>
        <p:nvSpPr>
          <p:cNvPr id="2" name="Foliennummernplatzhalter 1">
            <a:extLst>
              <a:ext uri="{FF2B5EF4-FFF2-40B4-BE49-F238E27FC236}">
                <a16:creationId xmlns:a16="http://schemas.microsoft.com/office/drawing/2014/main" id="{4AE6C52D-073D-57AA-A4A3-6569509A0DC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de-DE" smtClean="0"/>
              <a:t>13</a:t>
            </a:fld>
            <a:endParaRPr lang="de-DE"/>
          </a:p>
        </p:txBody>
      </p:sp>
      <p:sp>
        <p:nvSpPr>
          <p:cNvPr id="5" name="Titel 4">
            <a:extLst>
              <a:ext uri="{FF2B5EF4-FFF2-40B4-BE49-F238E27FC236}">
                <a16:creationId xmlns:a16="http://schemas.microsoft.com/office/drawing/2014/main" id="{99415BCC-1183-B858-0AC0-AF936425B152}"/>
              </a:ext>
            </a:extLst>
          </p:cNvPr>
          <p:cNvSpPr>
            <a:spLocks noGrp="1"/>
          </p:cNvSpPr>
          <p:nvPr>
            <p:ph type="title"/>
          </p:nvPr>
        </p:nvSpPr>
        <p:spPr/>
        <p:txBody>
          <a:bodyPr>
            <a:normAutofit fontScale="90000"/>
          </a:bodyPr>
          <a:lstStyle/>
          <a:p>
            <a:r>
              <a:rPr lang="en"/>
              <a:t>Socket Programming in C</a:t>
            </a:r>
            <a:endParaRPr lang="de-DE"/>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pic>
        <p:nvPicPr>
          <p:cNvPr id="105" name="Google Shape;105;p21"/>
          <p:cNvPicPr preferRelativeResize="0"/>
          <p:nvPr/>
        </p:nvPicPr>
        <p:blipFill rotWithShape="1">
          <a:blip r:embed="rId3">
            <a:alphaModFix/>
          </a:blip>
          <a:srcRect r="3309"/>
          <a:stretch/>
        </p:blipFill>
        <p:spPr>
          <a:xfrm>
            <a:off x="2743200" y="1079851"/>
            <a:ext cx="6400800" cy="4063649"/>
          </a:xfrm>
          <a:prstGeom prst="rect">
            <a:avLst/>
          </a:prstGeom>
          <a:noFill/>
          <a:ln>
            <a:noFill/>
          </a:ln>
        </p:spPr>
      </p:pic>
      <p:sp>
        <p:nvSpPr>
          <p:cNvPr id="2" name="Foliennummernplatzhalter 1">
            <a:extLst>
              <a:ext uri="{FF2B5EF4-FFF2-40B4-BE49-F238E27FC236}">
                <a16:creationId xmlns:a16="http://schemas.microsoft.com/office/drawing/2014/main" id="{69D036F7-05F3-D20B-B646-6E07E4021CE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de-DE" smtClean="0"/>
              <a:t>14</a:t>
            </a:fld>
            <a:endParaRPr lang="de-DE"/>
          </a:p>
        </p:txBody>
      </p:sp>
      <p:sp>
        <p:nvSpPr>
          <p:cNvPr id="5" name="Titel 4">
            <a:extLst>
              <a:ext uri="{FF2B5EF4-FFF2-40B4-BE49-F238E27FC236}">
                <a16:creationId xmlns:a16="http://schemas.microsoft.com/office/drawing/2014/main" id="{AAB919A4-9A01-D3D4-1A87-A8D118EDA86A}"/>
              </a:ext>
            </a:extLst>
          </p:cNvPr>
          <p:cNvSpPr>
            <a:spLocks noGrp="1"/>
          </p:cNvSpPr>
          <p:nvPr>
            <p:ph type="title"/>
          </p:nvPr>
        </p:nvSpPr>
        <p:spPr>
          <a:xfrm>
            <a:off x="311700" y="445025"/>
            <a:ext cx="8520600" cy="572700"/>
          </a:xfrm>
        </p:spPr>
        <p:txBody>
          <a:bodyPr>
            <a:normAutofit fontScale="90000"/>
          </a:bodyPr>
          <a:lstStyle/>
          <a:p>
            <a:r>
              <a:rPr lang="en"/>
              <a:t>Socket Programming in C</a:t>
            </a:r>
            <a:endParaRPr lang="de-DE"/>
          </a:p>
        </p:txBody>
      </p:sp>
      <p:sp>
        <p:nvSpPr>
          <p:cNvPr id="6" name="Google Shape;98;p20">
            <a:extLst>
              <a:ext uri="{FF2B5EF4-FFF2-40B4-BE49-F238E27FC236}">
                <a16:creationId xmlns:a16="http://schemas.microsoft.com/office/drawing/2014/main" id="{5C1A566B-5D50-99AD-B57B-5BEA3E493B5F}"/>
              </a:ext>
            </a:extLst>
          </p:cNvPr>
          <p:cNvSpPr txBox="1">
            <a:spLocks/>
          </p:cNvSpPr>
          <p:nvPr/>
        </p:nvSpPr>
        <p:spPr>
          <a:xfrm>
            <a:off x="114901" y="1140275"/>
            <a:ext cx="2688811" cy="3789550"/>
          </a:xfrm>
          <a:prstGeom prst="rect">
            <a:avLst/>
          </a:prstGeom>
          <a:noFill/>
          <a:ln>
            <a:noFill/>
          </a:ln>
        </p:spPr>
        <p:txBody>
          <a:bodyPr spcFirstLastPara="1" wrap="square" lIns="91425" tIns="91425" rIns="91425" bIns="91425" anchor="t" anchorCtr="0">
            <a:normAutofit fontScale="85000" lnSpcReduction="20000"/>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spcAft>
                <a:spcPts val="1200"/>
              </a:spcAft>
              <a:buFont typeface="Arial"/>
              <a:buNone/>
            </a:pPr>
            <a:r>
              <a:rPr lang="de-DE"/>
              <a:t>Client </a:t>
            </a:r>
            <a:br>
              <a:rPr lang="de-DE"/>
            </a:br>
            <a:r>
              <a:rPr lang="de-DE"/>
              <a:t>(</a:t>
            </a:r>
            <a:r>
              <a:rPr lang="de-DE" err="1"/>
              <a:t>Following</a:t>
            </a:r>
            <a:r>
              <a:rPr lang="de-DE"/>
              <a:t>-Vehicle)</a:t>
            </a:r>
          </a:p>
          <a:p>
            <a:pPr marL="0" indent="0">
              <a:lnSpc>
                <a:spcPct val="114999"/>
              </a:lnSpc>
              <a:spcAft>
                <a:spcPts val="1200"/>
              </a:spcAft>
              <a:buNone/>
            </a:pPr>
            <a:r>
              <a:rPr lang="de-DE"/>
              <a:t>Data </a:t>
            </a:r>
            <a:r>
              <a:rPr lang="de-DE" err="1"/>
              <a:t>is</a:t>
            </a:r>
            <a:r>
              <a:rPr lang="de-DE"/>
              <a:t> </a:t>
            </a:r>
            <a:r>
              <a:rPr lang="de-DE" err="1"/>
              <a:t>being</a:t>
            </a:r>
            <a:r>
              <a:rPr lang="de-DE"/>
              <a:t> </a:t>
            </a:r>
            <a:r>
              <a:rPr lang="de-DE" err="1"/>
              <a:t>sent</a:t>
            </a:r>
            <a:r>
              <a:rPr lang="de-DE"/>
              <a:t> </a:t>
            </a:r>
            <a:r>
              <a:rPr lang="de-DE" err="1"/>
              <a:t>by</a:t>
            </a:r>
            <a:r>
              <a:rPr lang="de-DE"/>
              <a:t> </a:t>
            </a:r>
            <a:r>
              <a:rPr lang="de-DE" err="1"/>
              <a:t>defining</a:t>
            </a:r>
            <a:r>
              <a:rPr lang="de-DE"/>
              <a:t> </a:t>
            </a:r>
            <a:r>
              <a:rPr lang="de-DE" err="1"/>
              <a:t>buffer</a:t>
            </a:r>
            <a:r>
              <a:rPr lang="de-DE"/>
              <a:t> and </a:t>
            </a:r>
            <a:r>
              <a:rPr lang="de-DE" err="1"/>
              <a:t>with</a:t>
            </a:r>
            <a:r>
              <a:rPr lang="de-DE"/>
              <a:t> </a:t>
            </a:r>
            <a:r>
              <a:rPr lang="de-DE" err="1"/>
              <a:t>write</a:t>
            </a:r>
            <a:r>
              <a:rPr lang="de-DE"/>
              <a:t> and </a:t>
            </a:r>
            <a:r>
              <a:rPr lang="de-DE" err="1"/>
              <a:t>read</a:t>
            </a:r>
            <a:r>
              <a:rPr lang="de-DE"/>
              <a:t>.</a:t>
            </a:r>
          </a:p>
          <a:p>
            <a:pPr marL="0" indent="0">
              <a:lnSpc>
                <a:spcPct val="114999"/>
              </a:lnSpc>
              <a:spcAft>
                <a:spcPts val="1200"/>
              </a:spcAft>
              <a:buNone/>
            </a:pPr>
            <a:endParaRPr lang="de-DE"/>
          </a:p>
          <a:p>
            <a:pPr marL="0" indent="0">
              <a:lnSpc>
                <a:spcPct val="114999"/>
              </a:lnSpc>
              <a:spcAft>
                <a:spcPts val="1200"/>
              </a:spcAft>
              <a:buNone/>
            </a:pPr>
            <a:endParaRPr lang="de-DE"/>
          </a:p>
          <a:p>
            <a:pPr marL="0" indent="0">
              <a:lnSpc>
                <a:spcPct val="114999"/>
              </a:lnSpc>
              <a:spcAft>
                <a:spcPts val="1200"/>
              </a:spcAft>
              <a:buNone/>
            </a:pPr>
            <a:r>
              <a:rPr lang="de-DE"/>
              <a:t>CODE:</a:t>
            </a:r>
          </a:p>
          <a:p>
            <a:pPr marL="0" indent="0">
              <a:lnSpc>
                <a:spcPct val="114999"/>
              </a:lnSpc>
              <a:spcAft>
                <a:spcPts val="1200"/>
              </a:spcAft>
              <a:buNone/>
            </a:pPr>
            <a:r>
              <a:rPr lang="de-DE">
                <a:hlinkClick r:id="rId4"/>
              </a:rPr>
              <a:t>https://github.com/Divyabhartisharma/Vehicle-Platooning/blob/main/Final/Following_platoon.c</a:t>
            </a:r>
            <a:endParaRPr lang="de-DE"/>
          </a:p>
          <a:p>
            <a:pPr marL="0" indent="0">
              <a:lnSpc>
                <a:spcPct val="114999"/>
              </a:lnSpc>
              <a:spcAft>
                <a:spcPts val="1200"/>
              </a:spcAft>
              <a:buNone/>
            </a:pPr>
            <a:endParaRPr lang="de-DE"/>
          </a:p>
          <a:p>
            <a:pPr marL="0" indent="0">
              <a:lnSpc>
                <a:spcPct val="114999"/>
              </a:lnSpc>
              <a:spcAft>
                <a:spcPts val="1200"/>
              </a:spcAft>
              <a:buNone/>
            </a:pPr>
            <a:endParaRPr lang="de-DE"/>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4" name="Google Shape;124;p24"/>
          <p:cNvSpPr txBox="1">
            <a:spLocks noGrp="1"/>
          </p:cNvSpPr>
          <p:nvPr>
            <p:ph type="body" idx="1"/>
          </p:nvPr>
        </p:nvSpPr>
        <p:spPr>
          <a:xfrm>
            <a:off x="0" y="1076325"/>
            <a:ext cx="4572000" cy="4067174"/>
          </a:xfrm>
          <a:prstGeom prst="rect">
            <a:avLst/>
          </a:prstGeom>
        </p:spPr>
        <p:txBody>
          <a:bodyPr spcFirstLastPara="1" wrap="square" lIns="91425" tIns="91425" rIns="91425" bIns="91425" anchor="t" anchorCtr="0">
            <a:noAutofit/>
          </a:bodyPr>
          <a:lstStyle/>
          <a:p>
            <a:pPr marL="187325" lvl="0" indent="0" algn="l" rtl="0">
              <a:lnSpc>
                <a:spcPct val="150000"/>
              </a:lnSpc>
              <a:spcBef>
                <a:spcPts val="1200"/>
              </a:spcBef>
              <a:spcAft>
                <a:spcPts val="0"/>
              </a:spcAft>
              <a:buSzPts val="650"/>
              <a:buNone/>
            </a:pPr>
            <a:r>
              <a:rPr lang="de-DE" sz="1100" err="1"/>
              <a:t>Check_from_leading_vehicle</a:t>
            </a:r>
            <a:r>
              <a:rPr lang="de-DE" sz="1100"/>
              <a:t>...</a:t>
            </a:r>
            <a:endParaRPr lang="en-US"/>
          </a:p>
          <a:p>
            <a:pPr marL="457200" lvl="0" indent="-269875" algn="l" rtl="0">
              <a:lnSpc>
                <a:spcPct val="150000"/>
              </a:lnSpc>
              <a:spcBef>
                <a:spcPts val="0"/>
              </a:spcBef>
              <a:spcAft>
                <a:spcPts val="0"/>
              </a:spcAft>
              <a:buSzPts val="650"/>
              <a:buChar char="●"/>
            </a:pPr>
            <a:r>
              <a:rPr lang="en" sz="1100"/>
              <a:t>Bind Successful with Lead vehicle.....8888</a:t>
            </a:r>
            <a:endParaRPr sz="1100"/>
          </a:p>
          <a:p>
            <a:pPr marL="457200" lvl="0" indent="-269875" algn="l" rtl="0">
              <a:lnSpc>
                <a:spcPct val="150000"/>
              </a:lnSpc>
              <a:spcBef>
                <a:spcPts val="0"/>
              </a:spcBef>
              <a:spcAft>
                <a:spcPts val="0"/>
              </a:spcAft>
              <a:buSzPts val="650"/>
              <a:buChar char="●"/>
            </a:pPr>
            <a:r>
              <a:rPr lang="en" sz="1100"/>
              <a:t>Listening to following vehicles...</a:t>
            </a:r>
            <a:endParaRPr sz="1100"/>
          </a:p>
          <a:p>
            <a:pPr marL="457200" lvl="0" indent="-269875" algn="l" rtl="0">
              <a:lnSpc>
                <a:spcPct val="150000"/>
              </a:lnSpc>
              <a:spcBef>
                <a:spcPts val="0"/>
              </a:spcBef>
              <a:spcAft>
                <a:spcPts val="0"/>
              </a:spcAft>
              <a:buSzPts val="650"/>
              <a:buChar char="●"/>
            </a:pPr>
            <a:r>
              <a:rPr lang="en" sz="1100" err="1"/>
              <a:t>Following_vehicle_Connection</a:t>
            </a:r>
            <a:r>
              <a:rPr lang="en" sz="1100"/>
              <a:t> accepted 127.0.0.1:34294</a:t>
            </a:r>
            <a:endParaRPr sz="1100"/>
          </a:p>
          <a:p>
            <a:pPr marL="457200" lvl="0" indent="-269875" algn="l" rtl="0">
              <a:lnSpc>
                <a:spcPct val="150000"/>
              </a:lnSpc>
              <a:spcBef>
                <a:spcPts val="0"/>
              </a:spcBef>
              <a:spcAft>
                <a:spcPts val="0"/>
              </a:spcAft>
              <a:buSzPts val="650"/>
              <a:buChar char="●"/>
            </a:pPr>
            <a:r>
              <a:rPr lang="en" sz="1100" err="1"/>
              <a:t>Following_client</a:t>
            </a:r>
            <a:r>
              <a:rPr lang="en" sz="1100"/>
              <a:t>: Hi</a:t>
            </a:r>
            <a:endParaRPr sz="1100"/>
          </a:p>
          <a:p>
            <a:pPr marL="457200" lvl="0" indent="-269875" algn="l" rtl="0">
              <a:lnSpc>
                <a:spcPct val="150000"/>
              </a:lnSpc>
              <a:spcBef>
                <a:spcPts val="0"/>
              </a:spcBef>
              <a:spcAft>
                <a:spcPts val="0"/>
              </a:spcAft>
              <a:buSzPts val="650"/>
              <a:buChar char="●"/>
            </a:pPr>
            <a:r>
              <a:rPr lang="en" sz="1100"/>
              <a:t>Hello from </a:t>
            </a:r>
            <a:r>
              <a:rPr lang="en-GB" sz="1100" err="1"/>
              <a:t>Lead_platoon</a:t>
            </a:r>
          </a:p>
          <a:p>
            <a:pPr marL="457200" lvl="0" indent="-269875" algn="l" rtl="0">
              <a:lnSpc>
                <a:spcPct val="150000"/>
              </a:lnSpc>
              <a:spcBef>
                <a:spcPts val="0"/>
              </a:spcBef>
              <a:spcAft>
                <a:spcPts val="0"/>
              </a:spcAft>
              <a:buSzPts val="650"/>
              <a:buChar char="●"/>
            </a:pPr>
            <a:r>
              <a:rPr lang="en" sz="1100"/>
              <a:t>Hello from </a:t>
            </a:r>
            <a:r>
              <a:rPr lang="en-GB" sz="1100" err="1"/>
              <a:t>Following_platoon</a:t>
            </a:r>
          </a:p>
          <a:p>
            <a:pPr marL="457200" lvl="0" indent="-269875" algn="l" rtl="0">
              <a:lnSpc>
                <a:spcPct val="150000"/>
              </a:lnSpc>
              <a:spcBef>
                <a:spcPts val="0"/>
              </a:spcBef>
              <a:spcAft>
                <a:spcPts val="0"/>
              </a:spcAft>
              <a:buSzPts val="650"/>
              <a:buChar char="●"/>
            </a:pPr>
            <a:r>
              <a:rPr lang="en-GB" sz="1100" err="1"/>
              <a:t>Following_Client</a:t>
            </a:r>
            <a:r>
              <a:rPr lang="en" sz="1100"/>
              <a:t>: Hi</a:t>
            </a:r>
            <a:endParaRPr sz="1100"/>
          </a:p>
          <a:p>
            <a:pPr marL="457200" lvl="0" indent="-269875" algn="l" rtl="0">
              <a:lnSpc>
                <a:spcPct val="150000"/>
              </a:lnSpc>
              <a:spcBef>
                <a:spcPts val="0"/>
              </a:spcBef>
              <a:spcAft>
                <a:spcPts val="0"/>
              </a:spcAft>
              <a:buSzPts val="650"/>
              <a:buChar char="●"/>
            </a:pPr>
            <a:r>
              <a:rPr lang="en" sz="1100"/>
              <a:t>constant speed sent: 60</a:t>
            </a:r>
            <a:endParaRPr sz="1100"/>
          </a:p>
          <a:p>
            <a:pPr marL="457200" lvl="0" indent="-269875" algn="l" rtl="0">
              <a:lnSpc>
                <a:spcPct val="150000"/>
              </a:lnSpc>
              <a:spcBef>
                <a:spcPts val="0"/>
              </a:spcBef>
              <a:spcAft>
                <a:spcPts val="0"/>
              </a:spcAft>
              <a:buSzPts val="650"/>
              <a:buChar char="●"/>
            </a:pPr>
            <a:r>
              <a:rPr lang="en" sz="1100" err="1"/>
              <a:t>Following_client</a:t>
            </a:r>
            <a:r>
              <a:rPr lang="en" sz="1100"/>
              <a:t>: What is the speed?</a:t>
            </a:r>
            <a:endParaRPr sz="1100"/>
          </a:p>
          <a:p>
            <a:pPr marL="457200" lvl="0" indent="-269875" algn="l" rtl="0">
              <a:lnSpc>
                <a:spcPct val="150000"/>
              </a:lnSpc>
              <a:spcBef>
                <a:spcPts val="0"/>
              </a:spcBef>
              <a:spcAft>
                <a:spcPts val="0"/>
              </a:spcAft>
              <a:buSzPts val="650"/>
              <a:buChar char="●"/>
            </a:pPr>
            <a:r>
              <a:rPr lang="en" sz="1100"/>
              <a:t>constant Distance between sent trucks : 10</a:t>
            </a:r>
            <a:endParaRPr sz="1100"/>
          </a:p>
          <a:p>
            <a:pPr marL="457200" lvl="0" indent="-269875" algn="l" rtl="0">
              <a:lnSpc>
                <a:spcPct val="150000"/>
              </a:lnSpc>
              <a:spcBef>
                <a:spcPts val="0"/>
              </a:spcBef>
              <a:spcAft>
                <a:spcPts val="0"/>
              </a:spcAft>
              <a:buSzPts val="650"/>
              <a:buChar char="●"/>
            </a:pPr>
            <a:r>
              <a:rPr lang="en" sz="1100" err="1"/>
              <a:t>Following_client</a:t>
            </a:r>
            <a:r>
              <a:rPr lang="en" sz="1100"/>
              <a:t>: What is the distance?</a:t>
            </a:r>
            <a:endParaRPr sz="1100"/>
          </a:p>
          <a:p>
            <a:pPr indent="-269875">
              <a:lnSpc>
                <a:spcPct val="150000"/>
              </a:lnSpc>
              <a:buSzPts val="650"/>
            </a:pPr>
            <a:r>
              <a:rPr lang="en" sz="1100" err="1"/>
              <a:t>new_speed</a:t>
            </a:r>
            <a:r>
              <a:rPr lang="en" sz="1100"/>
              <a:t> maintain until object there:  40</a:t>
            </a:r>
            <a:endParaRPr lang="en-GB" sz="1100"/>
          </a:p>
          <a:p>
            <a:pPr marL="457200" lvl="0" indent="-269875" algn="l" rtl="0">
              <a:lnSpc>
                <a:spcPct val="150000"/>
              </a:lnSpc>
              <a:spcBef>
                <a:spcPts val="0"/>
              </a:spcBef>
              <a:spcAft>
                <a:spcPts val="0"/>
              </a:spcAft>
              <a:buSzPts val="650"/>
              <a:buChar char="●"/>
            </a:pPr>
            <a:r>
              <a:rPr lang="en-GB" sz="1100" err="1"/>
              <a:t>Following_client</a:t>
            </a:r>
            <a:r>
              <a:rPr lang="en" sz="1100"/>
              <a:t>: intrusion</a:t>
            </a:r>
            <a:endParaRPr sz="1100"/>
          </a:p>
          <a:p>
            <a:pPr marL="457200" lvl="0" indent="0" algn="l" rtl="0">
              <a:lnSpc>
                <a:spcPct val="150000"/>
              </a:lnSpc>
              <a:spcBef>
                <a:spcPts val="1200"/>
              </a:spcBef>
              <a:spcAft>
                <a:spcPts val="1200"/>
              </a:spcAft>
              <a:buNone/>
            </a:pPr>
            <a:endParaRPr sz="450"/>
          </a:p>
        </p:txBody>
      </p:sp>
      <p:sp>
        <p:nvSpPr>
          <p:cNvPr id="2" name="Foliennummernplatzhalter 1">
            <a:extLst>
              <a:ext uri="{FF2B5EF4-FFF2-40B4-BE49-F238E27FC236}">
                <a16:creationId xmlns:a16="http://schemas.microsoft.com/office/drawing/2014/main" id="{B863DCE0-4081-3382-8675-B115B7A401C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de-DE" smtClean="0"/>
              <a:t>15</a:t>
            </a:fld>
            <a:endParaRPr lang="de-DE"/>
          </a:p>
        </p:txBody>
      </p:sp>
      <p:sp>
        <p:nvSpPr>
          <p:cNvPr id="4" name="Textfeld 3">
            <a:extLst>
              <a:ext uri="{FF2B5EF4-FFF2-40B4-BE49-F238E27FC236}">
                <a16:creationId xmlns:a16="http://schemas.microsoft.com/office/drawing/2014/main" id="{A12E940E-6FEE-6E9A-67EA-1AB88CA60EF2}"/>
              </a:ext>
            </a:extLst>
          </p:cNvPr>
          <p:cNvSpPr txBox="1"/>
          <p:nvPr/>
        </p:nvSpPr>
        <p:spPr>
          <a:xfrm>
            <a:off x="4398169" y="1076325"/>
            <a:ext cx="5138736" cy="3523465"/>
          </a:xfrm>
          <a:prstGeom prst="rect">
            <a:avLst/>
          </a:prstGeom>
          <a:noFill/>
        </p:spPr>
        <p:txBody>
          <a:bodyPr wrap="square">
            <a:spAutoFit/>
          </a:bodyPr>
          <a:lstStyle/>
          <a:p>
            <a:pPr marL="457200" lvl="0" indent="-269875" algn="l" rtl="0">
              <a:lnSpc>
                <a:spcPct val="150000"/>
              </a:lnSpc>
              <a:spcBef>
                <a:spcPts val="0"/>
              </a:spcBef>
              <a:spcAft>
                <a:spcPts val="0"/>
              </a:spcAft>
              <a:buSzPts val="650"/>
              <a:buChar char="●"/>
            </a:pPr>
            <a:endParaRPr lang="en-US" sz="700"/>
          </a:p>
          <a:p>
            <a:pPr marL="457200" indent="-269875">
              <a:lnSpc>
                <a:spcPct val="150000"/>
              </a:lnSpc>
              <a:buClr>
                <a:schemeClr val="dk2"/>
              </a:buClr>
              <a:buSzPts val="650"/>
              <a:buFont typeface="Arial"/>
              <a:buChar char="●"/>
            </a:pPr>
            <a:r>
              <a:rPr lang="en-US" sz="1100" err="1">
                <a:solidFill>
                  <a:schemeClr val="dk2"/>
                </a:solidFill>
              </a:rPr>
              <a:t>new_distance</a:t>
            </a:r>
            <a:r>
              <a:rPr lang="en-US" sz="1100">
                <a:solidFill>
                  <a:schemeClr val="dk2"/>
                </a:solidFill>
              </a:rPr>
              <a:t>  maintain until object there : 20</a:t>
            </a:r>
          </a:p>
          <a:p>
            <a:pPr marL="457200" indent="-269875">
              <a:lnSpc>
                <a:spcPct val="150000"/>
              </a:lnSpc>
              <a:buClr>
                <a:schemeClr val="dk2"/>
              </a:buClr>
              <a:buSzPts val="650"/>
              <a:buFont typeface="Arial"/>
              <a:buChar char="●"/>
            </a:pPr>
            <a:r>
              <a:rPr lang="en-US" sz="1100" err="1">
                <a:solidFill>
                  <a:schemeClr val="dk2"/>
                </a:solidFill>
              </a:rPr>
              <a:t>Following_vehicle_Connection</a:t>
            </a:r>
            <a:r>
              <a:rPr lang="en-US" sz="1100">
                <a:solidFill>
                  <a:schemeClr val="dk2"/>
                </a:solidFill>
              </a:rPr>
              <a:t> accepted 127.0.0.1:59794</a:t>
            </a:r>
          </a:p>
          <a:p>
            <a:pPr marL="457200" indent="-269875">
              <a:lnSpc>
                <a:spcPct val="150000"/>
              </a:lnSpc>
              <a:buClr>
                <a:schemeClr val="dk2"/>
              </a:buClr>
              <a:buSzPts val="650"/>
              <a:buFont typeface="Arial"/>
              <a:buChar char="●"/>
            </a:pPr>
            <a:r>
              <a:rPr lang="en-US" sz="1100" err="1">
                <a:solidFill>
                  <a:schemeClr val="dk2"/>
                </a:solidFill>
              </a:rPr>
              <a:t>Following_client</a:t>
            </a:r>
            <a:r>
              <a:rPr lang="en-US" sz="1100">
                <a:solidFill>
                  <a:schemeClr val="dk2"/>
                </a:solidFill>
              </a:rPr>
              <a:t>: </a:t>
            </a:r>
            <a:r>
              <a:rPr lang="en-US" sz="1100" err="1">
                <a:solidFill>
                  <a:schemeClr val="dk2"/>
                </a:solidFill>
              </a:rPr>
              <a:t>HiHi</a:t>
            </a:r>
            <a:endParaRPr lang="en-US" sz="1100">
              <a:solidFill>
                <a:schemeClr val="dk2"/>
              </a:solidFill>
            </a:endParaRPr>
          </a:p>
          <a:p>
            <a:pPr marL="457200" indent="-269875">
              <a:lnSpc>
                <a:spcPct val="150000"/>
              </a:lnSpc>
              <a:buClr>
                <a:schemeClr val="dk2"/>
              </a:buClr>
              <a:buSzPts val="650"/>
              <a:buFont typeface="Arial"/>
              <a:buChar char="●"/>
            </a:pPr>
            <a:r>
              <a:rPr lang="en-US" sz="1100">
                <a:solidFill>
                  <a:schemeClr val="dk2"/>
                </a:solidFill>
              </a:rPr>
              <a:t>Hello from </a:t>
            </a:r>
            <a:r>
              <a:rPr lang="en-US" sz="1100" err="1">
                <a:solidFill>
                  <a:schemeClr val="dk2"/>
                </a:solidFill>
              </a:rPr>
              <a:t>Lead_platoon</a:t>
            </a:r>
            <a:endParaRPr lang="en-US" sz="1100">
              <a:solidFill>
                <a:schemeClr val="dk2"/>
              </a:solidFill>
            </a:endParaRPr>
          </a:p>
          <a:p>
            <a:pPr marL="457200" indent="-269875">
              <a:lnSpc>
                <a:spcPct val="150000"/>
              </a:lnSpc>
              <a:buClr>
                <a:schemeClr val="dk2"/>
              </a:buClr>
              <a:buSzPts val="650"/>
              <a:buFont typeface="Arial"/>
              <a:buChar char="●"/>
            </a:pPr>
            <a:r>
              <a:rPr lang="en-US" sz="1100">
                <a:solidFill>
                  <a:schemeClr val="dk2"/>
                </a:solidFill>
              </a:rPr>
              <a:t>Hello from </a:t>
            </a:r>
            <a:r>
              <a:rPr lang="en-US" sz="1100" err="1">
                <a:solidFill>
                  <a:schemeClr val="dk2"/>
                </a:solidFill>
              </a:rPr>
              <a:t>Following_platoon</a:t>
            </a:r>
            <a:endParaRPr lang="en-US" sz="1100">
              <a:solidFill>
                <a:schemeClr val="dk2"/>
              </a:solidFill>
            </a:endParaRPr>
          </a:p>
          <a:p>
            <a:pPr marL="457200" indent="-269875">
              <a:lnSpc>
                <a:spcPct val="150000"/>
              </a:lnSpc>
              <a:buClr>
                <a:schemeClr val="dk2"/>
              </a:buClr>
              <a:buSzPts val="650"/>
              <a:buFont typeface="Arial"/>
              <a:buChar char="●"/>
            </a:pPr>
            <a:r>
              <a:rPr lang="en-US" sz="1100" err="1">
                <a:solidFill>
                  <a:schemeClr val="dk2"/>
                </a:solidFill>
              </a:rPr>
              <a:t>Following_Client</a:t>
            </a:r>
            <a:r>
              <a:rPr lang="en-US" sz="1100">
                <a:solidFill>
                  <a:schemeClr val="dk2"/>
                </a:solidFill>
              </a:rPr>
              <a:t>: What is the speed?</a:t>
            </a:r>
          </a:p>
          <a:p>
            <a:pPr marL="457200" indent="-269875">
              <a:lnSpc>
                <a:spcPct val="150000"/>
              </a:lnSpc>
              <a:buClr>
                <a:schemeClr val="dk2"/>
              </a:buClr>
              <a:buSzPts val="650"/>
              <a:buFont typeface="Arial"/>
              <a:buChar char="●"/>
            </a:pPr>
            <a:r>
              <a:rPr lang="en-US" sz="1100">
                <a:solidFill>
                  <a:schemeClr val="dk2"/>
                </a:solidFill>
              </a:rPr>
              <a:t>constant speed sent: 60</a:t>
            </a:r>
          </a:p>
          <a:p>
            <a:pPr marL="457200" indent="-269875">
              <a:lnSpc>
                <a:spcPct val="150000"/>
              </a:lnSpc>
              <a:buClr>
                <a:schemeClr val="dk2"/>
              </a:buClr>
              <a:buSzPts val="650"/>
              <a:buFont typeface="Arial"/>
              <a:buChar char="●"/>
            </a:pPr>
            <a:r>
              <a:rPr lang="en-US" sz="1100" err="1">
                <a:solidFill>
                  <a:schemeClr val="dk2"/>
                </a:solidFill>
              </a:rPr>
              <a:t>Following_client</a:t>
            </a:r>
            <a:r>
              <a:rPr lang="en-US" sz="1100">
                <a:solidFill>
                  <a:schemeClr val="dk2"/>
                </a:solidFill>
              </a:rPr>
              <a:t>: What is the distance?</a:t>
            </a:r>
          </a:p>
          <a:p>
            <a:pPr marL="457200" indent="-269875">
              <a:lnSpc>
                <a:spcPct val="150000"/>
              </a:lnSpc>
              <a:buClr>
                <a:schemeClr val="dk2"/>
              </a:buClr>
              <a:buSzPts val="650"/>
              <a:buFont typeface="Arial"/>
              <a:buChar char="●"/>
            </a:pPr>
            <a:r>
              <a:rPr lang="en-US" sz="1100">
                <a:solidFill>
                  <a:schemeClr val="dk2"/>
                </a:solidFill>
              </a:rPr>
              <a:t>constant Distance between sent trucks : 10</a:t>
            </a:r>
          </a:p>
          <a:p>
            <a:pPr marL="457200" indent="-269875">
              <a:lnSpc>
                <a:spcPct val="150000"/>
              </a:lnSpc>
              <a:buClr>
                <a:schemeClr val="dk2"/>
              </a:buClr>
              <a:buSzPts val="650"/>
              <a:buFont typeface="Arial"/>
              <a:buChar char="●"/>
            </a:pPr>
            <a:r>
              <a:rPr lang="en-US" sz="1100" err="1">
                <a:solidFill>
                  <a:schemeClr val="dk2"/>
                </a:solidFill>
              </a:rPr>
              <a:t>Following_client</a:t>
            </a:r>
            <a:r>
              <a:rPr lang="en-US" sz="1100">
                <a:solidFill>
                  <a:schemeClr val="dk2"/>
                </a:solidFill>
              </a:rPr>
              <a:t>: intrusion</a:t>
            </a:r>
          </a:p>
          <a:p>
            <a:pPr marL="457200" indent="-269875">
              <a:lnSpc>
                <a:spcPct val="150000"/>
              </a:lnSpc>
              <a:buClr>
                <a:schemeClr val="dk2"/>
              </a:buClr>
              <a:buSzPts val="650"/>
              <a:buFont typeface="Arial"/>
              <a:buChar char="●"/>
            </a:pPr>
            <a:r>
              <a:rPr lang="en-US" sz="1100" err="1">
                <a:solidFill>
                  <a:schemeClr val="dk2"/>
                </a:solidFill>
              </a:rPr>
              <a:t>new_speed</a:t>
            </a:r>
            <a:r>
              <a:rPr lang="en-US" sz="1100">
                <a:solidFill>
                  <a:schemeClr val="dk2"/>
                </a:solidFill>
              </a:rPr>
              <a:t> maintain until object there:  40</a:t>
            </a:r>
          </a:p>
          <a:p>
            <a:pPr marL="457200" indent="-269875">
              <a:lnSpc>
                <a:spcPct val="150000"/>
              </a:lnSpc>
              <a:buClr>
                <a:schemeClr val="dk2"/>
              </a:buClr>
              <a:buSzPts val="650"/>
              <a:buFont typeface="Arial"/>
              <a:buChar char="●"/>
            </a:pPr>
            <a:r>
              <a:rPr lang="en-US" sz="1100" err="1">
                <a:solidFill>
                  <a:schemeClr val="dk2"/>
                </a:solidFill>
              </a:rPr>
              <a:t>Following_client</a:t>
            </a:r>
            <a:r>
              <a:rPr lang="en-US" sz="1100">
                <a:solidFill>
                  <a:schemeClr val="dk2"/>
                </a:solidFill>
              </a:rPr>
              <a:t>: ok</a:t>
            </a:r>
          </a:p>
          <a:p>
            <a:pPr marL="457200" indent="-269875">
              <a:lnSpc>
                <a:spcPct val="150000"/>
              </a:lnSpc>
              <a:buClr>
                <a:schemeClr val="dk2"/>
              </a:buClr>
              <a:buSzPts val="650"/>
              <a:buFont typeface="Arial"/>
              <a:buChar char="●"/>
            </a:pPr>
            <a:r>
              <a:rPr lang="en-US" sz="1100" err="1">
                <a:solidFill>
                  <a:schemeClr val="dk2"/>
                </a:solidFill>
              </a:rPr>
              <a:t>new_distance</a:t>
            </a:r>
            <a:r>
              <a:rPr lang="en-US" sz="1100">
                <a:solidFill>
                  <a:schemeClr val="dk2"/>
                </a:solidFill>
              </a:rPr>
              <a:t>  maintain until object there : 20</a:t>
            </a:r>
          </a:p>
        </p:txBody>
      </p:sp>
      <p:sp>
        <p:nvSpPr>
          <p:cNvPr id="6" name="Titel 5">
            <a:extLst>
              <a:ext uri="{FF2B5EF4-FFF2-40B4-BE49-F238E27FC236}">
                <a16:creationId xmlns:a16="http://schemas.microsoft.com/office/drawing/2014/main" id="{033ADEAE-37B3-4D23-BA31-27CCF5D027D7}"/>
              </a:ext>
            </a:extLst>
          </p:cNvPr>
          <p:cNvSpPr>
            <a:spLocks noGrp="1"/>
          </p:cNvSpPr>
          <p:nvPr>
            <p:ph type="title"/>
          </p:nvPr>
        </p:nvSpPr>
        <p:spPr/>
        <p:txBody>
          <a:bodyPr>
            <a:normAutofit fontScale="90000"/>
          </a:bodyPr>
          <a:lstStyle/>
          <a:p>
            <a:r>
              <a:rPr lang="de-DE"/>
              <a:t>Outcome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pic>
        <p:nvPicPr>
          <p:cNvPr id="131" name="Google Shape;131;p25"/>
          <p:cNvPicPr preferRelativeResize="0"/>
          <p:nvPr/>
        </p:nvPicPr>
        <p:blipFill>
          <a:blip r:embed="rId3">
            <a:alphaModFix/>
          </a:blip>
          <a:stretch>
            <a:fillRect/>
          </a:stretch>
        </p:blipFill>
        <p:spPr>
          <a:xfrm>
            <a:off x="1348618" y="1070291"/>
            <a:ext cx="6446763" cy="4073209"/>
          </a:xfrm>
          <a:prstGeom prst="rect">
            <a:avLst/>
          </a:prstGeom>
          <a:noFill/>
          <a:ln>
            <a:noFill/>
          </a:ln>
        </p:spPr>
      </p:pic>
      <p:sp>
        <p:nvSpPr>
          <p:cNvPr id="2" name="Foliennummernplatzhalter 1">
            <a:extLst>
              <a:ext uri="{FF2B5EF4-FFF2-40B4-BE49-F238E27FC236}">
                <a16:creationId xmlns:a16="http://schemas.microsoft.com/office/drawing/2014/main" id="{2458D26C-4221-519D-4E99-33C7AF74B82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de-DE" smtClean="0"/>
              <a:t>16</a:t>
            </a:fld>
            <a:endParaRPr lang="de-DE"/>
          </a:p>
        </p:txBody>
      </p:sp>
      <p:sp>
        <p:nvSpPr>
          <p:cNvPr id="3" name="Google Shape;110;p22">
            <a:extLst>
              <a:ext uri="{FF2B5EF4-FFF2-40B4-BE49-F238E27FC236}">
                <a16:creationId xmlns:a16="http://schemas.microsoft.com/office/drawing/2014/main" id="{46DC0E69-CEFB-2439-9FE6-E5C03359BE5B}"/>
              </a:ext>
            </a:extLst>
          </p:cNvPr>
          <p:cNvSpPr txBox="1">
            <a:spLocks/>
          </p:cNvSpPr>
          <p:nvPr/>
        </p:nvSpPr>
        <p:spPr>
          <a:xfrm>
            <a:off x="311700" y="445025"/>
            <a:ext cx="8520600" cy="572700"/>
          </a:xfrm>
          <a:prstGeom prst="rect">
            <a:avLst/>
          </a:prstGeom>
          <a:noFill/>
          <a:ln>
            <a:noFill/>
          </a:ln>
        </p:spPr>
        <p:txBody>
          <a:bodyPr spcFirstLastPara="1" wrap="square" lIns="91425" tIns="91425" rIns="91425" bIns="91425" anchor="t" anchorCtr="0">
            <a:normAutofit fontScale="97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tx2"/>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lang="de-DE"/>
          </a:p>
        </p:txBody>
      </p:sp>
      <p:sp>
        <p:nvSpPr>
          <p:cNvPr id="6" name="Google Shape;110;p22">
            <a:extLst>
              <a:ext uri="{FF2B5EF4-FFF2-40B4-BE49-F238E27FC236}">
                <a16:creationId xmlns:a16="http://schemas.microsoft.com/office/drawing/2014/main" id="{7E96182C-ECD3-FFA6-7C2A-8CBFAA8FC851}"/>
              </a:ext>
            </a:extLst>
          </p:cNvPr>
          <p:cNvSpPr txBox="1">
            <a:spLocks noGrp="1"/>
          </p:cNvSpPr>
          <p:nvPr>
            <p:ph type="title"/>
          </p:nvPr>
        </p:nvSpPr>
        <p:spPr>
          <a:xfrm>
            <a:off x="311150" y="444500"/>
            <a:ext cx="8521700" cy="573088"/>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Outcome</a:t>
            </a:r>
            <a:br>
              <a:rPr lang="en"/>
            </a:b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r>
              <a:rPr lang="en"/>
              <a:t>Cloud GPU computing</a:t>
            </a:r>
          </a:p>
        </p:txBody>
      </p:sp>
      <p:sp>
        <p:nvSpPr>
          <p:cNvPr id="2" name="Foliennummernplatzhalter 1">
            <a:extLst>
              <a:ext uri="{FF2B5EF4-FFF2-40B4-BE49-F238E27FC236}">
                <a16:creationId xmlns:a16="http://schemas.microsoft.com/office/drawing/2014/main" id="{2C0EE548-1A42-5F36-B5F2-A46C007484D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de-DE" smtClean="0"/>
              <a:t>17</a:t>
            </a:fld>
            <a:endParaRPr lang="de-DE"/>
          </a:p>
        </p:txBody>
      </p:sp>
      <p:sp>
        <p:nvSpPr>
          <p:cNvPr id="3" name="TextBox 2">
            <a:extLst>
              <a:ext uri="{FF2B5EF4-FFF2-40B4-BE49-F238E27FC236}">
                <a16:creationId xmlns:a16="http://schemas.microsoft.com/office/drawing/2014/main" id="{C582839B-5974-C0B9-3544-211329D7E3A1}"/>
              </a:ext>
            </a:extLst>
          </p:cNvPr>
          <p:cNvSpPr txBox="1"/>
          <p:nvPr/>
        </p:nvSpPr>
        <p:spPr>
          <a:xfrm>
            <a:off x="170371" y="1502074"/>
            <a:ext cx="5331125"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lvl="7" indent="-285750">
              <a:buChar char="•"/>
            </a:pPr>
            <a:r>
              <a:rPr lang="en-US" sz="1600"/>
              <a:t>Cloud GPU computing, refers to the use of remote graphics processing units (GPUs) to perform computations in the cloud. </a:t>
            </a:r>
            <a:endParaRPr lang="en-US"/>
          </a:p>
          <a:p>
            <a:pPr lvl="7"/>
            <a:endParaRPr lang="en-US" sz="1600"/>
          </a:p>
          <a:p>
            <a:pPr marL="285750" lvl="7" indent="-285750">
              <a:buChar char="•"/>
            </a:pPr>
            <a:r>
              <a:rPr lang="en-US" sz="1600"/>
              <a:t>GPU computing has become increasingly popular for applications that require high-performance computing. </a:t>
            </a:r>
            <a:endParaRPr lang="en-US"/>
          </a:p>
          <a:p>
            <a:pPr lvl="7"/>
            <a:endParaRPr lang="en-US" sz="1600"/>
          </a:p>
          <a:p>
            <a:pPr marL="285750" lvl="7" indent="-285750">
              <a:buChar char="•"/>
            </a:pPr>
            <a:r>
              <a:rPr lang="en-US" sz="1600"/>
              <a:t>We have used Google </a:t>
            </a:r>
            <a:r>
              <a:rPr lang="en-US" sz="1600" err="1"/>
              <a:t>Colab</a:t>
            </a:r>
            <a:r>
              <a:rPr lang="en-US" sz="1600"/>
              <a:t> for GPU computing.</a:t>
            </a:r>
            <a:endParaRPr lang="en-US"/>
          </a:p>
        </p:txBody>
      </p:sp>
      <p:pic>
        <p:nvPicPr>
          <p:cNvPr id="5" name="Picture 5" descr="Logo&#10;&#10;Description automatically generated">
            <a:extLst>
              <a:ext uri="{FF2B5EF4-FFF2-40B4-BE49-F238E27FC236}">
                <a16:creationId xmlns:a16="http://schemas.microsoft.com/office/drawing/2014/main" id="{91141F0B-112C-2D7A-800E-E38EF5E8C01B}"/>
              </a:ext>
            </a:extLst>
          </p:cNvPr>
          <p:cNvPicPr>
            <a:picLocks noChangeAspect="1"/>
          </p:cNvPicPr>
          <p:nvPr/>
        </p:nvPicPr>
        <p:blipFill>
          <a:blip r:embed="rId3"/>
          <a:stretch>
            <a:fillRect/>
          </a:stretch>
        </p:blipFill>
        <p:spPr>
          <a:xfrm>
            <a:off x="5831456" y="1635676"/>
            <a:ext cx="2743200" cy="880110"/>
          </a:xfrm>
          <a:prstGeom prst="rect">
            <a:avLst/>
          </a:prstGeom>
        </p:spPr>
      </p:pic>
      <p:pic>
        <p:nvPicPr>
          <p:cNvPr id="6" name="Picture 6" descr="Logo&#10;&#10;Description automatically generated">
            <a:extLst>
              <a:ext uri="{FF2B5EF4-FFF2-40B4-BE49-F238E27FC236}">
                <a16:creationId xmlns:a16="http://schemas.microsoft.com/office/drawing/2014/main" id="{904CE7A9-8731-5497-9553-CA4AFD4DCBFE}"/>
              </a:ext>
            </a:extLst>
          </p:cNvPr>
          <p:cNvPicPr>
            <a:picLocks noChangeAspect="1"/>
          </p:cNvPicPr>
          <p:nvPr/>
        </p:nvPicPr>
        <p:blipFill>
          <a:blip r:embed="rId4"/>
          <a:stretch>
            <a:fillRect/>
          </a:stretch>
        </p:blipFill>
        <p:spPr>
          <a:xfrm>
            <a:off x="5691277" y="2720119"/>
            <a:ext cx="2743200" cy="1212886"/>
          </a:xfrm>
          <a:prstGeom prst="rect">
            <a:avLst/>
          </a:prstGeom>
        </p:spPr>
      </p:pic>
    </p:spTree>
    <p:extLst>
      <p:ext uri="{BB962C8B-B14F-4D97-AF65-F5344CB8AC3E}">
        <p14:creationId xmlns:p14="http://schemas.microsoft.com/office/powerpoint/2010/main" val="17719426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GPU computing using Google Colab</a:t>
            </a:r>
            <a:endParaRPr/>
          </a:p>
        </p:txBody>
      </p:sp>
      <p:pic>
        <p:nvPicPr>
          <p:cNvPr id="137" name="Google Shape;137;p26"/>
          <p:cNvPicPr preferRelativeResize="0"/>
          <p:nvPr/>
        </p:nvPicPr>
        <p:blipFill rotWithShape="1">
          <a:blip r:embed="rId3">
            <a:alphaModFix/>
          </a:blip>
          <a:srcRect l="-3971" t="-16967" r="-8539" b="-16134"/>
          <a:stretch/>
        </p:blipFill>
        <p:spPr>
          <a:xfrm>
            <a:off x="1228563" y="939933"/>
            <a:ext cx="6686874" cy="3448575"/>
          </a:xfrm>
          <a:prstGeom prst="rect">
            <a:avLst/>
          </a:prstGeom>
          <a:noFill/>
          <a:ln>
            <a:noFill/>
          </a:ln>
        </p:spPr>
      </p:pic>
      <p:sp>
        <p:nvSpPr>
          <p:cNvPr id="2" name="Foliennummernplatzhalter 1">
            <a:extLst>
              <a:ext uri="{FF2B5EF4-FFF2-40B4-BE49-F238E27FC236}">
                <a16:creationId xmlns:a16="http://schemas.microsoft.com/office/drawing/2014/main" id="{2C0EE548-1A42-5F36-B5F2-A46C007484D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de-DE" smtClean="0"/>
              <a:t>18</a:t>
            </a:fld>
            <a:endParaRPr lang="de-DE"/>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r>
              <a:rPr lang="en"/>
              <a:t>GPU computing code </a:t>
            </a:r>
          </a:p>
        </p:txBody>
      </p:sp>
      <p:sp>
        <p:nvSpPr>
          <p:cNvPr id="2" name="Foliennummernplatzhalter 1">
            <a:extLst>
              <a:ext uri="{FF2B5EF4-FFF2-40B4-BE49-F238E27FC236}">
                <a16:creationId xmlns:a16="http://schemas.microsoft.com/office/drawing/2014/main" id="{7EDDFE3A-35CF-F7DC-AD03-658E0E98749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de-DE" smtClean="0"/>
              <a:t>19</a:t>
            </a:fld>
            <a:endParaRPr lang="de-DE"/>
          </a:p>
        </p:txBody>
      </p:sp>
      <p:pic>
        <p:nvPicPr>
          <p:cNvPr id="5" name="Picture 5" descr="Text&#10;&#10;Description automatically generated">
            <a:extLst>
              <a:ext uri="{FF2B5EF4-FFF2-40B4-BE49-F238E27FC236}">
                <a16:creationId xmlns:a16="http://schemas.microsoft.com/office/drawing/2014/main" id="{89105E70-DC3B-9197-541E-73262AAC03AB}"/>
              </a:ext>
            </a:extLst>
          </p:cNvPr>
          <p:cNvPicPr>
            <a:picLocks noChangeAspect="1"/>
          </p:cNvPicPr>
          <p:nvPr/>
        </p:nvPicPr>
        <p:blipFill>
          <a:blip r:embed="rId3"/>
          <a:stretch>
            <a:fillRect/>
          </a:stretch>
        </p:blipFill>
        <p:spPr>
          <a:xfrm>
            <a:off x="1075559" y="1492579"/>
            <a:ext cx="5424772" cy="1248701"/>
          </a:xfrm>
          <a:prstGeom prst="rect">
            <a:avLst/>
          </a:prstGeom>
        </p:spPr>
      </p:pic>
      <p:pic>
        <p:nvPicPr>
          <p:cNvPr id="6" name="Picture 6" descr="Text, letter&#10;&#10;Description automatically generated">
            <a:extLst>
              <a:ext uri="{FF2B5EF4-FFF2-40B4-BE49-F238E27FC236}">
                <a16:creationId xmlns:a16="http://schemas.microsoft.com/office/drawing/2014/main" id="{61F8910D-A085-D1A5-FCB0-0C540490DBFD}"/>
              </a:ext>
            </a:extLst>
          </p:cNvPr>
          <p:cNvPicPr>
            <a:picLocks noChangeAspect="1"/>
          </p:cNvPicPr>
          <p:nvPr/>
        </p:nvPicPr>
        <p:blipFill>
          <a:blip r:embed="rId4"/>
          <a:stretch>
            <a:fillRect/>
          </a:stretch>
        </p:blipFill>
        <p:spPr>
          <a:xfrm>
            <a:off x="1076146" y="3105094"/>
            <a:ext cx="5352691" cy="1230094"/>
          </a:xfrm>
          <a:prstGeom prst="rect">
            <a:avLst/>
          </a:prstGeom>
        </p:spPr>
      </p:pic>
      <p:sp>
        <p:nvSpPr>
          <p:cNvPr id="8" name="TextBox 7">
            <a:extLst>
              <a:ext uri="{FF2B5EF4-FFF2-40B4-BE49-F238E27FC236}">
                <a16:creationId xmlns:a16="http://schemas.microsoft.com/office/drawing/2014/main" id="{3C83CF65-D7E2-6272-793D-FD71CAF8E25C}"/>
              </a:ext>
            </a:extLst>
          </p:cNvPr>
          <p:cNvSpPr txBox="1"/>
          <p:nvPr/>
        </p:nvSpPr>
        <p:spPr>
          <a:xfrm>
            <a:off x="601692" y="1146235"/>
            <a:ext cx="4651795"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7"/>
            <a:r>
              <a:rPr lang="en-US" sz="1600"/>
              <a:t>Truck properties declaration</a:t>
            </a:r>
            <a:endParaRPr lang="en-US"/>
          </a:p>
        </p:txBody>
      </p:sp>
      <p:sp>
        <p:nvSpPr>
          <p:cNvPr id="9" name="TextBox 8">
            <a:extLst>
              <a:ext uri="{FF2B5EF4-FFF2-40B4-BE49-F238E27FC236}">
                <a16:creationId xmlns:a16="http://schemas.microsoft.com/office/drawing/2014/main" id="{CB116744-9AB1-E939-9809-DCE7C8D53B19}"/>
              </a:ext>
            </a:extLst>
          </p:cNvPr>
          <p:cNvSpPr txBox="1"/>
          <p:nvPr/>
        </p:nvSpPr>
        <p:spPr>
          <a:xfrm>
            <a:off x="536994" y="2871518"/>
            <a:ext cx="4651795"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7"/>
            <a:r>
              <a:rPr lang="en-US" sz="1600"/>
              <a:t>Update Speed function </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3E44E2D-FB85-DC83-622C-7B34139F8FD9}"/>
              </a:ext>
            </a:extLst>
          </p:cNvPr>
          <p:cNvSpPr>
            <a:spLocks noGrp="1"/>
          </p:cNvSpPr>
          <p:nvPr>
            <p:ph type="title"/>
          </p:nvPr>
        </p:nvSpPr>
        <p:spPr/>
        <p:txBody>
          <a:bodyPr>
            <a:normAutofit fontScale="90000"/>
          </a:bodyPr>
          <a:lstStyle/>
          <a:p>
            <a:r>
              <a:rPr lang="en-GB"/>
              <a:t>Table of Content</a:t>
            </a:r>
          </a:p>
        </p:txBody>
      </p:sp>
      <p:sp>
        <p:nvSpPr>
          <p:cNvPr id="3" name="Textplatzhalter 2">
            <a:extLst>
              <a:ext uri="{FF2B5EF4-FFF2-40B4-BE49-F238E27FC236}">
                <a16:creationId xmlns:a16="http://schemas.microsoft.com/office/drawing/2014/main" id="{D3B5ED63-7BAF-8C98-00FB-849A6BFC6EA6}"/>
              </a:ext>
            </a:extLst>
          </p:cNvPr>
          <p:cNvSpPr>
            <a:spLocks noGrp="1"/>
          </p:cNvSpPr>
          <p:nvPr>
            <p:ph type="body" idx="1"/>
          </p:nvPr>
        </p:nvSpPr>
        <p:spPr/>
        <p:txBody>
          <a:bodyPr>
            <a:normAutofit/>
          </a:bodyPr>
          <a:lstStyle/>
          <a:p>
            <a:r>
              <a:rPr lang="en-GB"/>
              <a:t>Introduction</a:t>
            </a:r>
          </a:p>
          <a:p>
            <a:r>
              <a:rPr lang="en-GB"/>
              <a:t>Use case</a:t>
            </a:r>
          </a:p>
          <a:p>
            <a:r>
              <a:rPr lang="en-GB"/>
              <a:t>Architecture</a:t>
            </a:r>
          </a:p>
          <a:p>
            <a:pPr lvl="1"/>
            <a:r>
              <a:rPr lang="en-GB"/>
              <a:t>Base architecture</a:t>
            </a:r>
          </a:p>
          <a:p>
            <a:pPr lvl="1"/>
            <a:r>
              <a:rPr lang="en-GB"/>
              <a:t>Networking computing model</a:t>
            </a:r>
          </a:p>
          <a:p>
            <a:pPr lvl="1"/>
            <a:r>
              <a:rPr lang="en-GB"/>
              <a:t>Transmission control protocol</a:t>
            </a:r>
          </a:p>
          <a:p>
            <a:r>
              <a:rPr lang="en-GB"/>
              <a:t>Implementation</a:t>
            </a:r>
          </a:p>
          <a:p>
            <a:pPr lvl="1"/>
            <a:r>
              <a:rPr lang="en-GB"/>
              <a:t>State machine implementation</a:t>
            </a:r>
          </a:p>
          <a:p>
            <a:pPr lvl="1"/>
            <a:r>
              <a:rPr lang="en-GB"/>
              <a:t>Threading in C++</a:t>
            </a:r>
          </a:p>
          <a:p>
            <a:pPr lvl="1"/>
            <a:r>
              <a:rPr lang="en-GB"/>
              <a:t>Socket programming in C</a:t>
            </a:r>
          </a:p>
          <a:p>
            <a:pPr lvl="1"/>
            <a:r>
              <a:rPr lang="en-GB"/>
              <a:t>Outcome</a:t>
            </a:r>
          </a:p>
          <a:p>
            <a:pPr lvl="1"/>
            <a:r>
              <a:rPr lang="en-GB"/>
              <a:t>GPU computing</a:t>
            </a:r>
          </a:p>
          <a:p>
            <a:endParaRPr lang="en-GB"/>
          </a:p>
          <a:p>
            <a:endParaRPr lang="en-GB"/>
          </a:p>
        </p:txBody>
      </p:sp>
      <p:sp>
        <p:nvSpPr>
          <p:cNvPr id="4" name="Foliennummernplatzhalter 3">
            <a:extLst>
              <a:ext uri="{FF2B5EF4-FFF2-40B4-BE49-F238E27FC236}">
                <a16:creationId xmlns:a16="http://schemas.microsoft.com/office/drawing/2014/main" id="{5B0A0283-88F1-8433-9B32-9C3827553141}"/>
              </a:ext>
            </a:extLst>
          </p:cNvPr>
          <p:cNvSpPr>
            <a:spLocks noGrp="1"/>
          </p:cNvSpPr>
          <p:nvPr>
            <p:ph type="sldNum" idx="12"/>
          </p:nvPr>
        </p:nvSpPr>
        <p:spPr/>
        <p:txBody>
          <a:bodyPr/>
          <a:lstStyle/>
          <a:p>
            <a:fld id="{00000000-1234-1234-1234-123412341234}" type="slidenum">
              <a:rPr lang="de-DE" smtClean="0"/>
              <a:pPr/>
              <a:t>2</a:t>
            </a:fld>
            <a:endParaRPr lang="de-DE"/>
          </a:p>
        </p:txBody>
      </p:sp>
    </p:spTree>
    <p:extLst>
      <p:ext uri="{BB962C8B-B14F-4D97-AF65-F5344CB8AC3E}">
        <p14:creationId xmlns:p14="http://schemas.microsoft.com/office/powerpoint/2010/main" val="1893775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GPU computing output</a:t>
            </a:r>
            <a:endParaRPr/>
          </a:p>
        </p:txBody>
      </p:sp>
      <p:pic>
        <p:nvPicPr>
          <p:cNvPr id="143" name="Google Shape;143;p27"/>
          <p:cNvPicPr preferRelativeResize="0"/>
          <p:nvPr/>
        </p:nvPicPr>
        <p:blipFill>
          <a:blip r:embed="rId3">
            <a:alphaModFix/>
          </a:blip>
          <a:stretch>
            <a:fillRect/>
          </a:stretch>
        </p:blipFill>
        <p:spPr>
          <a:xfrm>
            <a:off x="1600200" y="1378383"/>
            <a:ext cx="5943600" cy="2924175"/>
          </a:xfrm>
          <a:prstGeom prst="rect">
            <a:avLst/>
          </a:prstGeom>
          <a:noFill/>
          <a:ln>
            <a:noFill/>
          </a:ln>
        </p:spPr>
      </p:pic>
      <p:sp>
        <p:nvSpPr>
          <p:cNvPr id="2" name="Foliennummernplatzhalter 1">
            <a:extLst>
              <a:ext uri="{FF2B5EF4-FFF2-40B4-BE49-F238E27FC236}">
                <a16:creationId xmlns:a16="http://schemas.microsoft.com/office/drawing/2014/main" id="{7EDDFE3A-35CF-F7DC-AD03-658E0E98749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de-DE" smtClean="0"/>
              <a:t>20</a:t>
            </a:fld>
            <a:endParaRPr lang="de-DE"/>
          </a:p>
        </p:txBody>
      </p:sp>
    </p:spTree>
    <p:extLst>
      <p:ext uri="{BB962C8B-B14F-4D97-AF65-F5344CB8AC3E}">
        <p14:creationId xmlns:p14="http://schemas.microsoft.com/office/powerpoint/2010/main" val="17044642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34471F4-1C5E-098F-0190-5C51125C916C}"/>
              </a:ext>
            </a:extLst>
          </p:cNvPr>
          <p:cNvSpPr>
            <a:spLocks noGrp="1"/>
          </p:cNvSpPr>
          <p:nvPr>
            <p:ph type="title"/>
          </p:nvPr>
        </p:nvSpPr>
        <p:spPr/>
        <p:txBody>
          <a:bodyPr>
            <a:normAutofit fontScale="90000"/>
          </a:bodyPr>
          <a:lstStyle/>
          <a:p>
            <a:r>
              <a:rPr lang="de-DE" err="1"/>
              <a:t>Conclusion</a:t>
            </a:r>
            <a:endParaRPr lang="de-DE"/>
          </a:p>
        </p:txBody>
      </p:sp>
      <p:sp>
        <p:nvSpPr>
          <p:cNvPr id="3" name="Textplatzhalter 2">
            <a:extLst>
              <a:ext uri="{FF2B5EF4-FFF2-40B4-BE49-F238E27FC236}">
                <a16:creationId xmlns:a16="http://schemas.microsoft.com/office/drawing/2014/main" id="{EFC9AC70-B8FA-E174-D8FF-0C593F91F511}"/>
              </a:ext>
            </a:extLst>
          </p:cNvPr>
          <p:cNvSpPr>
            <a:spLocks noGrp="1"/>
          </p:cNvSpPr>
          <p:nvPr>
            <p:ph type="body" idx="1"/>
          </p:nvPr>
        </p:nvSpPr>
        <p:spPr/>
        <p:txBody>
          <a:bodyPr/>
          <a:lstStyle/>
          <a:p>
            <a:r>
              <a:rPr lang="en-GB"/>
              <a:t>Inconclusive about language (C / C++)</a:t>
            </a:r>
          </a:p>
          <a:p>
            <a:r>
              <a:rPr lang="en-GB"/>
              <a:t>GPU computing worked separately</a:t>
            </a:r>
          </a:p>
          <a:p>
            <a:r>
              <a:rPr lang="en-GB"/>
              <a:t>Got threading only working in C++</a:t>
            </a:r>
          </a:p>
          <a:p>
            <a:r>
              <a:rPr lang="en-GB"/>
              <a:t>State machine + threading did not work properly</a:t>
            </a:r>
          </a:p>
          <a:p>
            <a:r>
              <a:rPr lang="en-GB"/>
              <a:t>Final step of combining efforts was not achieved</a:t>
            </a:r>
          </a:p>
          <a:p>
            <a:endParaRPr lang="de-DE"/>
          </a:p>
        </p:txBody>
      </p:sp>
      <p:sp>
        <p:nvSpPr>
          <p:cNvPr id="4" name="Foliennummernplatzhalter 3">
            <a:extLst>
              <a:ext uri="{FF2B5EF4-FFF2-40B4-BE49-F238E27FC236}">
                <a16:creationId xmlns:a16="http://schemas.microsoft.com/office/drawing/2014/main" id="{0706D890-6094-BB6C-78D9-315B5FE9A72D}"/>
              </a:ext>
            </a:extLst>
          </p:cNvPr>
          <p:cNvSpPr>
            <a:spLocks noGrp="1"/>
          </p:cNvSpPr>
          <p:nvPr>
            <p:ph type="sldNum" idx="12"/>
          </p:nvPr>
        </p:nvSpPr>
        <p:spPr/>
        <p:txBody>
          <a:bodyPr/>
          <a:lstStyle/>
          <a:p>
            <a:fld id="{00000000-1234-1234-1234-123412341234}" type="slidenum">
              <a:rPr lang="de-DE" smtClean="0"/>
              <a:pPr/>
              <a:t>21</a:t>
            </a:fld>
            <a:endParaRPr lang="de-DE"/>
          </a:p>
        </p:txBody>
      </p:sp>
    </p:spTree>
    <p:extLst>
      <p:ext uri="{BB962C8B-B14F-4D97-AF65-F5344CB8AC3E}">
        <p14:creationId xmlns:p14="http://schemas.microsoft.com/office/powerpoint/2010/main" val="3705088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500"/>
              <a:t>Introduction</a:t>
            </a:r>
            <a:endParaRPr sz="2500"/>
          </a:p>
        </p:txBody>
      </p:sp>
      <p:sp>
        <p:nvSpPr>
          <p:cNvPr id="60" name="Google Shape;60;p14"/>
          <p:cNvSpPr txBox="1">
            <a:spLocks noGrp="1"/>
          </p:cNvSpPr>
          <p:nvPr>
            <p:ph type="body" idx="1"/>
          </p:nvPr>
        </p:nvSpPr>
        <p:spPr>
          <a:xfrm>
            <a:off x="311700" y="1137235"/>
            <a:ext cx="8520600" cy="3416400"/>
          </a:xfrm>
          <a:prstGeom prst="rect">
            <a:avLst/>
          </a:prstGeom>
        </p:spPr>
        <p:txBody>
          <a:bodyPr spcFirstLastPara="1" wrap="square" lIns="91425" tIns="91425" rIns="91425" bIns="91425" anchor="t" anchorCtr="0">
            <a:normAutofit/>
          </a:bodyPr>
          <a:lstStyle/>
          <a:p>
            <a:pPr marL="0" lvl="0" indent="0" algn="l" rtl="0">
              <a:lnSpc>
                <a:spcPct val="90000"/>
              </a:lnSpc>
              <a:spcBef>
                <a:spcPts val="1000"/>
              </a:spcBef>
              <a:spcAft>
                <a:spcPts val="0"/>
              </a:spcAft>
              <a:buClr>
                <a:schemeClr val="dk1"/>
              </a:buClr>
              <a:buSzPts val="1100"/>
              <a:buFont typeface="Arial"/>
              <a:buNone/>
            </a:pPr>
            <a:r>
              <a:rPr lang="en-US"/>
              <a:t>Truck Platooning</a:t>
            </a:r>
          </a:p>
          <a:p>
            <a:pPr marL="742950" lvl="1" indent="-285750">
              <a:lnSpc>
                <a:spcPct val="90000"/>
              </a:lnSpc>
              <a:spcBef>
                <a:spcPts val="1000"/>
              </a:spcBef>
              <a:buClr>
                <a:schemeClr val="dk1"/>
              </a:buClr>
              <a:buSzPts val="1100"/>
            </a:pPr>
            <a:r>
              <a:rPr lang="en-US"/>
              <a:t>Group of trucks in formation</a:t>
            </a:r>
          </a:p>
          <a:p>
            <a:pPr marL="742950" lvl="1" indent="-285750">
              <a:lnSpc>
                <a:spcPct val="90000"/>
              </a:lnSpc>
              <a:spcBef>
                <a:spcPts val="1000"/>
              </a:spcBef>
              <a:buClr>
                <a:schemeClr val="dk1"/>
              </a:buClr>
              <a:buSzPts val="1100"/>
            </a:pPr>
            <a:r>
              <a:rPr lang="en-US"/>
              <a:t>Driving assistance systems</a:t>
            </a:r>
          </a:p>
          <a:p>
            <a:pPr marL="742950" lvl="1" indent="-285750">
              <a:lnSpc>
                <a:spcPct val="90000"/>
              </a:lnSpc>
              <a:spcBef>
                <a:spcPts val="1000"/>
              </a:spcBef>
              <a:buClr>
                <a:schemeClr val="dk1"/>
              </a:buClr>
              <a:buSzPts val="1100"/>
            </a:pPr>
            <a:r>
              <a:rPr lang="en-US"/>
              <a:t>Communicating with each other</a:t>
            </a:r>
          </a:p>
          <a:p>
            <a:pPr marL="742950" lvl="1" indent="-285750">
              <a:lnSpc>
                <a:spcPct val="90000"/>
              </a:lnSpc>
              <a:spcBef>
                <a:spcPts val="1000"/>
              </a:spcBef>
              <a:buClr>
                <a:schemeClr val="dk1"/>
              </a:buClr>
              <a:buSzPts val="1100"/>
            </a:pPr>
            <a:r>
              <a:rPr lang="en-US"/>
              <a:t>Less Drag = fewer emissions</a:t>
            </a:r>
          </a:p>
          <a:p>
            <a:pPr marL="742950" lvl="1" indent="-285750">
              <a:lnSpc>
                <a:spcPct val="90000"/>
              </a:lnSpc>
              <a:spcBef>
                <a:spcPts val="1000"/>
              </a:spcBef>
              <a:buClr>
                <a:schemeClr val="dk1"/>
              </a:buClr>
              <a:buSzPts val="1100"/>
            </a:pPr>
            <a:endParaRPr lang="en-US"/>
          </a:p>
          <a:p>
            <a:pPr marL="0" indent="0">
              <a:lnSpc>
                <a:spcPct val="90000"/>
              </a:lnSpc>
              <a:spcBef>
                <a:spcPts val="1000"/>
              </a:spcBef>
              <a:buClr>
                <a:schemeClr val="dk1"/>
              </a:buClr>
              <a:buSzPts val="1100"/>
              <a:buNone/>
            </a:pPr>
            <a:r>
              <a:rPr lang="en-US"/>
              <a:t>Distributed System</a:t>
            </a:r>
          </a:p>
          <a:p>
            <a:pPr marL="0" indent="0">
              <a:lnSpc>
                <a:spcPct val="90000"/>
              </a:lnSpc>
              <a:spcBef>
                <a:spcPts val="1000"/>
              </a:spcBef>
              <a:buClr>
                <a:schemeClr val="dk1"/>
              </a:buClr>
              <a:buSzPts val="1100"/>
              <a:buNone/>
            </a:pPr>
            <a:r>
              <a:rPr lang="en-US"/>
              <a:t>Parallel Architecture</a:t>
            </a:r>
          </a:p>
          <a:p>
            <a:pPr marL="0" indent="0">
              <a:lnSpc>
                <a:spcPct val="90000"/>
              </a:lnSpc>
              <a:spcBef>
                <a:spcPts val="1000"/>
              </a:spcBef>
              <a:buClr>
                <a:schemeClr val="dk1"/>
              </a:buClr>
              <a:buSzPts val="1100"/>
              <a:buNone/>
            </a:pPr>
            <a:r>
              <a:rPr lang="en-US"/>
              <a:t>Use GPU computing</a:t>
            </a:r>
          </a:p>
          <a:p>
            <a:pPr marL="0" lvl="0" indent="0" algn="l" rtl="0">
              <a:spcBef>
                <a:spcPts val="0"/>
              </a:spcBef>
              <a:spcAft>
                <a:spcPts val="1200"/>
              </a:spcAft>
              <a:buNone/>
            </a:pPr>
            <a:endParaRPr/>
          </a:p>
        </p:txBody>
      </p:sp>
      <p:sp>
        <p:nvSpPr>
          <p:cNvPr id="2" name="Foliennummernplatzhalter 1">
            <a:extLst>
              <a:ext uri="{FF2B5EF4-FFF2-40B4-BE49-F238E27FC236}">
                <a16:creationId xmlns:a16="http://schemas.microsoft.com/office/drawing/2014/main" id="{85CCDA97-EF02-81FA-EE09-0C1FB23416F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de-DE" smtClean="0"/>
              <a:t>3</a:t>
            </a:fld>
            <a:endParaRPr lang="de-DE"/>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0">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0">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0">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Use case </a:t>
            </a:r>
            <a:endParaRPr/>
          </a:p>
        </p:txBody>
      </p:sp>
      <p:sp>
        <p:nvSpPr>
          <p:cNvPr id="66" name="Google Shape;66;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AutoNum type="arabicPeriod"/>
            </a:pPr>
            <a:r>
              <a:rPr lang="de-DE"/>
              <a:t>L</a:t>
            </a:r>
            <a:r>
              <a:rPr lang="en"/>
              <a:t>eading truck steered by human</a:t>
            </a:r>
          </a:p>
          <a:p>
            <a:pPr marL="457200" lvl="0" indent="-342900" algn="l" rtl="0">
              <a:spcBef>
                <a:spcPts val="0"/>
              </a:spcBef>
              <a:spcAft>
                <a:spcPts val="0"/>
              </a:spcAft>
              <a:buSzPts val="1800"/>
              <a:buAutoNum type="arabicPeriod"/>
            </a:pPr>
            <a:r>
              <a:rPr lang="de-DE"/>
              <a:t>F</a:t>
            </a:r>
            <a:r>
              <a:rPr lang="en"/>
              <a:t>ollowing trucks autonomous</a:t>
            </a:r>
          </a:p>
          <a:p>
            <a:pPr marL="457200" lvl="0" indent="-342900" algn="l" rtl="0">
              <a:spcBef>
                <a:spcPts val="0"/>
              </a:spcBef>
              <a:spcAft>
                <a:spcPts val="0"/>
              </a:spcAft>
              <a:buSzPts val="1800"/>
              <a:buAutoNum type="arabicPeriod"/>
            </a:pPr>
            <a:r>
              <a:rPr lang="de-DE"/>
              <a:t>W</a:t>
            </a:r>
            <a:r>
              <a:rPr lang="en"/>
              <a:t>ireless communications</a:t>
            </a:r>
          </a:p>
          <a:p>
            <a:pPr marL="457200" lvl="0" indent="-342900" algn="l" rtl="0">
              <a:spcBef>
                <a:spcPts val="0"/>
              </a:spcBef>
              <a:spcAft>
                <a:spcPts val="0"/>
              </a:spcAft>
              <a:buSzPts val="1800"/>
              <a:buAutoNum type="arabicPeriod"/>
            </a:pPr>
            <a:r>
              <a:rPr lang="en"/>
              <a:t>All trucks able to steer autonomously</a:t>
            </a:r>
          </a:p>
          <a:p>
            <a:pPr marL="457200" lvl="0" indent="-342900" algn="l" rtl="0">
              <a:spcBef>
                <a:spcPts val="0"/>
              </a:spcBef>
              <a:spcAft>
                <a:spcPts val="0"/>
              </a:spcAft>
              <a:buSzPts val="1800"/>
              <a:buAutoNum type="arabicPeriod"/>
            </a:pPr>
            <a:r>
              <a:rPr lang="de-DE"/>
              <a:t>S</a:t>
            </a:r>
            <a:r>
              <a:rPr lang="en"/>
              <a:t>afety measurements in case of a communication failure</a:t>
            </a:r>
          </a:p>
          <a:p>
            <a:pPr marL="457200" lvl="0" indent="-342900" algn="l" rtl="0">
              <a:spcBef>
                <a:spcPts val="0"/>
              </a:spcBef>
              <a:spcAft>
                <a:spcPts val="0"/>
              </a:spcAft>
              <a:buSzPts val="1800"/>
              <a:buAutoNum type="arabicPeriod"/>
            </a:pPr>
            <a:r>
              <a:rPr lang="en"/>
              <a:t>De-/Recoupeling in case of intruding vehicle</a:t>
            </a:r>
          </a:p>
          <a:p>
            <a:pPr marL="114300" lvl="0" indent="0" algn="l" rtl="0">
              <a:spcBef>
                <a:spcPts val="0"/>
              </a:spcBef>
              <a:spcAft>
                <a:spcPts val="0"/>
              </a:spcAft>
              <a:buSzPts val="1800"/>
              <a:buNone/>
            </a:pPr>
            <a:endParaRPr/>
          </a:p>
        </p:txBody>
      </p:sp>
      <p:sp>
        <p:nvSpPr>
          <p:cNvPr id="2" name="Foliennummernplatzhalter 1">
            <a:extLst>
              <a:ext uri="{FF2B5EF4-FFF2-40B4-BE49-F238E27FC236}">
                <a16:creationId xmlns:a16="http://schemas.microsoft.com/office/drawing/2014/main" id="{9D2EE895-01E2-D078-7A10-893F7366AE3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de-DE" smtClean="0"/>
              <a:t>4</a:t>
            </a:fld>
            <a:endParaRPr lang="de-DE"/>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Base Architecture	</a:t>
            </a:r>
            <a:endParaRPr/>
          </a:p>
        </p:txBody>
      </p:sp>
      <p:sp>
        <p:nvSpPr>
          <p:cNvPr id="72" name="Google Shape;72;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285750" indent="-285750"/>
            <a:r>
              <a:rPr lang="en"/>
              <a:t>Optimal: (semi centralized) peer-to-peer network (master peer)</a:t>
            </a:r>
            <a:br>
              <a:rPr lang="en"/>
            </a:br>
            <a:r>
              <a:rPr lang="en"/>
              <a:t>In this implementation: simple server/client communication</a:t>
            </a:r>
          </a:p>
          <a:p>
            <a:pPr marL="285750" indent="-285750"/>
            <a:endParaRPr lang="en"/>
          </a:p>
          <a:p>
            <a:pPr marL="285750" indent="-285750"/>
            <a:r>
              <a:rPr lang="en"/>
              <a:t>TCP protocol</a:t>
            </a:r>
          </a:p>
          <a:p>
            <a:pPr marL="285750" indent="-285750"/>
            <a:endParaRPr lang="en"/>
          </a:p>
          <a:p>
            <a:pPr marL="285750" indent="-285750"/>
            <a:r>
              <a:rPr lang="en"/>
              <a:t>Parallel execution with forks / threads</a:t>
            </a:r>
          </a:p>
          <a:p>
            <a:pPr marL="285750" indent="-285750"/>
            <a:endParaRPr lang="en"/>
          </a:p>
          <a:p>
            <a:pPr marL="285750" indent="-285750"/>
            <a:r>
              <a:rPr lang="en"/>
              <a:t>Statemachine (Platoon forming, coupeling, communication failure)</a:t>
            </a:r>
          </a:p>
        </p:txBody>
      </p:sp>
      <p:sp>
        <p:nvSpPr>
          <p:cNvPr id="2" name="Foliennummernplatzhalter 1">
            <a:extLst>
              <a:ext uri="{FF2B5EF4-FFF2-40B4-BE49-F238E27FC236}">
                <a16:creationId xmlns:a16="http://schemas.microsoft.com/office/drawing/2014/main" id="{2A08592D-5027-E71B-84EE-E6995686CD4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de-DE" smtClean="0"/>
              <a:t>5</a:t>
            </a:fld>
            <a:endParaRPr lang="de-DE"/>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Networking Computing model </a:t>
            </a:r>
            <a:endParaRPr/>
          </a:p>
        </p:txBody>
      </p:sp>
      <p:sp>
        <p:nvSpPr>
          <p:cNvPr id="78" name="Google Shape;78;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Server / client architecture</a:t>
            </a:r>
            <a:endParaRPr/>
          </a:p>
          <a:p>
            <a:pPr marL="285750" indent="-285750">
              <a:spcBef>
                <a:spcPts val="1200"/>
              </a:spcBef>
            </a:pPr>
            <a:r>
              <a:rPr lang="en"/>
              <a:t>Customer transmits request from network-enabled device.</a:t>
            </a:r>
            <a:endParaRPr/>
          </a:p>
          <a:p>
            <a:pPr marL="285750" indent="-285750">
              <a:spcBef>
                <a:spcPts val="1200"/>
              </a:spcBef>
            </a:pPr>
            <a:r>
              <a:rPr lang="en"/>
              <a:t>The network server accepts and processes the user's request.</a:t>
            </a:r>
            <a:endParaRPr/>
          </a:p>
          <a:p>
            <a:pPr marL="285750" indent="-285750">
              <a:spcBef>
                <a:spcPts val="1200"/>
              </a:spcBef>
            </a:pPr>
            <a:r>
              <a:rPr lang="en"/>
              <a:t>Lastly, the server sends the response to the client.</a:t>
            </a:r>
            <a:endParaRPr/>
          </a:p>
          <a:p>
            <a:pPr marL="0" lvl="0" indent="0" algn="l" rtl="0">
              <a:spcBef>
                <a:spcPts val="1200"/>
              </a:spcBef>
              <a:spcAft>
                <a:spcPts val="1200"/>
              </a:spcAft>
              <a:buNone/>
            </a:pPr>
            <a:endParaRPr/>
          </a:p>
        </p:txBody>
      </p:sp>
      <p:sp>
        <p:nvSpPr>
          <p:cNvPr id="2" name="Foliennummernplatzhalter 1">
            <a:extLst>
              <a:ext uri="{FF2B5EF4-FFF2-40B4-BE49-F238E27FC236}">
                <a16:creationId xmlns:a16="http://schemas.microsoft.com/office/drawing/2014/main" id="{F9907F18-9EC3-9006-48C6-9262DD63B33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de-DE" smtClean="0"/>
              <a:t>6</a:t>
            </a:fld>
            <a:endParaRPr lang="de-DE"/>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pic>
        <p:nvPicPr>
          <p:cNvPr id="15" name="Grafik 14">
            <a:extLst>
              <a:ext uri="{FF2B5EF4-FFF2-40B4-BE49-F238E27FC236}">
                <a16:creationId xmlns:a16="http://schemas.microsoft.com/office/drawing/2014/main" id="{6B4574B9-DD17-7FE0-5C65-BD85DBFAB57D}"/>
              </a:ext>
            </a:extLst>
          </p:cNvPr>
          <p:cNvPicPr>
            <a:picLocks noChangeAspect="1"/>
          </p:cNvPicPr>
          <p:nvPr/>
        </p:nvPicPr>
        <p:blipFill>
          <a:blip r:embed="rId3"/>
          <a:stretch>
            <a:fillRect/>
          </a:stretch>
        </p:blipFill>
        <p:spPr>
          <a:xfrm>
            <a:off x="3770608" y="1073509"/>
            <a:ext cx="5373392" cy="4069991"/>
          </a:xfrm>
          <a:prstGeom prst="rect">
            <a:avLst/>
          </a:prstGeom>
        </p:spPr>
      </p:pic>
      <p:sp>
        <p:nvSpPr>
          <p:cNvPr id="2" name="Foliennummernplatzhalter 1">
            <a:extLst>
              <a:ext uri="{FF2B5EF4-FFF2-40B4-BE49-F238E27FC236}">
                <a16:creationId xmlns:a16="http://schemas.microsoft.com/office/drawing/2014/main" id="{953526B4-B5E2-D5F3-8656-D5BA9D4017A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de-DE" smtClean="0"/>
              <a:t>7</a:t>
            </a:fld>
            <a:endParaRPr lang="de-DE"/>
          </a:p>
        </p:txBody>
      </p:sp>
      <p:sp>
        <p:nvSpPr>
          <p:cNvPr id="4" name="Titel 3">
            <a:extLst>
              <a:ext uri="{FF2B5EF4-FFF2-40B4-BE49-F238E27FC236}">
                <a16:creationId xmlns:a16="http://schemas.microsoft.com/office/drawing/2014/main" id="{80C9F288-1687-8439-CD63-2516450F82E4}"/>
              </a:ext>
            </a:extLst>
          </p:cNvPr>
          <p:cNvSpPr>
            <a:spLocks noGrp="1"/>
          </p:cNvSpPr>
          <p:nvPr>
            <p:ph type="title"/>
          </p:nvPr>
        </p:nvSpPr>
        <p:spPr/>
        <p:txBody>
          <a:bodyPr>
            <a:normAutofit fontScale="90000"/>
          </a:bodyPr>
          <a:lstStyle/>
          <a:p>
            <a:r>
              <a:rPr lang="en"/>
              <a:t>State Machine Implementation </a:t>
            </a:r>
            <a:endParaRPr lang="de-DE"/>
          </a:p>
        </p:txBody>
      </p:sp>
      <p:pic>
        <p:nvPicPr>
          <p:cNvPr id="13" name="Grafik 12">
            <a:extLst>
              <a:ext uri="{FF2B5EF4-FFF2-40B4-BE49-F238E27FC236}">
                <a16:creationId xmlns:a16="http://schemas.microsoft.com/office/drawing/2014/main" id="{82939876-09DD-009D-47DE-1C3EAB8B9C23}"/>
              </a:ext>
            </a:extLst>
          </p:cNvPr>
          <p:cNvPicPr>
            <a:picLocks noChangeAspect="1"/>
          </p:cNvPicPr>
          <p:nvPr/>
        </p:nvPicPr>
        <p:blipFill>
          <a:blip r:embed="rId4"/>
          <a:stretch>
            <a:fillRect/>
          </a:stretch>
        </p:blipFill>
        <p:spPr>
          <a:xfrm>
            <a:off x="0" y="1076324"/>
            <a:ext cx="3770608" cy="4067955"/>
          </a:xfrm>
          <a:prstGeom prst="rect">
            <a:avLst/>
          </a:prstGeom>
        </p:spPr>
      </p:pic>
    </p:spTree>
    <p:extLst>
      <p:ext uri="{BB962C8B-B14F-4D97-AF65-F5344CB8AC3E}">
        <p14:creationId xmlns:p14="http://schemas.microsoft.com/office/powerpoint/2010/main" val="94977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Threading in C++	</a:t>
            </a:r>
            <a:endParaRPr/>
          </a:p>
        </p:txBody>
      </p:sp>
      <p:sp>
        <p:nvSpPr>
          <p:cNvPr id="111" name="Google Shape;111;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a:p>
            <a:pPr marL="0" lvl="0" indent="0" algn="l" rtl="0">
              <a:spcBef>
                <a:spcPts val="1200"/>
              </a:spcBef>
              <a:spcAft>
                <a:spcPts val="1200"/>
              </a:spcAft>
              <a:buNone/>
            </a:pPr>
            <a:endParaRPr/>
          </a:p>
        </p:txBody>
      </p:sp>
      <p:pic>
        <p:nvPicPr>
          <p:cNvPr id="112" name="Google Shape;112;p22"/>
          <p:cNvPicPr preferRelativeResize="0"/>
          <p:nvPr/>
        </p:nvPicPr>
        <p:blipFill>
          <a:blip r:embed="rId3">
            <a:alphaModFix/>
          </a:blip>
          <a:stretch>
            <a:fillRect/>
          </a:stretch>
        </p:blipFill>
        <p:spPr>
          <a:xfrm>
            <a:off x="688759" y="1431422"/>
            <a:ext cx="7783699" cy="716175"/>
          </a:xfrm>
          <a:prstGeom prst="rect">
            <a:avLst/>
          </a:prstGeom>
          <a:noFill/>
          <a:ln>
            <a:noFill/>
          </a:ln>
        </p:spPr>
      </p:pic>
      <p:sp>
        <p:nvSpPr>
          <p:cNvPr id="2" name="Foliennummernplatzhalter 1">
            <a:extLst>
              <a:ext uri="{FF2B5EF4-FFF2-40B4-BE49-F238E27FC236}">
                <a16:creationId xmlns:a16="http://schemas.microsoft.com/office/drawing/2014/main" id="{8B2B5C07-9978-C18F-A283-7DD0CEB4CB2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de-DE" smtClean="0"/>
              <a:t>8</a:t>
            </a:fld>
            <a:endParaRPr lang="de-DE"/>
          </a:p>
        </p:txBody>
      </p:sp>
      <p:pic>
        <p:nvPicPr>
          <p:cNvPr id="3" name="Google Shape;118;p23">
            <a:extLst>
              <a:ext uri="{FF2B5EF4-FFF2-40B4-BE49-F238E27FC236}">
                <a16:creationId xmlns:a16="http://schemas.microsoft.com/office/drawing/2014/main" id="{3AE946A2-5CBA-1E95-5764-2DA8EFE74835}"/>
              </a:ext>
            </a:extLst>
          </p:cNvPr>
          <p:cNvPicPr preferRelativeResize="0"/>
          <p:nvPr/>
        </p:nvPicPr>
        <p:blipFill>
          <a:blip r:embed="rId4">
            <a:alphaModFix/>
          </a:blip>
          <a:stretch>
            <a:fillRect/>
          </a:stretch>
        </p:blipFill>
        <p:spPr>
          <a:xfrm>
            <a:off x="2773184" y="1071563"/>
            <a:ext cx="3597631" cy="4071937"/>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12"/>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1" name="Google Shape;91;p19"/>
          <p:cNvSpPr txBox="1">
            <a:spLocks noGrp="1"/>
          </p:cNvSpPr>
          <p:nvPr>
            <p:ph type="body" idx="1"/>
          </p:nvPr>
        </p:nvSpPr>
        <p:spPr>
          <a:xfrm>
            <a:off x="243125" y="1076325"/>
            <a:ext cx="3439866" cy="3840800"/>
          </a:xfrm>
          <a:prstGeom prst="rect">
            <a:avLst/>
          </a:prstGeom>
        </p:spPr>
        <p:txBody>
          <a:bodyPr spcFirstLastPara="1" wrap="square" lIns="91425" tIns="91425" rIns="91425" bIns="91425" anchor="t" anchorCtr="0">
            <a:normAutofit/>
          </a:bodyPr>
          <a:lstStyle/>
          <a:p>
            <a:pPr marL="0" indent="0">
              <a:buNone/>
            </a:pPr>
            <a:r>
              <a:rPr lang="en"/>
              <a:t>If another vehicle approaches between the two following trucks, </a:t>
            </a:r>
          </a:p>
          <a:p>
            <a:pPr marL="0" lvl="0" indent="0" algn="l" rtl="0">
              <a:spcBef>
                <a:spcPts val="1200"/>
              </a:spcBef>
              <a:spcAft>
                <a:spcPts val="1200"/>
              </a:spcAft>
              <a:buNone/>
            </a:pPr>
            <a:r>
              <a:rPr lang="en"/>
              <a:t>the leading platoon stabilizes the other following vehicles by offering guidance.</a:t>
            </a:r>
          </a:p>
          <a:p>
            <a:pPr marL="0" indent="0">
              <a:lnSpc>
                <a:spcPct val="114999"/>
              </a:lnSpc>
              <a:spcBef>
                <a:spcPts val="1200"/>
              </a:spcBef>
              <a:spcAft>
                <a:spcPts val="1200"/>
              </a:spcAft>
              <a:buNone/>
            </a:pPr>
            <a:r>
              <a:rPr lang="en"/>
              <a:t>Maintain distance </a:t>
            </a:r>
          </a:p>
          <a:p>
            <a:pPr marL="0" indent="0">
              <a:lnSpc>
                <a:spcPct val="114999"/>
              </a:lnSpc>
              <a:spcBef>
                <a:spcPts val="1200"/>
              </a:spcBef>
              <a:spcAft>
                <a:spcPts val="1200"/>
              </a:spcAft>
              <a:buNone/>
            </a:pPr>
            <a:r>
              <a:rPr lang="en"/>
              <a:t>Maintain speed</a:t>
            </a:r>
          </a:p>
        </p:txBody>
      </p:sp>
      <p:pic>
        <p:nvPicPr>
          <p:cNvPr id="92" name="Google Shape;92;p19"/>
          <p:cNvPicPr preferRelativeResize="0"/>
          <p:nvPr/>
        </p:nvPicPr>
        <p:blipFill>
          <a:blip r:embed="rId3">
            <a:alphaModFix/>
          </a:blip>
          <a:stretch>
            <a:fillRect/>
          </a:stretch>
        </p:blipFill>
        <p:spPr>
          <a:xfrm>
            <a:off x="3695700" y="1076325"/>
            <a:ext cx="5312749" cy="3937649"/>
          </a:xfrm>
          <a:prstGeom prst="rect">
            <a:avLst/>
          </a:prstGeom>
          <a:noFill/>
          <a:ln>
            <a:noFill/>
          </a:ln>
        </p:spPr>
      </p:pic>
      <p:sp>
        <p:nvSpPr>
          <p:cNvPr id="2" name="Foliennummernplatzhalter 1">
            <a:extLst>
              <a:ext uri="{FF2B5EF4-FFF2-40B4-BE49-F238E27FC236}">
                <a16:creationId xmlns:a16="http://schemas.microsoft.com/office/drawing/2014/main" id="{953526B4-B5E2-D5F3-8656-D5BA9D4017A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de-DE" smtClean="0"/>
              <a:t>9</a:t>
            </a:fld>
            <a:endParaRPr lang="de-DE"/>
          </a:p>
        </p:txBody>
      </p:sp>
      <p:sp>
        <p:nvSpPr>
          <p:cNvPr id="4" name="Titel 3">
            <a:extLst>
              <a:ext uri="{FF2B5EF4-FFF2-40B4-BE49-F238E27FC236}">
                <a16:creationId xmlns:a16="http://schemas.microsoft.com/office/drawing/2014/main" id="{80C9F288-1687-8439-CD63-2516450F82E4}"/>
              </a:ext>
            </a:extLst>
          </p:cNvPr>
          <p:cNvSpPr>
            <a:spLocks noGrp="1"/>
          </p:cNvSpPr>
          <p:nvPr>
            <p:ph type="title"/>
          </p:nvPr>
        </p:nvSpPr>
        <p:spPr/>
        <p:txBody>
          <a:bodyPr>
            <a:normAutofit fontScale="90000"/>
          </a:bodyPr>
          <a:lstStyle/>
          <a:p>
            <a:r>
              <a:rPr lang="en"/>
              <a:t>Intrusion State Machine </a:t>
            </a:r>
            <a:endParaRPr lang="de-DE"/>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2"/>
                                        </p:tgtEl>
                                        <p:attrNameLst>
                                          <p:attrName>style.visibility</p:attrName>
                                        </p:attrNameLst>
                                      </p:cBhvr>
                                      <p:to>
                                        <p:strVal val="visible"/>
                                      </p:to>
                                    </p:set>
                                    <p:animEffect transition="in" filter="fade">
                                      <p:cBhvr>
                                        <p:cTn id="7" dur="1000"/>
                                        <p:tgtEl>
                                          <p:spTgt spid="9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2"/>
                                        </p:tgtEl>
                                        <p:attrNameLst>
                                          <p:attrName>style.visibility</p:attrName>
                                        </p:attrNameLst>
                                      </p:cBhvr>
                                      <p:to>
                                        <p:strVal val="visible"/>
                                      </p:to>
                                    </p:set>
                                    <p:animEffect transition="in" filter="fade">
                                      <p:cBhvr>
                                        <p:cTn id="12" dur="100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1308</Words>
  <Application>Microsoft Office PowerPoint</Application>
  <PresentationFormat>On-screen Show (16:9)</PresentationFormat>
  <Paragraphs>202</Paragraphs>
  <Slides>21</Slides>
  <Notes>18</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21</vt:i4>
      </vt:variant>
    </vt:vector>
  </HeadingPairs>
  <TitlesOfParts>
    <vt:vector size="23" baseType="lpstr">
      <vt:lpstr>Arial</vt:lpstr>
      <vt:lpstr>Simple Light</vt:lpstr>
      <vt:lpstr>PowerPoint Presentation</vt:lpstr>
      <vt:lpstr>Table of Content</vt:lpstr>
      <vt:lpstr>Introduction</vt:lpstr>
      <vt:lpstr>Use case </vt:lpstr>
      <vt:lpstr>Base Architecture </vt:lpstr>
      <vt:lpstr>Networking Computing model </vt:lpstr>
      <vt:lpstr>State Machine Implementation </vt:lpstr>
      <vt:lpstr>Threading in C++ </vt:lpstr>
      <vt:lpstr>Intrusion State Machine </vt:lpstr>
      <vt:lpstr>Transmission Control Protocol/Internet Protocol</vt:lpstr>
      <vt:lpstr>Socket Programming </vt:lpstr>
      <vt:lpstr>Socket Programming( contd.)</vt:lpstr>
      <vt:lpstr>Socket Programming in C</vt:lpstr>
      <vt:lpstr>Socket Programming in C</vt:lpstr>
      <vt:lpstr>Outcome</vt:lpstr>
      <vt:lpstr>Outcome </vt:lpstr>
      <vt:lpstr>Cloud GPU computing</vt:lpstr>
      <vt:lpstr>GPU computing using Google Colab</vt:lpstr>
      <vt:lpstr>GPU computing code </vt:lpstr>
      <vt:lpstr>GPU computing output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Divya Sharma</dc:creator>
  <cp:lastModifiedBy>Divya Sharma</cp:lastModifiedBy>
  <cp:revision>2</cp:revision>
  <dcterms:modified xsi:type="dcterms:W3CDTF">2023-02-26T22:51:42Z</dcterms:modified>
</cp:coreProperties>
</file>