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3" d="100"/>
          <a:sy n="63" d="100"/>
        </p:scale>
        <p:origin x="1194" y="84"/>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[Employee_Dataset.xlsx]Sheet3!$G$2</c:f>
              <c:strCache>
                <c:ptCount val="1"/>
                <c:pt idx="0">
                  <c:v>Salary</c:v>
                </c:pt>
              </c:strCache>
            </c:strRef>
          </c:tx>
          <c:spPr>
            <a:solidFill>
              <a:schemeClr val="accent1"/>
            </a:solidFill>
            <a:ln>
              <a:noFill/>
            </a:ln>
            <a:effectLst/>
          </c:spPr>
          <c:invertIfNegative val="0"/>
          <c:cat>
            <c:strRef>
              <c:f>[Employee_Dataset.xlsx]Sheet3!$F$3:$F$11</c:f>
              <c:strCache>
                <c:ptCount val="9"/>
                <c:pt idx="0">
                  <c:v>Alexis Gotfrey</c:v>
                </c:pt>
                <c:pt idx="1">
                  <c:v>Cletus McGarahan </c:v>
                </c:pt>
                <c:pt idx="2">
                  <c:v>Collen Dunbleton</c:v>
                </c:pt>
                <c:pt idx="3">
                  <c:v>Edd  MacKnockiter</c:v>
                </c:pt>
                <c:pt idx="4">
                  <c:v>Eilis Pavlasek</c:v>
                </c:pt>
                <c:pt idx="5">
                  <c:v>Ewart Hovel</c:v>
                </c:pt>
                <c:pt idx="6">
                  <c:v>Hogan Iles</c:v>
                </c:pt>
                <c:pt idx="7">
                  <c:v>Shellysheldon Mahady</c:v>
                </c:pt>
                <c:pt idx="8">
                  <c:v>Sidoney Yitzhok</c:v>
                </c:pt>
              </c:strCache>
            </c:strRef>
          </c:cat>
          <c:val>
            <c:numRef>
              <c:f>[Employee_Dataset.xlsx]Sheet3!$G$3:$G$11</c:f>
              <c:numCache>
                <c:formatCode>"$"#,##0.00_);[Red]\("$"#,##0.00\)</c:formatCode>
                <c:ptCount val="9"/>
                <c:pt idx="0">
                  <c:v>114465.93</c:v>
                </c:pt>
                <c:pt idx="1">
                  <c:v>114425.19</c:v>
                </c:pt>
                <c:pt idx="2">
                  <c:v>118976.16</c:v>
                </c:pt>
                <c:pt idx="3">
                  <c:v>119022.49</c:v>
                </c:pt>
                <c:pt idx="4">
                  <c:v>115191.38</c:v>
                </c:pt>
                <c:pt idx="5">
                  <c:v>116767.63</c:v>
                </c:pt>
                <c:pt idx="6">
                  <c:v>114177.23</c:v>
                </c:pt>
                <c:pt idx="7">
                  <c:v>114691.03</c:v>
                </c:pt>
                <c:pt idx="8">
                  <c:v>118442.54</c:v>
                </c:pt>
              </c:numCache>
            </c:numRef>
          </c:val>
          <c:extLst>
            <c:ext xmlns:c16="http://schemas.microsoft.com/office/drawing/2014/chart" uri="{C3380CC4-5D6E-409C-BE32-E72D297353CC}">
              <c16:uniqueId val="{00000000-9369-447B-B986-01F09FCF16A5}"/>
            </c:ext>
          </c:extLst>
        </c:ser>
        <c:dLbls>
          <c:showLegendKey val="0"/>
          <c:showVal val="0"/>
          <c:showCatName val="0"/>
          <c:showSerName val="0"/>
          <c:showPercent val="0"/>
          <c:showBubbleSize val="0"/>
        </c:dLbls>
        <c:gapWidth val="219"/>
        <c:overlap val="-27"/>
        <c:axId val="871804864"/>
        <c:axId val="871806112"/>
      </c:barChart>
      <c:catAx>
        <c:axId val="87180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806112"/>
        <c:crosses val="autoZero"/>
        <c:auto val="1"/>
        <c:lblAlgn val="ctr"/>
        <c:lblOffset val="100"/>
        <c:noMultiLvlLbl val="0"/>
      </c:catAx>
      <c:valAx>
        <c:axId val="871806112"/>
        <c:scaling>
          <c:orientation val="minMax"/>
        </c:scaling>
        <c:delete val="0"/>
        <c:axPos val="l"/>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804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[Employee_Dataset.xlsx]Sheet3!$G$2</c:f>
              <c:strCache>
                <c:ptCount val="1"/>
                <c:pt idx="0">
                  <c:v>Salary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89C-4D17-8621-81587C4DDC6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89C-4D17-8621-81587C4DDC6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89C-4D17-8621-81587C4DDC6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89C-4D17-8621-81587C4DDC6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89C-4D17-8621-81587C4DDC6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89C-4D17-8621-81587C4DDC6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F89C-4D17-8621-81587C4DDC6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F89C-4D17-8621-81587C4DDC6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F89C-4D17-8621-81587C4DDC65}"/>
              </c:ext>
            </c:extLst>
          </c:dPt>
          <c:cat>
            <c:strRef>
              <c:f>[Employee_Dataset.xlsx]Sheet3!$F$3:$F$11</c:f>
              <c:strCache>
                <c:ptCount val="9"/>
                <c:pt idx="0">
                  <c:v>Alexis Gotfrey</c:v>
                </c:pt>
                <c:pt idx="1">
                  <c:v>Cletus McGarahan </c:v>
                </c:pt>
                <c:pt idx="2">
                  <c:v>Collen Dunbleton</c:v>
                </c:pt>
                <c:pt idx="3">
                  <c:v>Edd  MacKnockiter</c:v>
                </c:pt>
                <c:pt idx="4">
                  <c:v>Eilis Pavlasek</c:v>
                </c:pt>
                <c:pt idx="5">
                  <c:v>Ewart Hovel</c:v>
                </c:pt>
                <c:pt idx="6">
                  <c:v>Hogan Iles</c:v>
                </c:pt>
                <c:pt idx="7">
                  <c:v>Shellysheldon Mahady</c:v>
                </c:pt>
                <c:pt idx="8">
                  <c:v>Sidoney Yitzhok</c:v>
                </c:pt>
              </c:strCache>
            </c:strRef>
          </c:cat>
          <c:val>
            <c:numRef>
              <c:f>[Employee_Dataset.xlsx]Sheet3!$G$3:$G$11</c:f>
              <c:numCache>
                <c:formatCode>"$"#,##0.00_);[Red]\("$"#,##0.00\)</c:formatCode>
                <c:ptCount val="9"/>
                <c:pt idx="0">
                  <c:v>114465.93</c:v>
                </c:pt>
                <c:pt idx="1">
                  <c:v>114425.19</c:v>
                </c:pt>
                <c:pt idx="2">
                  <c:v>118976.16</c:v>
                </c:pt>
                <c:pt idx="3">
                  <c:v>119022.49</c:v>
                </c:pt>
                <c:pt idx="4">
                  <c:v>115191.38</c:v>
                </c:pt>
                <c:pt idx="5">
                  <c:v>116767.63</c:v>
                </c:pt>
                <c:pt idx="6">
                  <c:v>114177.23</c:v>
                </c:pt>
                <c:pt idx="7">
                  <c:v>114691.03</c:v>
                </c:pt>
                <c:pt idx="8">
                  <c:v>118442.54</c:v>
                </c:pt>
              </c:numCache>
            </c:numRef>
          </c:val>
          <c:extLst>
            <c:ext xmlns:c16="http://schemas.microsoft.com/office/drawing/2014/chart" uri="{C3380CC4-5D6E-409C-BE32-E72D297353CC}">
              <c16:uniqueId val="{00000012-F89C-4D17-8621-81587C4DDC6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067943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191505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22407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1510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20006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94233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94006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368010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50891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4204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88982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2779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9545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58578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160903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78174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413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453595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7.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917998" y="102263"/>
            <a:ext cx="12192000" cy="755335"/>
          </a:xfrm>
          <a:prstGeom prst="rect">
            <a:avLst/>
          </a:prstGeom>
        </p:spPr>
        <p:txBody>
          <a:bodyPr vert="horz" wrap="square" lIns="0" tIns="16510" rIns="0" bIns="0" rtlCol="0">
            <a:spAutoFit/>
          </a:bodyPr>
          <a:lstStyle/>
          <a:p>
            <a:pPr marL="3213735">
              <a:spcBef>
                <a:spcPts val="130"/>
              </a:spcBef>
            </a:pPr>
            <a:r>
              <a:rPr lang="en-US" sz="48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Employee </a:t>
            </a:r>
            <a:r>
              <a:rPr lang="en-US" sz="4800" b="1" dirty="0">
                <a:solidFill>
                  <a:schemeClr val="accent1"/>
                </a:solidFill>
                <a:latin typeface="Calibri" panose="020F0502020204030204" pitchFamily="34" charset="0"/>
                <a:ea typeface="Calibri" panose="020F0502020204030204" pitchFamily="34" charset="0"/>
                <a:cs typeface="Calibri" panose="020F0502020204030204" pitchFamily="34" charset="0"/>
              </a:rPr>
              <a:t>Data Analysis using </a:t>
            </a:r>
            <a:r>
              <a:rPr lang="en-US" sz="48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Excel</a:t>
            </a:r>
            <a:endParaRPr sz="4800" spc="15"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p:cNvSpPr txBox="1"/>
          <p:nvPr/>
        </p:nvSpPr>
        <p:spPr>
          <a:xfrm>
            <a:off x="1143000" y="4382934"/>
            <a:ext cx="7848600" cy="1638935"/>
          </a:xfrm>
          <a:prstGeom prst="rect">
            <a:avLst/>
          </a:prstGeom>
          <a:noFill/>
        </p:spPr>
        <p:txBody>
          <a:bodyPr wrap="square" rtlCol="0">
            <a:noAutofit/>
          </a:bodyPr>
          <a:lstStyle/>
          <a:p>
            <a:r>
              <a:rPr lang="en-US" sz="2800" b="1" dirty="0" smtClean="0">
                <a:latin typeface="Calibri" panose="020F0502020204030204" pitchFamily="34" charset="0"/>
                <a:ea typeface="Calibri" panose="020F0502020204030204" pitchFamily="34" charset="0"/>
                <a:cs typeface="Calibri" panose="020F0502020204030204" pitchFamily="34" charset="0"/>
              </a:rPr>
              <a:t>Student Name </a:t>
            </a:r>
            <a:r>
              <a:rPr lang="en-US" sz="2800" dirty="0" smtClean="0">
                <a:latin typeface="Calibri" panose="020F0502020204030204" pitchFamily="34" charset="0"/>
                <a:ea typeface="Calibri" panose="020F0502020204030204" pitchFamily="34" charset="0"/>
                <a:cs typeface="Calibri" panose="020F0502020204030204" pitchFamily="34" charset="0"/>
              </a:rPr>
              <a:t>: Divya </a:t>
            </a:r>
            <a:r>
              <a:rPr lang="en-US" sz="2800" dirty="0" err="1" smtClean="0">
                <a:latin typeface="Calibri" panose="020F0502020204030204" pitchFamily="34" charset="0"/>
                <a:ea typeface="Calibri" panose="020F0502020204030204" pitchFamily="34" charset="0"/>
                <a:cs typeface="Calibri" panose="020F0502020204030204" pitchFamily="34" charset="0"/>
              </a:rPr>
              <a:t>Darshini</a:t>
            </a:r>
            <a:r>
              <a:rPr lang="en-US" sz="2800" dirty="0" smtClean="0">
                <a:latin typeface="Calibri" panose="020F0502020204030204" pitchFamily="34" charset="0"/>
                <a:ea typeface="Calibri" panose="020F0502020204030204" pitchFamily="34" charset="0"/>
                <a:cs typeface="Calibri" panose="020F0502020204030204" pitchFamily="34" charset="0"/>
              </a:rPr>
              <a:t> P</a:t>
            </a:r>
          </a:p>
          <a:p>
            <a:r>
              <a:rPr lang="en-US" sz="2800" b="1" dirty="0" smtClean="0">
                <a:latin typeface="Calibri" panose="020F0502020204030204" pitchFamily="34" charset="0"/>
                <a:ea typeface="Calibri" panose="020F0502020204030204" pitchFamily="34" charset="0"/>
                <a:cs typeface="Calibri" panose="020F0502020204030204" pitchFamily="34" charset="0"/>
              </a:rPr>
              <a:t>Register No      </a:t>
            </a:r>
            <a:r>
              <a:rPr lang="en-US" sz="2800" dirty="0" smtClean="0">
                <a:latin typeface="Calibri" panose="020F0502020204030204" pitchFamily="34" charset="0"/>
                <a:ea typeface="Calibri" panose="020F0502020204030204" pitchFamily="34" charset="0"/>
                <a:cs typeface="Calibri" panose="020F0502020204030204" pitchFamily="34" charset="0"/>
              </a:rPr>
              <a:t>:  312211713</a:t>
            </a:r>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b="1" dirty="0" smtClean="0">
                <a:latin typeface="Calibri" panose="020F0502020204030204" pitchFamily="34" charset="0"/>
                <a:ea typeface="Calibri" panose="020F0502020204030204" pitchFamily="34" charset="0"/>
                <a:cs typeface="Calibri" panose="020F0502020204030204" pitchFamily="34" charset="0"/>
              </a:rPr>
              <a:t>Department</a:t>
            </a:r>
            <a:r>
              <a:rPr lang="en-US" sz="2800" dirty="0" smtClean="0">
                <a:latin typeface="Calibri" panose="020F0502020204030204" pitchFamily="34" charset="0"/>
                <a:ea typeface="Calibri" panose="020F0502020204030204" pitchFamily="34" charset="0"/>
                <a:cs typeface="Calibri" panose="020F0502020204030204" pitchFamily="34" charset="0"/>
              </a:rPr>
              <a:t>     : B.Com (General)</a:t>
            </a:r>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b="1" dirty="0" smtClean="0">
                <a:latin typeface="Calibri" panose="020F0502020204030204" pitchFamily="34" charset="0"/>
                <a:ea typeface="Calibri" panose="020F0502020204030204" pitchFamily="34" charset="0"/>
                <a:cs typeface="Calibri" panose="020F0502020204030204" pitchFamily="34" charset="0"/>
              </a:rPr>
              <a:t>College </a:t>
            </a:r>
            <a:r>
              <a:rPr lang="en-US" sz="2800" dirty="0" smtClean="0">
                <a:latin typeface="Calibri" panose="020F0502020204030204" pitchFamily="34" charset="0"/>
                <a:ea typeface="Calibri" panose="020F0502020204030204" pitchFamily="34" charset="0"/>
                <a:cs typeface="Calibri" panose="020F0502020204030204" pitchFamily="34" charset="0"/>
              </a:rPr>
              <a:t>             : Thiruthangal Nadar College           </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pic>
        <p:nvPicPr>
          <p:cNvPr id="4098" name="Picture 2" descr="How to manage projects like an actual project manager - Work Life by  Atlassi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859754"/>
            <a:ext cx="5715000" cy="31198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spc="15" dirty="0">
                <a:solidFill>
                  <a:schemeClr val="accent1"/>
                </a:solidFill>
                <a:latin typeface="Calibri" panose="020F0502020204030204" pitchFamily="34" charset="0"/>
                <a:ea typeface="Calibri" panose="020F0502020204030204" pitchFamily="34" charset="0"/>
                <a:cs typeface="Calibri" panose="020F0502020204030204" pitchFamily="34" charset="0"/>
              </a:rPr>
              <a:t>MODELLING</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838201" y="1066800"/>
            <a:ext cx="8839200" cy="1198880"/>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sym typeface="+mn-ea"/>
              </a:rPr>
              <a:t>Modeling employee performance in Excel involves creating a systematic approach to evaluate, analyze, and visualize the performance data of employees.</a:t>
            </a:r>
            <a:endParaRPr lang="en-IN" b="1" dirty="0">
              <a:latin typeface="Calibri" panose="020F0502020204030204" pitchFamily="34" charset="0"/>
              <a:ea typeface="Calibri" panose="020F0502020204030204" pitchFamily="34" charset="0"/>
              <a:cs typeface="Calibri" panose="020F0502020204030204" pitchFamily="34" charset="0"/>
            </a:endParaRPr>
          </a:p>
          <a:p>
            <a:endParaRPr lang="en-IN" b="1"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Text Box 6"/>
          <p:cNvSpPr txBox="1"/>
          <p:nvPr/>
        </p:nvSpPr>
        <p:spPr>
          <a:xfrm>
            <a:off x="2537638" y="1815777"/>
            <a:ext cx="2743200" cy="584775"/>
          </a:xfrm>
          <a:prstGeom prst="rect">
            <a:avLst/>
          </a:prstGeom>
          <a:noFill/>
        </p:spPr>
        <p:txBody>
          <a:bodyPr wrap="squar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PIVOT TABLE</a:t>
            </a:r>
          </a:p>
        </p:txBody>
      </p:sp>
      <p:graphicFrame>
        <p:nvGraphicFramePr>
          <p:cNvPr id="4" name="Table 3"/>
          <p:cNvGraphicFramePr>
            <a:graphicFrameLocks noGrp="1"/>
          </p:cNvGraphicFramePr>
          <p:nvPr>
            <p:extLst>
              <p:ext uri="{D42A27DB-BD31-4B8C-83A1-F6EECF244321}">
                <p14:modId xmlns:p14="http://schemas.microsoft.com/office/powerpoint/2010/main" val="4159127922"/>
              </p:ext>
            </p:extLst>
          </p:nvPr>
        </p:nvGraphicFramePr>
        <p:xfrm>
          <a:off x="773445" y="2535425"/>
          <a:ext cx="6236955" cy="3177537"/>
        </p:xfrm>
        <a:graphic>
          <a:graphicData uri="http://schemas.openxmlformats.org/drawingml/2006/table">
            <a:tbl>
              <a:tblPr/>
              <a:tblGrid>
                <a:gridCol w="3735319">
                  <a:extLst>
                    <a:ext uri="{9D8B030D-6E8A-4147-A177-3AD203B41FA5}">
                      <a16:colId xmlns:a16="http://schemas.microsoft.com/office/drawing/2014/main" val="657902948"/>
                    </a:ext>
                  </a:extLst>
                </a:gridCol>
                <a:gridCol w="2501636">
                  <a:extLst>
                    <a:ext uri="{9D8B030D-6E8A-4147-A177-3AD203B41FA5}">
                      <a16:colId xmlns:a16="http://schemas.microsoft.com/office/drawing/2014/main" val="4090804800"/>
                    </a:ext>
                  </a:extLst>
                </a:gridCol>
              </a:tblGrid>
              <a:tr h="288867">
                <a:tc>
                  <a:txBody>
                    <a:bodyPr/>
                    <a:lstStyle/>
                    <a:p>
                      <a:pPr algn="l" fontAlgn="b"/>
                      <a:r>
                        <a:rPr lang="en-US" sz="1600" b="1" i="0" u="none" strike="noStrike" dirty="0">
                          <a:solidFill>
                            <a:srgbClr val="000000"/>
                          </a:solidFill>
                          <a:effectLst/>
                          <a:latin typeface="Calibri" panose="020F0502020204030204" pitchFamily="34" charset="0"/>
                        </a:rPr>
                        <a:t>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600" b="1" i="0" u="none" strike="noStrike">
                          <a:solidFill>
                            <a:srgbClr val="000000"/>
                          </a:solidFill>
                          <a:effectLst/>
                          <a:latin typeface="Calibri" panose="020F0502020204030204" pitchFamily="34" charset="0"/>
                        </a:rPr>
                        <a:t>Salary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214052370"/>
                  </a:ext>
                </a:extLst>
              </a:tr>
              <a:tr h="288867">
                <a:tc>
                  <a:txBody>
                    <a:bodyPr/>
                    <a:lstStyle/>
                    <a:p>
                      <a:pPr algn="l" fontAlgn="b"/>
                      <a:r>
                        <a:rPr lang="en-US" sz="1600" b="0" i="0" u="none" strike="noStrike" dirty="0">
                          <a:solidFill>
                            <a:srgbClr val="000000"/>
                          </a:solidFill>
                          <a:effectLst/>
                          <a:latin typeface="Calibri" panose="020F0502020204030204" pitchFamily="34" charset="0"/>
                        </a:rPr>
                        <a:t>Alexis </a:t>
                      </a:r>
                      <a:r>
                        <a:rPr lang="en-US" sz="1600" b="0" i="0" u="none" strike="noStrike" dirty="0" err="1">
                          <a:solidFill>
                            <a:srgbClr val="000000"/>
                          </a:solidFill>
                          <a:effectLst/>
                          <a:latin typeface="Calibri" panose="020F0502020204030204" pitchFamily="34" charset="0"/>
                        </a:rPr>
                        <a:t>Gotfrey</a:t>
                      </a:r>
                      <a:endParaRPr lang="en-US" sz="16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$114,465.93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3723685"/>
                  </a:ext>
                </a:extLst>
              </a:tr>
              <a:tr h="288867">
                <a:tc>
                  <a:txBody>
                    <a:bodyPr/>
                    <a:lstStyle/>
                    <a:p>
                      <a:pPr algn="l" fontAlgn="b"/>
                      <a:r>
                        <a:rPr lang="en-US" sz="1600" b="0" i="0" u="none" strike="noStrike">
                          <a:solidFill>
                            <a:srgbClr val="000000"/>
                          </a:solidFill>
                          <a:effectLst/>
                          <a:latin typeface="Calibri" panose="020F0502020204030204" pitchFamily="34" charset="0"/>
                        </a:rPr>
                        <a:t>Cletus McGarahan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$114,425.19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1591643"/>
                  </a:ext>
                </a:extLst>
              </a:tr>
              <a:tr h="288867">
                <a:tc>
                  <a:txBody>
                    <a:bodyPr/>
                    <a:lstStyle/>
                    <a:p>
                      <a:pPr algn="l" fontAlgn="b"/>
                      <a:r>
                        <a:rPr lang="en-US" sz="1600" b="0" i="0" u="none" strike="noStrike">
                          <a:solidFill>
                            <a:srgbClr val="000000"/>
                          </a:solidFill>
                          <a:effectLst/>
                          <a:latin typeface="Calibri" panose="020F0502020204030204" pitchFamily="34" charset="0"/>
                        </a:rPr>
                        <a:t>Collen Dunbleton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$118,976.16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1226887"/>
                  </a:ext>
                </a:extLst>
              </a:tr>
              <a:tr h="288867">
                <a:tc>
                  <a:txBody>
                    <a:bodyPr/>
                    <a:lstStyle/>
                    <a:p>
                      <a:pPr algn="l" fontAlgn="b"/>
                      <a:r>
                        <a:rPr lang="en-US" sz="1600" b="0" i="0" u="none" strike="noStrike">
                          <a:solidFill>
                            <a:srgbClr val="000000"/>
                          </a:solidFill>
                          <a:effectLst/>
                          <a:latin typeface="Calibri" panose="020F0502020204030204" pitchFamily="34" charset="0"/>
                        </a:rPr>
                        <a:t>Edd  MacKnockiter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$119,022.49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7320286"/>
                  </a:ext>
                </a:extLst>
              </a:tr>
              <a:tr h="288867">
                <a:tc>
                  <a:txBody>
                    <a:bodyPr/>
                    <a:lstStyle/>
                    <a:p>
                      <a:pPr algn="l" fontAlgn="b"/>
                      <a:r>
                        <a:rPr lang="en-US" sz="1600" b="0" i="0" u="none" strike="noStrike">
                          <a:solidFill>
                            <a:srgbClr val="000000"/>
                          </a:solidFill>
                          <a:effectLst/>
                          <a:latin typeface="Calibri" panose="020F0502020204030204" pitchFamily="34" charset="0"/>
                        </a:rPr>
                        <a:t>Eilis Pavlasek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$115,191.38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955198"/>
                  </a:ext>
                </a:extLst>
              </a:tr>
              <a:tr h="288867">
                <a:tc>
                  <a:txBody>
                    <a:bodyPr/>
                    <a:lstStyle/>
                    <a:p>
                      <a:pPr algn="l" fontAlgn="b"/>
                      <a:r>
                        <a:rPr lang="en-US" sz="1600" b="0" i="0" u="none" strike="noStrike">
                          <a:solidFill>
                            <a:srgbClr val="000000"/>
                          </a:solidFill>
                          <a:effectLst/>
                          <a:latin typeface="Calibri" panose="020F0502020204030204" pitchFamily="34" charset="0"/>
                        </a:rPr>
                        <a:t>Ewart Hovel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$116,767.63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4474111"/>
                  </a:ext>
                </a:extLst>
              </a:tr>
              <a:tr h="288867">
                <a:tc>
                  <a:txBody>
                    <a:bodyPr/>
                    <a:lstStyle/>
                    <a:p>
                      <a:pPr algn="l" fontAlgn="b"/>
                      <a:r>
                        <a:rPr lang="en-US" sz="1600" b="0" i="0" u="none" strike="noStrike">
                          <a:solidFill>
                            <a:srgbClr val="000000"/>
                          </a:solidFill>
                          <a:effectLst/>
                          <a:latin typeface="Calibri" panose="020F0502020204030204" pitchFamily="34" charset="0"/>
                        </a:rPr>
                        <a:t>Hogan Iles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$114,177.23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6758289"/>
                  </a:ext>
                </a:extLst>
              </a:tr>
              <a:tr h="288867">
                <a:tc>
                  <a:txBody>
                    <a:bodyPr/>
                    <a:lstStyle/>
                    <a:p>
                      <a:pPr algn="l" fontAlgn="b"/>
                      <a:r>
                        <a:rPr lang="en-US" sz="1600" b="0" i="0" u="none" strike="noStrike">
                          <a:solidFill>
                            <a:srgbClr val="000000"/>
                          </a:solidFill>
                          <a:effectLst/>
                          <a:latin typeface="Calibri" panose="020F0502020204030204" pitchFamily="34" charset="0"/>
                        </a:rPr>
                        <a:t>Shellysheldon Mahady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$114,691.03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2639581"/>
                  </a:ext>
                </a:extLst>
              </a:tr>
              <a:tr h="288867">
                <a:tc>
                  <a:txBody>
                    <a:bodyPr/>
                    <a:lstStyle/>
                    <a:p>
                      <a:pPr algn="l" fontAlgn="b"/>
                      <a:r>
                        <a:rPr lang="en-US" sz="1600" b="0" i="0" u="none" strike="noStrike">
                          <a:solidFill>
                            <a:srgbClr val="000000"/>
                          </a:solidFill>
                          <a:effectLst/>
                          <a:latin typeface="Calibri" panose="020F0502020204030204" pitchFamily="34" charset="0"/>
                        </a:rPr>
                        <a:t>Sidoney Yitzhok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$118,442.54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4104149"/>
                  </a:ext>
                </a:extLst>
              </a:tr>
              <a:tr h="288867">
                <a:tc>
                  <a:txBody>
                    <a:bodyPr/>
                    <a:lstStyle/>
                    <a:p>
                      <a:pPr algn="l" fontAlgn="b"/>
                      <a:r>
                        <a:rPr lang="en-US" sz="1600" b="1" i="0" u="none" strike="noStrike">
                          <a:solidFill>
                            <a:srgbClr val="000000"/>
                          </a:solidFill>
                          <a:effectLst/>
                          <a:latin typeface="Calibri" panose="020F0502020204030204" pitchFamily="34" charset="0"/>
                        </a:rPr>
                        <a:t>Grand 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n-US" sz="1600" b="1" i="0" u="none" strike="noStrike" dirty="0">
                          <a:solidFill>
                            <a:srgbClr val="000000"/>
                          </a:solidFill>
                          <a:effectLst/>
                          <a:latin typeface="Calibri" panose="020F0502020204030204" pitchFamily="34" charset="0"/>
                        </a:rPr>
                        <a:t>$1,046,159.58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348770182"/>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57225" y="204246"/>
            <a:ext cx="2437130" cy="505908"/>
          </a:xfrm>
          <a:prstGeom prst="rect">
            <a:avLst/>
          </a:prstGeom>
        </p:spPr>
        <p:txBody>
          <a:bodyPr vert="horz" wrap="square" lIns="0" tIns="13335" rIns="0" bIns="0" rtlCol="0">
            <a:spAutoFit/>
          </a:bodyPr>
          <a:lstStyle/>
          <a:p>
            <a:pPr marL="12700">
              <a:lnSpc>
                <a:spcPct val="100000"/>
              </a:lnSpc>
              <a:spcBef>
                <a:spcPts val="105"/>
              </a:spcBef>
            </a:pPr>
            <a:r>
              <a:rPr sz="3200" dirty="0">
                <a:latin typeface="Calibri" panose="020F0502020204030204" pitchFamily="34" charset="0"/>
                <a:ea typeface="Calibri" panose="020F0502020204030204" pitchFamily="34" charset="0"/>
                <a:cs typeface="Calibri" panose="020F0502020204030204" pitchFamily="34" charset="0"/>
              </a:rPr>
              <a:t>R</a:t>
            </a:r>
            <a:r>
              <a:rPr sz="3200" spc="-40" dirty="0">
                <a:latin typeface="Calibri" panose="020F0502020204030204" pitchFamily="34" charset="0"/>
                <a:ea typeface="Calibri" panose="020F0502020204030204" pitchFamily="34" charset="0"/>
                <a:cs typeface="Calibri" panose="020F0502020204030204" pitchFamily="34" charset="0"/>
              </a:rPr>
              <a:t>E</a:t>
            </a:r>
            <a:r>
              <a:rPr sz="3200" spc="15" dirty="0">
                <a:latin typeface="Calibri" panose="020F0502020204030204" pitchFamily="34" charset="0"/>
                <a:ea typeface="Calibri" panose="020F0502020204030204" pitchFamily="34" charset="0"/>
                <a:cs typeface="Calibri" panose="020F0502020204030204" pitchFamily="34" charset="0"/>
              </a:rPr>
              <a:t>S</a:t>
            </a:r>
            <a:r>
              <a:rPr sz="3200" spc="-30" dirty="0">
                <a:latin typeface="Calibri" panose="020F0502020204030204" pitchFamily="34" charset="0"/>
                <a:ea typeface="Calibri" panose="020F0502020204030204" pitchFamily="34" charset="0"/>
                <a:cs typeface="Calibri" panose="020F0502020204030204" pitchFamily="34" charset="0"/>
              </a:rPr>
              <a:t>U</a:t>
            </a:r>
            <a:r>
              <a:rPr sz="3200" spc="-405" dirty="0">
                <a:latin typeface="Calibri" panose="020F0502020204030204" pitchFamily="34" charset="0"/>
                <a:ea typeface="Calibri" panose="020F0502020204030204" pitchFamily="34" charset="0"/>
                <a:cs typeface="Calibri" panose="020F0502020204030204" pitchFamily="34" charset="0"/>
              </a:rPr>
              <a:t>L</a:t>
            </a:r>
            <a:r>
              <a:rPr sz="3200" dirty="0">
                <a:latin typeface="Calibri" panose="020F0502020204030204" pitchFamily="34" charset="0"/>
                <a:ea typeface="Calibri" panose="020F0502020204030204" pitchFamily="34" charset="0"/>
                <a:cs typeface="Calibri" panose="020F0502020204030204" pitchFamily="34"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2" name="Text Box 1"/>
          <p:cNvSpPr txBox="1"/>
          <p:nvPr/>
        </p:nvSpPr>
        <p:spPr>
          <a:xfrm>
            <a:off x="597675" y="747008"/>
            <a:ext cx="8924925" cy="1261884"/>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sym typeface="+mn-ea"/>
              </a:rPr>
              <a:t>To present employee performance results in Excel, you can create a structured and visually appealing report. Below are steps to organize and display the results effectively</a:t>
            </a:r>
            <a:r>
              <a:rPr lang="en-IN" b="1" dirty="0">
                <a:latin typeface="Calibri" panose="020F0502020204030204" pitchFamily="34" charset="0"/>
                <a:ea typeface="Calibri" panose="020F0502020204030204" pitchFamily="34" charset="0"/>
                <a:cs typeface="Calibri" panose="020F0502020204030204" pitchFamily="34" charset="0"/>
                <a:sym typeface="+mn-ea"/>
              </a:rPr>
              <a:t>.</a:t>
            </a:r>
            <a:endParaRPr lang="en-IN" b="1"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 Box 11"/>
          <p:cNvSpPr txBox="1"/>
          <p:nvPr/>
        </p:nvSpPr>
        <p:spPr>
          <a:xfrm>
            <a:off x="2743200" y="1444625"/>
            <a:ext cx="1295400" cy="400110"/>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GRAPH</a:t>
            </a:r>
          </a:p>
        </p:txBody>
      </p:sp>
      <p:sp>
        <p:nvSpPr>
          <p:cNvPr id="13" name="Text Box 12"/>
          <p:cNvSpPr txBox="1"/>
          <p:nvPr/>
        </p:nvSpPr>
        <p:spPr>
          <a:xfrm>
            <a:off x="7436502" y="1444624"/>
            <a:ext cx="2240898" cy="400110"/>
          </a:xfrm>
          <a:prstGeom prst="rect">
            <a:avLst/>
          </a:prstGeom>
          <a:noFill/>
        </p:spPr>
        <p:txBody>
          <a:bodyPr wrap="square" rtlCol="0">
            <a:spAutoFit/>
          </a:bodyPr>
          <a:lstStyle/>
          <a:p>
            <a:r>
              <a:rPr lang="en-US" sz="2000" b="1" dirty="0" smtClean="0">
                <a:latin typeface="Calibri" panose="020F0502020204030204" pitchFamily="34" charset="0"/>
                <a:ea typeface="Calibri" panose="020F0502020204030204" pitchFamily="34" charset="0"/>
                <a:cs typeface="Calibri" panose="020F0502020204030204" pitchFamily="34" charset="0"/>
              </a:rPr>
              <a:t>Pie-Chart</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4" name="Chart 13"/>
          <p:cNvGraphicFramePr>
            <a:graphicFrameLocks/>
          </p:cNvGraphicFramePr>
          <p:nvPr>
            <p:extLst>
              <p:ext uri="{D42A27DB-BD31-4B8C-83A1-F6EECF244321}">
                <p14:modId xmlns:p14="http://schemas.microsoft.com/office/powerpoint/2010/main" val="271011278"/>
              </p:ext>
            </p:extLst>
          </p:nvPr>
        </p:nvGraphicFramePr>
        <p:xfrm>
          <a:off x="550679" y="2008892"/>
          <a:ext cx="5519921" cy="39147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a:graphicFrameLocks/>
          </p:cNvGraphicFramePr>
          <p:nvPr>
            <p:extLst>
              <p:ext uri="{D42A27DB-BD31-4B8C-83A1-F6EECF244321}">
                <p14:modId xmlns:p14="http://schemas.microsoft.com/office/powerpoint/2010/main" val="4189088039"/>
              </p:ext>
            </p:extLst>
          </p:nvPr>
        </p:nvGraphicFramePr>
        <p:xfrm>
          <a:off x="5562600" y="1905000"/>
          <a:ext cx="5257800" cy="3048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390466" cy="533400"/>
          </a:xfrm>
        </p:spPr>
        <p:txBody>
          <a:bodyPr>
            <a:normAutofit fontScale="90000"/>
          </a:bodyPr>
          <a:lstStyle/>
          <a:p>
            <a:r>
              <a:rPr lang="en-US" b="1" dirty="0">
                <a:latin typeface="Calibri" panose="020F0502020204030204" pitchFamily="34" charset="0"/>
                <a:ea typeface="Calibri" panose="020F0502020204030204" pitchFamily="34" charset="0"/>
                <a:cs typeface="Calibri" panose="020F0502020204030204" pitchFamily="34" charset="0"/>
              </a:rPr>
              <a:t>C</a:t>
            </a:r>
            <a:r>
              <a:rPr lang="en-US" b="1" dirty="0" smtClean="0">
                <a:latin typeface="Calibri" panose="020F0502020204030204" pitchFamily="34" charset="0"/>
                <a:ea typeface="Calibri" panose="020F0502020204030204" pitchFamily="34" charset="0"/>
                <a:cs typeface="Calibri" panose="020F0502020204030204" pitchFamily="34" charset="0"/>
              </a:rPr>
              <a:t>onclusion</a:t>
            </a:r>
            <a:endParaRPr lang="en-IN" b="1" dirty="0">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Conclusion of an internship report: writing and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0"/>
            <a:ext cx="3806825" cy="2617193"/>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p:nvPr/>
        </p:nvSpPr>
        <p:spPr>
          <a:xfrm>
            <a:off x="703915" y="2362200"/>
            <a:ext cx="9381066" cy="5332095"/>
          </a:xfrm>
          <a:prstGeom prst="rect">
            <a:avLst/>
          </a:prstGeom>
          <a:noFill/>
        </p:spPr>
        <p:txBody>
          <a:bodyPr wrap="square" rtlCol="0">
            <a:noAutofit/>
          </a:bodyPr>
          <a:lstStyle/>
          <a:p>
            <a:r>
              <a:rPr lang="en-IN" sz="2000" dirty="0">
                <a:latin typeface="Calibri" panose="020F0502020204030204" pitchFamily="34" charset="0"/>
                <a:ea typeface="Calibri" panose="020F0502020204030204" pitchFamily="34" charset="0"/>
                <a:cs typeface="Calibri" panose="020F0502020204030204" pitchFamily="34" charset="0"/>
                <a:sym typeface="+mn-ea"/>
              </a:rPr>
              <a:t>A</a:t>
            </a:r>
            <a:r>
              <a:rPr lang="en-US" sz="2000" dirty="0">
                <a:latin typeface="Calibri" panose="020F0502020204030204" pitchFamily="34" charset="0"/>
                <a:ea typeface="Calibri" panose="020F0502020204030204" pitchFamily="34" charset="0"/>
                <a:cs typeface="Calibri" panose="020F0502020204030204" pitchFamily="34" charset="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p:cNvSpPr txBox="1">
            <a:spLocks/>
          </p:cNvSpPr>
          <p:nvPr/>
        </p:nvSpPr>
        <p:spPr>
          <a:xfrm>
            <a:off x="763645" y="533400"/>
            <a:ext cx="3909695" cy="755335"/>
          </a:xfrm>
          <a:prstGeom prst="rect">
            <a:avLst/>
          </a:prstGeom>
        </p:spPr>
        <p:txBody>
          <a:bodyPr vert="horz" wrap="square" lIns="0" tIns="16510" rIns="0" bIns="0" rtlCol="0" anchor="t">
            <a:spAutoFit/>
          </a:bodyPr>
          <a:lstStyle>
            <a:lvl1pPr algn="l" defTabSz="457200" rtl="0" eaLnBrk="1" latinLnBrk="0" hangingPunct="1">
              <a:spcBef>
                <a:spcPct val="0"/>
              </a:spcBef>
              <a:buNone/>
              <a:defRPr sz="3200" b="0" i="0" kern="1200">
                <a:solidFill>
                  <a:schemeClr val="tx1"/>
                </a:solidFill>
                <a:latin typeface="Trebuchet MS" panose="020B0603020202020204"/>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en-US" sz="4800" b="1" spc="5"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PROJECT</a:t>
            </a:r>
            <a:r>
              <a:rPr lang="en-US" sz="4400" b="1" spc="-85"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US" sz="4400" b="1" spc="25"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TITLE</a:t>
            </a:r>
            <a:endParaRPr lang="en-US" sz="4400"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p:cNvSpPr txBox="1"/>
          <p:nvPr/>
        </p:nvSpPr>
        <p:spPr>
          <a:xfrm>
            <a:off x="0" y="2895600"/>
            <a:ext cx="10820400" cy="769441"/>
          </a:xfrm>
          <a:prstGeom prst="rect">
            <a:avLst/>
          </a:prstGeom>
          <a:noFill/>
        </p:spPr>
        <p:txBody>
          <a:bodyPr wrap="square" rtlCol="0">
            <a:spAutoFit/>
          </a:bodyPr>
          <a:lstStyle/>
          <a:p>
            <a:r>
              <a:rPr lang="en-US" sz="4400" b="1" dirty="0">
                <a:solidFill>
                  <a:srgbClr val="0F0F0F"/>
                </a:solidFill>
                <a:latin typeface="Calibri" panose="020F0502020204030204" pitchFamily="34" charset="0"/>
                <a:ea typeface="Calibri" panose="020F0502020204030204" pitchFamily="34" charset="0"/>
                <a:cs typeface="Calibri" panose="020F0502020204030204" pitchFamily="34" charset="0"/>
              </a:rPr>
              <a:t>Employee Performance Analysis using Excel</a:t>
            </a:r>
            <a:endParaRPr lang="en-IN" sz="2800" dirty="0">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pic>
        <p:nvPicPr>
          <p:cNvPr id="3074" name="Picture 2" descr="200+ Free Title &amp; Banner Images - Pixa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786799"/>
            <a:ext cx="5940425" cy="2970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575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18"/>
          <p:cNvGrpSpPr/>
          <p:nvPr/>
        </p:nvGrpSpPr>
        <p:grpSpPr>
          <a:xfrm>
            <a:off x="47625" y="3819523"/>
            <a:ext cx="4124325" cy="3009900"/>
            <a:chOff x="47625" y="3819523"/>
            <a:chExt cx="4124325" cy="3009900"/>
          </a:xfrm>
        </p:grpSpPr>
        <p:pic>
          <p:nvPicPr>
            <p:cNvPr id="5" name="object 19"/>
            <p:cNvPicPr/>
            <p:nvPr/>
          </p:nvPicPr>
          <p:blipFill>
            <a:blip r:embed="rId2" cstate="print"/>
            <a:stretch>
              <a:fillRect/>
            </a:stretch>
          </p:blipFill>
          <p:spPr>
            <a:xfrm>
              <a:off x="466725" y="6410325"/>
              <a:ext cx="3705225" cy="295275"/>
            </a:xfrm>
            <a:prstGeom prst="rect">
              <a:avLst/>
            </a:prstGeom>
          </p:spPr>
        </p:pic>
        <p:pic>
          <p:nvPicPr>
            <p:cNvPr id="6" name="object 20"/>
            <p:cNvPicPr/>
            <p:nvPr/>
          </p:nvPicPr>
          <p:blipFill>
            <a:blip r:embed="rId3" cstate="print"/>
            <a:stretch>
              <a:fillRect/>
            </a:stretch>
          </p:blipFill>
          <p:spPr>
            <a:xfrm>
              <a:off x="47625" y="3819523"/>
              <a:ext cx="1733550" cy="3009898"/>
            </a:xfrm>
            <a:prstGeom prst="rect">
              <a:avLst/>
            </a:prstGeom>
          </p:spPr>
        </p:pic>
      </p:grpSp>
      <p:sp>
        <p:nvSpPr>
          <p:cNvPr id="7" name="object 21"/>
          <p:cNvSpPr txBox="1">
            <a:spLocks/>
          </p:cNvSpPr>
          <p:nvPr/>
        </p:nvSpPr>
        <p:spPr>
          <a:xfrm>
            <a:off x="739775" y="445388"/>
            <a:ext cx="2357120" cy="752129"/>
          </a:xfrm>
          <a:prstGeom prst="rect">
            <a:avLst/>
          </a:prstGeom>
        </p:spPr>
        <p:txBody>
          <a:bodyPr vert="horz" wrap="square" lIns="0" tIns="13335" rIns="0" bIns="0" rtlCol="0" anchor="t">
            <a:spAutoFit/>
          </a:bodyPr>
          <a:lstStyle>
            <a:lvl1pPr algn="l" defTabSz="457200" rtl="0" eaLnBrk="1" latinLnBrk="0" hangingPunct="1">
              <a:spcBef>
                <a:spcPct val="0"/>
              </a:spcBef>
              <a:buNone/>
              <a:defRPr sz="3200" b="0" i="0" kern="1200">
                <a:solidFill>
                  <a:schemeClr val="tx1"/>
                </a:solidFill>
                <a:latin typeface="Trebuchet MS" panose="020B0603020202020204"/>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US" sz="4800" b="1" spc="25"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lang="en-US" sz="4800" b="1" spc="-5"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lang="en-US" sz="4800" b="1" spc="-35"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lang="en-US" sz="4800" b="1" spc="15"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lang="en-US" sz="48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DA</a:t>
            </a:r>
            <a:endParaRPr lang="en-US" sz="4800"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US" sz="2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Problem Statement</a:t>
            </a:r>
          </a:p>
          <a:p>
            <a:pPr algn="l">
              <a:buFont typeface="+mj-lt"/>
              <a:buAutoNum type="arabicPeriod"/>
            </a:pPr>
            <a:r>
              <a:rPr lang="en-US" sz="2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Project Overview</a:t>
            </a:r>
          </a:p>
          <a:p>
            <a:pPr algn="l">
              <a:buFont typeface="+mj-lt"/>
              <a:buAutoNum type="arabicPeriod"/>
            </a:pPr>
            <a:r>
              <a:rPr lang="en-US" sz="2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End Users</a:t>
            </a:r>
          </a:p>
          <a:p>
            <a:pPr algn="l">
              <a:buFont typeface="+mj-lt"/>
              <a:buAutoNum type="arabicPeriod"/>
            </a:pPr>
            <a:r>
              <a:rPr lang="en-US" sz="2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Our Solution and Proposition</a:t>
            </a:r>
          </a:p>
          <a:p>
            <a:pPr algn="l">
              <a:buFont typeface="+mj-lt"/>
              <a:buAutoNum type="arabicPeriod"/>
            </a:pPr>
            <a:r>
              <a:rPr lang="en-US" sz="2800" dirty="0">
                <a:solidFill>
                  <a:srgbClr val="0D0D0D"/>
                </a:solidFill>
                <a:latin typeface="Calibri" panose="020F0502020204030204" pitchFamily="34" charset="0"/>
                <a:ea typeface="Calibri" panose="020F0502020204030204" pitchFamily="34" charset="0"/>
                <a:cs typeface="Calibri" panose="020F0502020204030204" pitchFamily="34" charset="0"/>
              </a:rPr>
              <a:t>Dataset Description</a:t>
            </a:r>
            <a:endParaRPr lang="en-US" sz="2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US" sz="2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Modelling Approach</a:t>
            </a:r>
          </a:p>
          <a:p>
            <a:pPr algn="l">
              <a:buFont typeface="+mj-lt"/>
              <a:buAutoNum type="arabicPeriod"/>
            </a:pPr>
            <a:r>
              <a:rPr lang="en-US" sz="2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Results and </a:t>
            </a:r>
            <a:r>
              <a:rPr lang="en-US" sz="2800" dirty="0">
                <a:solidFill>
                  <a:srgbClr val="0D0D0D"/>
                </a:solidFill>
                <a:latin typeface="Calibri" panose="020F0502020204030204" pitchFamily="34" charset="0"/>
                <a:ea typeface="Calibri" panose="020F0502020204030204" pitchFamily="34" charset="0"/>
                <a:cs typeface="Calibri" panose="020F0502020204030204" pitchFamily="34" charset="0"/>
              </a:rPr>
              <a:t>Discussion</a:t>
            </a:r>
            <a:endParaRPr lang="en-US" sz="2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US" sz="28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Conclusion</a:t>
            </a:r>
          </a:p>
          <a:p>
            <a:endParaRPr lang="en-IN" sz="2800" dirty="0">
              <a:latin typeface="Calibri" panose="020F0502020204030204" pitchFamily="34" charset="0"/>
              <a:ea typeface="Calibri" panose="020F0502020204030204" pitchFamily="34" charset="0"/>
              <a:cs typeface="Calibri" panose="020F0502020204030204" pitchFamily="34" charset="0"/>
            </a:endParaRPr>
          </a:p>
        </p:txBody>
      </p:sp>
      <p:pic>
        <p:nvPicPr>
          <p:cNvPr id="2052" name="Picture 4" descr="Premium Vector | Agenda business of the day Business of the meeting Vector  stock illustr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6600" y="1828800"/>
            <a:ext cx="2740025" cy="274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762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982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304800"/>
            <a:ext cx="5636895" cy="75533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800" spc="-20" dirty="0">
                <a:latin typeface="Calibri" panose="020F0502020204030204" pitchFamily="34" charset="0"/>
                <a:ea typeface="Calibri" panose="020F0502020204030204" pitchFamily="34" charset="0"/>
                <a:cs typeface="Calibri" panose="020F0502020204030204" pitchFamily="34" charset="0"/>
              </a:rPr>
              <a:t>P</a:t>
            </a:r>
            <a:r>
              <a:rPr sz="4800" spc="15" dirty="0">
                <a:latin typeface="Calibri" panose="020F0502020204030204" pitchFamily="34" charset="0"/>
                <a:ea typeface="Calibri" panose="020F0502020204030204" pitchFamily="34" charset="0"/>
                <a:cs typeface="Calibri" panose="020F0502020204030204" pitchFamily="34" charset="0"/>
              </a:rPr>
              <a:t>ROB</a:t>
            </a:r>
            <a:r>
              <a:rPr sz="4800" spc="55" dirty="0">
                <a:latin typeface="Calibri" panose="020F0502020204030204" pitchFamily="34" charset="0"/>
                <a:ea typeface="Calibri" panose="020F0502020204030204" pitchFamily="34" charset="0"/>
                <a:cs typeface="Calibri" panose="020F0502020204030204" pitchFamily="34" charset="0"/>
              </a:rPr>
              <a:t>L</a:t>
            </a:r>
            <a:r>
              <a:rPr sz="4800" spc="-20" dirty="0">
                <a:latin typeface="Calibri" panose="020F0502020204030204" pitchFamily="34" charset="0"/>
                <a:ea typeface="Calibri" panose="020F0502020204030204" pitchFamily="34" charset="0"/>
                <a:cs typeface="Calibri" panose="020F0502020204030204" pitchFamily="34" charset="0"/>
              </a:rPr>
              <a:t>E</a:t>
            </a:r>
            <a:r>
              <a:rPr sz="4800" spc="20" dirty="0">
                <a:latin typeface="Calibri" panose="020F0502020204030204" pitchFamily="34" charset="0"/>
                <a:ea typeface="Calibri" panose="020F0502020204030204" pitchFamily="34" charset="0"/>
                <a:cs typeface="Calibri" panose="020F0502020204030204" pitchFamily="34" charset="0"/>
              </a:rPr>
              <a:t>M</a:t>
            </a:r>
            <a:r>
              <a:rPr sz="4800" dirty="0">
                <a:latin typeface="Calibri" panose="020F0502020204030204" pitchFamily="34" charset="0"/>
                <a:ea typeface="Calibri" panose="020F0502020204030204" pitchFamily="34" charset="0"/>
                <a:cs typeface="Calibri" panose="020F0502020204030204" pitchFamily="34" charset="0"/>
              </a:rPr>
              <a:t>	</a:t>
            </a:r>
            <a:r>
              <a:rPr sz="4800" spc="10" dirty="0">
                <a:latin typeface="Calibri" panose="020F0502020204030204" pitchFamily="34" charset="0"/>
                <a:ea typeface="Calibri" panose="020F0502020204030204" pitchFamily="34" charset="0"/>
                <a:cs typeface="Calibri" panose="020F0502020204030204" pitchFamily="34" charset="0"/>
              </a:rPr>
              <a:t>S</a:t>
            </a:r>
            <a:r>
              <a:rPr sz="4800" spc="-370" dirty="0">
                <a:latin typeface="Calibri" panose="020F0502020204030204" pitchFamily="34" charset="0"/>
                <a:ea typeface="Calibri" panose="020F0502020204030204" pitchFamily="34" charset="0"/>
                <a:cs typeface="Calibri" panose="020F0502020204030204" pitchFamily="34" charset="0"/>
              </a:rPr>
              <a:t>T</a:t>
            </a:r>
            <a:r>
              <a:rPr sz="4800" spc="-375" dirty="0">
                <a:latin typeface="Calibri" panose="020F0502020204030204" pitchFamily="34" charset="0"/>
                <a:ea typeface="Calibri" panose="020F0502020204030204" pitchFamily="34" charset="0"/>
                <a:cs typeface="Calibri" panose="020F0502020204030204" pitchFamily="34" charset="0"/>
              </a:rPr>
              <a:t>A</a:t>
            </a:r>
            <a:r>
              <a:rPr sz="4800" spc="15" dirty="0">
                <a:latin typeface="Calibri" panose="020F0502020204030204" pitchFamily="34" charset="0"/>
                <a:ea typeface="Calibri" panose="020F0502020204030204" pitchFamily="34" charset="0"/>
                <a:cs typeface="Calibri" panose="020F0502020204030204" pitchFamily="34" charset="0"/>
              </a:rPr>
              <a:t>T</a:t>
            </a:r>
            <a:r>
              <a:rPr sz="4800" spc="-10" dirty="0">
                <a:latin typeface="Calibri" panose="020F0502020204030204" pitchFamily="34" charset="0"/>
                <a:ea typeface="Calibri" panose="020F0502020204030204" pitchFamily="34" charset="0"/>
                <a:cs typeface="Calibri" panose="020F0502020204030204" pitchFamily="34" charset="0"/>
              </a:rPr>
              <a:t>E</a:t>
            </a:r>
            <a:r>
              <a:rPr sz="4800" spc="-20" dirty="0">
                <a:latin typeface="Calibri" panose="020F0502020204030204" pitchFamily="34" charset="0"/>
                <a:ea typeface="Calibri" panose="020F0502020204030204" pitchFamily="34" charset="0"/>
                <a:cs typeface="Calibri" panose="020F0502020204030204" pitchFamily="34" charset="0"/>
              </a:rPr>
              <a:t>ME</a:t>
            </a:r>
            <a:r>
              <a:rPr sz="4800" spc="10" dirty="0">
                <a:latin typeface="Calibri" panose="020F0502020204030204" pitchFamily="34" charset="0"/>
                <a:ea typeface="Calibri" panose="020F0502020204030204" pitchFamily="34" charset="0"/>
                <a:cs typeface="Calibri" panose="020F0502020204030204" pitchFamily="34" charset="0"/>
              </a:rPr>
              <a:t>NT</a:t>
            </a:r>
            <a:endParaRPr sz="4800" dirty="0">
              <a:latin typeface="Calibri" panose="020F0502020204030204" pitchFamily="34" charset="0"/>
              <a:ea typeface="Calibri" panose="020F0502020204030204" pitchFamily="34" charset="0"/>
              <a:cs typeface="Calibri" panose="020F0502020204030204" pitchFamily="34" charset="0"/>
            </a:endParaRPr>
          </a:p>
        </p:txBody>
      </p:sp>
      <p:sp>
        <p:nvSpPr>
          <p:cNvPr id="10" name="object 10"/>
          <p:cNvSpPr txBox="1">
            <a:spLocks noGrp="1"/>
          </p:cNvSpPr>
          <p:nvPr>
            <p:ph type="sldNum" sz="quarter" idx="12"/>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 Box 8"/>
          <p:cNvSpPr txBox="1"/>
          <p:nvPr/>
        </p:nvSpPr>
        <p:spPr>
          <a:xfrm>
            <a:off x="654685" y="1371600"/>
            <a:ext cx="7170420" cy="5069840"/>
          </a:xfrm>
          <a:prstGeom prst="rect">
            <a:avLst/>
          </a:prstGeom>
          <a:noFill/>
        </p:spPr>
        <p:txBody>
          <a:bodyPr wrap="square" rtlCol="0">
            <a:noAutofit/>
          </a:bodyPr>
          <a:lstStyle/>
          <a:p>
            <a:r>
              <a:rPr lang="en-US" sz="2000" dirty="0">
                <a:latin typeface="Calibri" panose="020F0502020204030204" pitchFamily="34" charset="0"/>
                <a:ea typeface="Calibri" panose="020F0502020204030204" pitchFamily="34" charset="0"/>
                <a:cs typeface="Calibri" panose="020F0502020204030204" pitchFamily="34" charset="0"/>
                <a:sym typeface="+mn-ea"/>
              </a:rPr>
              <a:t> </a:t>
            </a:r>
            <a:r>
              <a:rPr lang="en-US" sz="2000" b="1" u="sng" dirty="0">
                <a:latin typeface="Calibri" panose="020F0502020204030204" pitchFamily="34" charset="0"/>
                <a:ea typeface="Calibri" panose="020F0502020204030204" pitchFamily="34" charset="0"/>
                <a:cs typeface="Calibri" panose="020F0502020204030204" pitchFamily="34" charset="0"/>
                <a:sym typeface="+mn-ea"/>
              </a:rPr>
              <a:t>Objective:</a:t>
            </a:r>
          </a:p>
          <a:p>
            <a:r>
              <a:rPr lang="en-US" sz="2000" dirty="0">
                <a:latin typeface="Calibri" panose="020F0502020204030204" pitchFamily="34" charset="0"/>
                <a:ea typeface="Calibri" panose="020F0502020204030204" pitchFamily="34" charset="0"/>
                <a:cs typeface="Calibri" panose="020F0502020204030204" pitchFamily="34" charset="0"/>
              </a:rPr>
              <a:t>     Develop a structured and functional Excel workbook to Organize employee data. Analyze key metrics Automate reporting and dashboard creation.</a:t>
            </a:r>
          </a:p>
          <a:p>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b="1" u="sng" dirty="0">
                <a:latin typeface="Calibri" panose="020F0502020204030204" pitchFamily="34" charset="0"/>
                <a:ea typeface="Calibri" panose="020F0502020204030204" pitchFamily="34" charset="0"/>
                <a:cs typeface="Calibri" panose="020F0502020204030204" pitchFamily="34" charset="0"/>
              </a:rPr>
              <a:t>Data Cleanup and Structuring:</a:t>
            </a:r>
          </a:p>
          <a:p>
            <a:r>
              <a:rPr lang="en-US" sz="2000" dirty="0">
                <a:latin typeface="Calibri" panose="020F0502020204030204" pitchFamily="34" charset="0"/>
                <a:ea typeface="Calibri" panose="020F0502020204030204" pitchFamily="34" charset="0"/>
                <a:cs typeface="Calibri" panose="020F0502020204030204" pitchFamily="34" charset="0"/>
              </a:rPr>
              <a:t>     Standardize data formats (e.g., dates, numbers). Remove or correct inaccuracies and inconsistencies. Organize data into clearly defined categories (e.g., Personal Information, Job Information, Compensation).</a:t>
            </a:r>
          </a:p>
          <a:p>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u="sng" dirty="0">
                <a:latin typeface="Calibri" panose="020F0502020204030204" pitchFamily="34" charset="0"/>
                <a:ea typeface="Calibri" panose="020F0502020204030204" pitchFamily="34" charset="0"/>
                <a:cs typeface="Calibri" panose="020F0502020204030204" pitchFamily="34" charset="0"/>
              </a:rPr>
              <a:t>Analytical Tools:</a:t>
            </a:r>
          </a:p>
          <a:p>
            <a:r>
              <a:rPr lang="en-US" sz="2000" dirty="0">
                <a:latin typeface="Calibri" panose="020F0502020204030204" pitchFamily="34" charset="0"/>
                <a:ea typeface="Calibri" panose="020F0502020204030204" pitchFamily="34" charset="0"/>
                <a:cs typeface="Calibri" panose="020F0502020204030204" pitchFamily="34" charset="0"/>
              </a:rPr>
              <a:t>     Create formulas to calculate key metrics (e.g., total employees, average salary). Develop pivot tables to summarize and analyze data by different dimensions (e.g., department, location).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0584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p:cNvSpPr txBox="1"/>
          <p:nvPr/>
        </p:nvSpPr>
        <p:spPr>
          <a:xfrm>
            <a:off x="914400" y="1828800"/>
            <a:ext cx="7924800" cy="4528820"/>
          </a:xfrm>
          <a:prstGeom prst="rect">
            <a:avLst/>
          </a:prstGeom>
          <a:noFill/>
        </p:spPr>
        <p:txBody>
          <a:bodyPr wrap="square" rtlCol="0">
            <a:noAutofit/>
          </a:bodyPr>
          <a:lstStyle/>
          <a:p>
            <a:r>
              <a:rPr lang="en-US" sz="2800" dirty="0">
                <a:solidFill>
                  <a:srgbClr val="0D0D0D"/>
                </a:solidFill>
                <a:effectLst/>
                <a:latin typeface="Calibri" panose="020F0502020204030204" pitchFamily="34" charset="0"/>
                <a:ea typeface="Calibri" panose="020F0502020204030204" pitchFamily="34" charset="0"/>
                <a:cs typeface="Calibri" panose="020F0502020204030204" pitchFamily="3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anding Pages &amp; UI/UX - The Gateway to Convers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188" y="-5311"/>
            <a:ext cx="2888097" cy="2312366"/>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9822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Calibri" panose="020F0502020204030204" pitchFamily="34" charset="0"/>
                <a:ea typeface="Calibri" panose="020F0502020204030204" pitchFamily="34" charset="0"/>
                <a:cs typeface="Calibri" panose="020F0502020204030204" pitchFamily="34" charset="0"/>
              </a:rPr>
              <a:t>W</a:t>
            </a:r>
            <a:r>
              <a:rPr sz="3200" spc="-20" dirty="0">
                <a:latin typeface="Calibri" panose="020F0502020204030204" pitchFamily="34" charset="0"/>
                <a:ea typeface="Calibri" panose="020F0502020204030204" pitchFamily="34" charset="0"/>
                <a:cs typeface="Calibri" panose="020F0502020204030204" pitchFamily="34" charset="0"/>
              </a:rPr>
              <a:t>H</a:t>
            </a:r>
            <a:r>
              <a:rPr sz="3200" spc="20" dirty="0">
                <a:latin typeface="Calibri" panose="020F0502020204030204" pitchFamily="34" charset="0"/>
                <a:ea typeface="Calibri" panose="020F0502020204030204" pitchFamily="34" charset="0"/>
                <a:cs typeface="Calibri" panose="020F0502020204030204" pitchFamily="34" charset="0"/>
              </a:rPr>
              <a:t>O</a:t>
            </a:r>
            <a:r>
              <a:rPr sz="3200" spc="-235" dirty="0">
                <a:latin typeface="Calibri" panose="020F0502020204030204" pitchFamily="34" charset="0"/>
                <a:ea typeface="Calibri" panose="020F0502020204030204" pitchFamily="34" charset="0"/>
                <a:cs typeface="Calibri" panose="020F0502020204030204" pitchFamily="34" charset="0"/>
              </a:rPr>
              <a:t> </a:t>
            </a:r>
            <a:r>
              <a:rPr sz="3200" spc="-10" dirty="0">
                <a:latin typeface="Calibri" panose="020F0502020204030204" pitchFamily="34" charset="0"/>
                <a:ea typeface="Calibri" panose="020F0502020204030204" pitchFamily="34" charset="0"/>
                <a:cs typeface="Calibri" panose="020F0502020204030204" pitchFamily="34" charset="0"/>
              </a:rPr>
              <a:t>AR</a:t>
            </a:r>
            <a:r>
              <a:rPr sz="3200" spc="15" dirty="0">
                <a:latin typeface="Calibri" panose="020F0502020204030204" pitchFamily="34" charset="0"/>
                <a:ea typeface="Calibri" panose="020F0502020204030204" pitchFamily="34" charset="0"/>
                <a:cs typeface="Calibri" panose="020F0502020204030204" pitchFamily="34" charset="0"/>
              </a:rPr>
              <a:t>E</a:t>
            </a:r>
            <a:r>
              <a:rPr sz="3200" spc="-35" dirty="0">
                <a:latin typeface="Calibri" panose="020F0502020204030204" pitchFamily="34" charset="0"/>
                <a:ea typeface="Calibri" panose="020F0502020204030204" pitchFamily="34" charset="0"/>
                <a:cs typeface="Calibri" panose="020F0502020204030204" pitchFamily="34" charset="0"/>
              </a:rPr>
              <a:t> </a:t>
            </a:r>
            <a:r>
              <a:rPr sz="3200" spc="-10" dirty="0">
                <a:latin typeface="Calibri" panose="020F0502020204030204" pitchFamily="34" charset="0"/>
                <a:ea typeface="Calibri" panose="020F0502020204030204" pitchFamily="34" charset="0"/>
                <a:cs typeface="Calibri" panose="020F0502020204030204" pitchFamily="34" charset="0"/>
              </a:rPr>
              <a:t>T</a:t>
            </a:r>
            <a:r>
              <a:rPr sz="3200" spc="-15" dirty="0">
                <a:latin typeface="Calibri" panose="020F0502020204030204" pitchFamily="34" charset="0"/>
                <a:ea typeface="Calibri" panose="020F0502020204030204" pitchFamily="34" charset="0"/>
                <a:cs typeface="Calibri" panose="020F0502020204030204" pitchFamily="34" charset="0"/>
              </a:rPr>
              <a:t>H</a:t>
            </a:r>
            <a:r>
              <a:rPr sz="3200" spc="15" dirty="0">
                <a:latin typeface="Calibri" panose="020F0502020204030204" pitchFamily="34" charset="0"/>
                <a:ea typeface="Calibri" panose="020F0502020204030204" pitchFamily="34" charset="0"/>
                <a:cs typeface="Calibri" panose="020F0502020204030204" pitchFamily="34" charset="0"/>
              </a:rPr>
              <a:t>E</a:t>
            </a:r>
            <a:r>
              <a:rPr sz="3200" spc="-35" dirty="0">
                <a:latin typeface="Calibri" panose="020F0502020204030204" pitchFamily="34" charset="0"/>
                <a:ea typeface="Calibri" panose="020F0502020204030204" pitchFamily="34" charset="0"/>
                <a:cs typeface="Calibri" panose="020F0502020204030204" pitchFamily="34" charset="0"/>
              </a:rPr>
              <a:t> </a:t>
            </a:r>
            <a:r>
              <a:rPr sz="3200" spc="-20" dirty="0">
                <a:latin typeface="Calibri" panose="020F0502020204030204" pitchFamily="34" charset="0"/>
                <a:ea typeface="Calibri" panose="020F0502020204030204" pitchFamily="34" charset="0"/>
                <a:cs typeface="Calibri" panose="020F0502020204030204" pitchFamily="34" charset="0"/>
              </a:rPr>
              <a:t>E</a:t>
            </a:r>
            <a:r>
              <a:rPr sz="3200" spc="30" dirty="0">
                <a:latin typeface="Calibri" panose="020F0502020204030204" pitchFamily="34" charset="0"/>
                <a:ea typeface="Calibri" panose="020F0502020204030204" pitchFamily="34" charset="0"/>
                <a:cs typeface="Calibri" panose="020F0502020204030204" pitchFamily="34" charset="0"/>
              </a:rPr>
              <a:t>N</a:t>
            </a:r>
            <a:r>
              <a:rPr sz="3200" spc="15" dirty="0">
                <a:latin typeface="Calibri" panose="020F0502020204030204" pitchFamily="34" charset="0"/>
                <a:ea typeface="Calibri" panose="020F0502020204030204" pitchFamily="34" charset="0"/>
                <a:cs typeface="Calibri" panose="020F0502020204030204" pitchFamily="34" charset="0"/>
              </a:rPr>
              <a:t>D</a:t>
            </a:r>
            <a:r>
              <a:rPr sz="3200" spc="-45" dirty="0">
                <a:latin typeface="Calibri" panose="020F0502020204030204" pitchFamily="34" charset="0"/>
                <a:ea typeface="Calibri" panose="020F0502020204030204" pitchFamily="34" charset="0"/>
                <a:cs typeface="Calibri" panose="020F0502020204030204" pitchFamily="34" charset="0"/>
              </a:rPr>
              <a:t> </a:t>
            </a:r>
            <a:r>
              <a:rPr sz="3200" dirty="0">
                <a:latin typeface="Calibri" panose="020F0502020204030204" pitchFamily="34" charset="0"/>
                <a:ea typeface="Calibri" panose="020F0502020204030204" pitchFamily="34" charset="0"/>
                <a:cs typeface="Calibri" panose="020F0502020204030204" pitchFamily="34" charset="0"/>
              </a:rPr>
              <a:t>U</a:t>
            </a:r>
            <a:r>
              <a:rPr sz="3200" spc="10" dirty="0">
                <a:latin typeface="Calibri" panose="020F0502020204030204" pitchFamily="34" charset="0"/>
                <a:ea typeface="Calibri" panose="020F0502020204030204" pitchFamily="34" charset="0"/>
                <a:cs typeface="Calibri" panose="020F0502020204030204" pitchFamily="34" charset="0"/>
              </a:rPr>
              <a:t>S</a:t>
            </a:r>
            <a:r>
              <a:rPr sz="3200" spc="-25" dirty="0">
                <a:latin typeface="Calibri" panose="020F0502020204030204" pitchFamily="34" charset="0"/>
                <a:ea typeface="Calibri" panose="020F0502020204030204" pitchFamily="34" charset="0"/>
                <a:cs typeface="Calibri" panose="020F0502020204030204" pitchFamily="34" charset="0"/>
              </a:rPr>
              <a:t>E</a:t>
            </a:r>
            <a:r>
              <a:rPr sz="3200" spc="-10" dirty="0">
                <a:latin typeface="Calibri" panose="020F0502020204030204" pitchFamily="34" charset="0"/>
                <a:ea typeface="Calibri" panose="020F0502020204030204" pitchFamily="34" charset="0"/>
                <a:cs typeface="Calibri" panose="020F0502020204030204" pitchFamily="34" charset="0"/>
              </a:rPr>
              <a:t>R</a:t>
            </a:r>
            <a:r>
              <a:rPr sz="3200" spc="5" dirty="0">
                <a:latin typeface="Calibri" panose="020F0502020204030204" pitchFamily="34" charset="0"/>
                <a:ea typeface="Calibri" panose="020F0502020204030204" pitchFamily="34" charset="0"/>
                <a:cs typeface="Calibri" panose="020F0502020204030204" pitchFamily="34" charset="0"/>
              </a:rPr>
              <a:t>S?</a:t>
            </a:r>
            <a:endParaRPr sz="3200" dirty="0">
              <a:latin typeface="Calibri" panose="020F0502020204030204" pitchFamily="34" charset="0"/>
              <a:ea typeface="Calibri" panose="020F0502020204030204" pitchFamily="34" charset="0"/>
              <a:cs typeface="Calibri" panose="020F0502020204030204" pitchFamily="34" charset="0"/>
            </a:endParaRPr>
          </a:p>
        </p:txBody>
      </p:sp>
      <p:sp>
        <p:nvSpPr>
          <p:cNvPr id="8" name="object 8"/>
          <p:cNvSpPr txBox="1">
            <a:spLocks noGrp="1"/>
          </p:cNvSpPr>
          <p:nvPr>
            <p:ph type="sldNum" sz="quarter" idx="12"/>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9" name="Text Box 8"/>
          <p:cNvSpPr txBox="1"/>
          <p:nvPr/>
        </p:nvSpPr>
        <p:spPr>
          <a:xfrm>
            <a:off x="1086485" y="1694180"/>
            <a:ext cx="7563485" cy="4819650"/>
          </a:xfrm>
          <a:prstGeom prst="rect">
            <a:avLst/>
          </a:prstGeom>
          <a:noFill/>
        </p:spPr>
        <p:txBody>
          <a:bodyPr wrap="square" rtlCol="0">
            <a:noAutofit/>
          </a:bodyPr>
          <a:lstStyle/>
          <a:p>
            <a:r>
              <a:rPr lang="en-US" sz="2400" b="1" dirty="0">
                <a:latin typeface="Calibri" panose="020F0502020204030204" pitchFamily="34" charset="0"/>
                <a:ea typeface="Calibri" panose="020F0502020204030204" pitchFamily="34" charset="0"/>
                <a:cs typeface="Calibri" panose="020F0502020204030204" pitchFamily="34" charset="0"/>
                <a:sym typeface="+mn-ea"/>
              </a:rPr>
              <a:t>Employees: </a:t>
            </a:r>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b="1" dirty="0">
                <a:latin typeface="Calibri" panose="020F0502020204030204" pitchFamily="34" charset="0"/>
                <a:ea typeface="Calibri" panose="020F0502020204030204" pitchFamily="34" charset="0"/>
                <a:cs typeface="Calibri" panose="020F0502020204030204" pitchFamily="34" charset="0"/>
                <a:sym typeface="+mn-ea"/>
              </a:rPr>
              <a:t> </a:t>
            </a:r>
            <a:r>
              <a:rPr lang="en-US" sz="2400" dirty="0">
                <a:latin typeface="Calibri" panose="020F0502020204030204" pitchFamily="34" charset="0"/>
                <a:ea typeface="Calibri" panose="020F0502020204030204" pitchFamily="34" charset="0"/>
                <a:cs typeface="Calibri" panose="020F0502020204030204" pitchFamily="34" charset="0"/>
                <a:sym typeface="+mn-ea"/>
              </a:rPr>
              <a:t>Individual Employees may have access to their performance data and metrics to self-access and identify areas for personal improvements.</a:t>
            </a: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sym typeface="+mn-ea"/>
              </a:rPr>
              <a:t>                                                                                                                                            </a:t>
            </a: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b="1" dirty="0">
                <a:latin typeface="Calibri" panose="020F0502020204030204" pitchFamily="34" charset="0"/>
                <a:ea typeface="Calibri" panose="020F0502020204030204" pitchFamily="34" charset="0"/>
                <a:cs typeface="Calibri" panose="020F0502020204030204" pitchFamily="34" charset="0"/>
                <a:sym typeface="+mn-ea"/>
              </a:rPr>
              <a:t>Business </a:t>
            </a:r>
            <a:r>
              <a:rPr lang="en-US" sz="2400" b="1" dirty="0" err="1">
                <a:latin typeface="Calibri" panose="020F0502020204030204" pitchFamily="34" charset="0"/>
                <a:ea typeface="Calibri" panose="020F0502020204030204" pitchFamily="34" charset="0"/>
                <a:cs typeface="Calibri" panose="020F0502020204030204" pitchFamily="34" charset="0"/>
                <a:sym typeface="+mn-ea"/>
              </a:rPr>
              <a:t>Organisation</a:t>
            </a:r>
            <a:r>
              <a:rPr lang="en-US" sz="2400" b="1" dirty="0">
                <a:latin typeface="Calibri" panose="020F0502020204030204" pitchFamily="34" charset="0"/>
                <a:ea typeface="Calibri" panose="020F0502020204030204" pitchFamily="34" charset="0"/>
                <a:cs typeface="Calibri" panose="020F0502020204030204" pitchFamily="34" charset="0"/>
                <a:sym typeface="+mn-ea"/>
              </a:rPr>
              <a:t>:</a:t>
            </a:r>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sym typeface="+mn-ea"/>
              </a:rPr>
              <a:t>Business </a:t>
            </a:r>
            <a:r>
              <a:rPr lang="en-US" sz="2400" dirty="0" err="1">
                <a:latin typeface="Calibri" panose="020F0502020204030204" pitchFamily="34" charset="0"/>
                <a:ea typeface="Calibri" panose="020F0502020204030204" pitchFamily="34" charset="0"/>
                <a:cs typeface="Calibri" panose="020F0502020204030204" pitchFamily="34" charset="0"/>
                <a:sym typeface="+mn-ea"/>
              </a:rPr>
              <a:t>Organisation</a:t>
            </a:r>
            <a:r>
              <a:rPr lang="en-US" sz="2400" dirty="0">
                <a:latin typeface="Calibri" panose="020F0502020204030204" pitchFamily="34" charset="0"/>
                <a:ea typeface="Calibri" panose="020F0502020204030204" pitchFamily="34" charset="0"/>
                <a:cs typeface="Calibri" panose="020F0502020204030204" pitchFamily="34" charset="0"/>
                <a:sym typeface="+mn-ea"/>
              </a:rPr>
              <a:t> and Analysis use the data to support performance reviews, identify training needs, and develop employee development plans. Recruitments Teams Analyze data to understand the skills and performance trends that are beneficial for hiring.</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820400" y="5334000"/>
            <a:ext cx="457200" cy="74295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298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65151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2041188" y="6473825"/>
            <a:ext cx="150812" cy="1905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 Box 7"/>
          <p:cNvSpPr txBox="1"/>
          <p:nvPr/>
        </p:nvSpPr>
        <p:spPr>
          <a:xfrm>
            <a:off x="2695574" y="1249045"/>
            <a:ext cx="7426325" cy="4371975"/>
          </a:xfrm>
          <a:prstGeom prst="rect">
            <a:avLst/>
          </a:prstGeom>
          <a:noFill/>
        </p:spPr>
        <p:txBody>
          <a:bodyPr wrap="square" rtlCol="0">
            <a:noAutofit/>
          </a:bodyPr>
          <a:lstStyle/>
          <a:p>
            <a:r>
              <a:rPr lang="en-US" sz="2400" b="1" dirty="0">
                <a:latin typeface="Calibri" panose="020F0502020204030204" pitchFamily="34" charset="0"/>
                <a:ea typeface="Calibri" panose="020F0502020204030204" pitchFamily="34" charset="0"/>
                <a:cs typeface="Calibri" panose="020F0502020204030204" pitchFamily="34" charset="0"/>
                <a:sym typeface="+mn-ea"/>
              </a:rPr>
              <a:t>1. Comprehensive Performance Tracking</a:t>
            </a:r>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b="1" dirty="0">
                <a:latin typeface="Calibri" panose="020F0502020204030204" pitchFamily="34" charset="0"/>
                <a:ea typeface="Calibri" panose="020F0502020204030204" pitchFamily="34" charset="0"/>
                <a:cs typeface="Calibri" panose="020F0502020204030204" pitchFamily="34" charset="0"/>
                <a:sym typeface="+mn-ea"/>
              </a:rPr>
              <a:t>      </a:t>
            </a:r>
            <a:r>
              <a:rPr lang="en-US" sz="2400" dirty="0">
                <a:latin typeface="Calibri" panose="020F0502020204030204" pitchFamily="34" charset="0"/>
                <a:ea typeface="Calibri" panose="020F0502020204030204" pitchFamily="34" charset="0"/>
                <a:cs typeface="Calibri" panose="020F0502020204030204" pitchFamily="34" charset="0"/>
                <a:sym typeface="+mn-ea"/>
              </a:rPr>
              <a:t>Tracks individual and team performance across key matrics. consolidates data from multiple sources into a single, easy-to- use Excel model</a:t>
            </a:r>
            <a:r>
              <a:rPr lang="en-US" sz="2400" dirty="0" smtClean="0">
                <a:latin typeface="Calibri" panose="020F0502020204030204" pitchFamily="34" charset="0"/>
                <a:ea typeface="Calibri" panose="020F0502020204030204" pitchFamily="34" charset="0"/>
                <a:cs typeface="Calibri" panose="020F0502020204030204" pitchFamily="34" charset="0"/>
                <a:sym typeface="+mn-ea"/>
              </a:rPr>
              <a:t>.</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sym typeface="+mn-ea"/>
              </a:rPr>
              <a:t> </a:t>
            </a:r>
            <a:r>
              <a:rPr lang="en-US" sz="2400" b="1" dirty="0">
                <a:latin typeface="Calibri" panose="020F0502020204030204" pitchFamily="34" charset="0"/>
                <a:ea typeface="Calibri" panose="020F0502020204030204" pitchFamily="34" charset="0"/>
                <a:cs typeface="Calibri" panose="020F0502020204030204" pitchFamily="34" charset="0"/>
                <a:sym typeface="+mn-ea"/>
              </a:rPr>
              <a:t>2. Dynamic Dashboards and Visualizations </a:t>
            </a: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sym typeface="+mn-ea"/>
              </a:rPr>
              <a:t>        Provides real-time insights </a:t>
            </a:r>
            <a:r>
              <a:rPr lang="en-US" sz="2400" dirty="0" err="1">
                <a:latin typeface="Calibri" panose="020F0502020204030204" pitchFamily="34" charset="0"/>
                <a:ea typeface="Calibri" panose="020F0502020204030204" pitchFamily="34" charset="0"/>
                <a:cs typeface="Calibri" panose="020F0502020204030204" pitchFamily="34" charset="0"/>
                <a:sym typeface="+mn-ea"/>
              </a:rPr>
              <a:t>throught</a:t>
            </a:r>
            <a:r>
              <a:rPr lang="en-US" sz="2400" dirty="0">
                <a:latin typeface="Calibri" panose="020F0502020204030204" pitchFamily="34" charset="0"/>
                <a:ea typeface="Calibri" panose="020F0502020204030204" pitchFamily="34" charset="0"/>
                <a:cs typeface="Calibri" panose="020F0502020204030204" pitchFamily="34" charset="0"/>
                <a:sym typeface="+mn-ea"/>
              </a:rPr>
              <a:t> interactive charts and pivot tables. customizable views for different users (managers, HR, etc</a:t>
            </a:r>
            <a:r>
              <a:rPr lang="en-US" sz="2400" dirty="0" smtClean="0">
                <a:latin typeface="Calibri" panose="020F0502020204030204" pitchFamily="34" charset="0"/>
                <a:ea typeface="Calibri" panose="020F0502020204030204" pitchFamily="34" charset="0"/>
                <a:cs typeface="Calibri" panose="020F0502020204030204" pitchFamily="34" charset="0"/>
                <a:sym typeface="+mn-ea"/>
              </a:rPr>
              <a:t>.).</a:t>
            </a:r>
          </a:p>
          <a:p>
            <a:r>
              <a:rPr lang="en-US" sz="2400" dirty="0" smtClean="0">
                <a:latin typeface="Calibri" panose="020F0502020204030204" pitchFamily="34" charset="0"/>
                <a:ea typeface="Calibri" panose="020F0502020204030204" pitchFamily="34" charset="0"/>
                <a:cs typeface="Calibri" panose="020F0502020204030204" pitchFamily="34" charset="0"/>
                <a:sym typeface="+mn-ea"/>
              </a:rPr>
              <a:t> </a:t>
            </a: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b="1" dirty="0">
                <a:latin typeface="Calibri" panose="020F0502020204030204" pitchFamily="34" charset="0"/>
                <a:ea typeface="Calibri" panose="020F0502020204030204" pitchFamily="34" charset="0"/>
                <a:cs typeface="Calibri" panose="020F0502020204030204" pitchFamily="34" charset="0"/>
                <a:sym typeface="+mn-ea"/>
              </a:rPr>
              <a:t>3. Automated reporting :</a:t>
            </a:r>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sym typeface="+mn-ea"/>
              </a:rPr>
              <a:t>       Reduces manual effort in data collection and report generation. Regular updates ensure data accuracy </a:t>
            </a:r>
            <a:endParaRPr lang="en-US" sz="2400" dirty="0" smtClean="0">
              <a:latin typeface="Calibri" panose="020F0502020204030204" pitchFamily="34" charset="0"/>
              <a:ea typeface="Calibri" panose="020F0502020204030204" pitchFamily="34" charset="0"/>
              <a:cs typeface="Calibri" panose="020F0502020204030204" pitchFamily="34" charset="0"/>
              <a:sym typeface="+mn-ea"/>
            </a:endParaRPr>
          </a:p>
          <a:p>
            <a:r>
              <a:rPr lang="en-US" sz="2400" dirty="0" smtClean="0">
                <a:latin typeface="Calibri" panose="020F0502020204030204" pitchFamily="34" charset="0"/>
                <a:ea typeface="Calibri" panose="020F0502020204030204" pitchFamily="34" charset="0"/>
                <a:cs typeface="Calibri" panose="020F0502020204030204" pitchFamily="34" charset="0"/>
                <a:sym typeface="+mn-ea"/>
              </a:rPr>
              <a:t>and </a:t>
            </a:r>
            <a:r>
              <a:rPr lang="en-US" sz="2400" dirty="0">
                <a:latin typeface="Calibri" panose="020F0502020204030204" pitchFamily="34" charset="0"/>
                <a:ea typeface="Calibri" panose="020F0502020204030204" pitchFamily="34" charset="0"/>
                <a:cs typeface="Calibri" panose="020F0502020204030204" pitchFamily="34" charset="0"/>
                <a:sym typeface="+mn-ea"/>
              </a:rPr>
              <a:t>relevance. </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17" y="76199"/>
            <a:ext cx="10681335" cy="758190"/>
          </a:xfrm>
        </p:spPr>
        <p:txBody>
          <a:bodyPr/>
          <a:lstStyle/>
          <a:p>
            <a:r>
              <a:rPr lang="en-IN" dirty="0"/>
              <a:t>Dataset Description</a:t>
            </a:r>
          </a:p>
        </p:txBody>
      </p:sp>
      <p:sp>
        <p:nvSpPr>
          <p:cNvPr id="3" name="Text Box 2"/>
          <p:cNvSpPr txBox="1"/>
          <p:nvPr/>
        </p:nvSpPr>
        <p:spPr>
          <a:xfrm>
            <a:off x="533401" y="914400"/>
            <a:ext cx="9296400" cy="5521960"/>
          </a:xfrm>
          <a:prstGeom prst="rect">
            <a:avLst/>
          </a:prstGeom>
          <a:noFill/>
        </p:spPr>
        <p:txBody>
          <a:bodyPr wrap="square" rtlCol="0">
            <a:noAutofit/>
          </a:bodyPr>
          <a:lstStyle/>
          <a:p>
            <a:r>
              <a:rPr lang="en-US" sz="2000" dirty="0">
                <a:latin typeface="Calibri" panose="020F0502020204030204" pitchFamily="34" charset="0"/>
                <a:ea typeface="Calibri" panose="020F0502020204030204" pitchFamily="34" charset="0"/>
                <a:cs typeface="Calibri" panose="020F0502020204030204" pitchFamily="34" charset="0"/>
                <a:sym typeface="+mn-ea"/>
              </a:rPr>
              <a:t>The dataset for employee performance analysis typically includes various metrics that reflect </a:t>
            </a:r>
            <a:r>
              <a:rPr lang="en-US" sz="2000" dirty="0" smtClean="0">
                <a:latin typeface="Calibri" panose="020F0502020204030204" pitchFamily="34" charset="0"/>
                <a:ea typeface="Calibri" panose="020F0502020204030204" pitchFamily="34" charset="0"/>
                <a:cs typeface="Calibri" panose="020F0502020204030204" pitchFamily="34" charset="0"/>
                <a:sym typeface="+mn-ea"/>
              </a:rPr>
              <a:t>an </a:t>
            </a:r>
            <a:r>
              <a:rPr lang="en-US" sz="2000" dirty="0">
                <a:latin typeface="Calibri" panose="020F0502020204030204" pitchFamily="34" charset="0"/>
                <a:ea typeface="Calibri" panose="020F0502020204030204" pitchFamily="34" charset="0"/>
                <a:cs typeface="Calibri" panose="020F0502020204030204" pitchFamily="34" charset="0"/>
                <a:sym typeface="+mn-ea"/>
              </a:rPr>
              <a:t>employee's productivity, quality of work, attendance, and overall contribution to the </a:t>
            </a:r>
            <a:r>
              <a:rPr lang="en-US" sz="2000" dirty="0" smtClean="0">
                <a:latin typeface="Calibri" panose="020F0502020204030204" pitchFamily="34" charset="0"/>
                <a:ea typeface="Calibri" panose="020F0502020204030204" pitchFamily="34" charset="0"/>
                <a:cs typeface="Calibri" panose="020F0502020204030204" pitchFamily="34" charset="0"/>
                <a:sym typeface="+mn-ea"/>
              </a:rPr>
              <a:t>organization</a:t>
            </a:r>
            <a:r>
              <a:rPr lang="en-US" sz="2000" dirty="0">
                <a:latin typeface="Calibri" panose="020F0502020204030204" pitchFamily="34" charset="0"/>
                <a:ea typeface="Calibri" panose="020F0502020204030204" pitchFamily="34" charset="0"/>
                <a:cs typeface="Calibri" panose="020F0502020204030204" pitchFamily="34" charset="0"/>
                <a:sym typeface="+mn-ea"/>
              </a:rPr>
              <a:t>. Below is a description of the key columns that would be included in </a:t>
            </a:r>
            <a:r>
              <a:rPr lang="en-IN" sz="2000" dirty="0">
                <a:latin typeface="Calibri" panose="020F0502020204030204" pitchFamily="34" charset="0"/>
                <a:ea typeface="Calibri" panose="020F0502020204030204" pitchFamily="34" charset="0"/>
                <a:cs typeface="Calibri" panose="020F0502020204030204" pitchFamily="34" charset="0"/>
                <a:sym typeface="+mn-ea"/>
              </a:rPr>
              <a:t>a Actionable Insights which Include recommendations or action items based on the analysis, such as training needs or performance improvement plans.</a:t>
            </a: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u="sng" dirty="0">
                <a:latin typeface="Calibri" panose="020F0502020204030204" pitchFamily="34" charset="0"/>
                <a:ea typeface="Calibri" panose="020F0502020204030204" pitchFamily="34" charset="0"/>
                <a:cs typeface="Calibri" panose="020F0502020204030204" pitchFamily="34" charset="0"/>
                <a:sym typeface="+mn-ea"/>
              </a:rPr>
              <a:t>Excel dataset:</a:t>
            </a:r>
            <a:endParaRPr lang="en-IN" sz="2000" b="1" u="sng"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sym typeface="+mn-ea"/>
              </a:rPr>
              <a:t>EmpID: </a:t>
            </a:r>
            <a:r>
              <a:rPr lang="en-US" sz="2000" dirty="0">
                <a:latin typeface="Calibri" panose="020F0502020204030204" pitchFamily="34" charset="0"/>
                <a:ea typeface="Calibri" panose="020F0502020204030204" pitchFamily="34" charset="0"/>
                <a:cs typeface="Calibri" panose="020F0502020204030204" pitchFamily="34" charset="0"/>
                <a:sym typeface="+mn-ea"/>
              </a:rPr>
              <a:t>A unique identifier for each employee</a:t>
            </a:r>
            <a:r>
              <a:rPr lang="en-IN" sz="2000" dirty="0">
                <a:latin typeface="Calibri" panose="020F0502020204030204" pitchFamily="34" charset="0"/>
                <a:ea typeface="Calibri" panose="020F0502020204030204" pitchFamily="34" charset="0"/>
                <a:cs typeface="Calibri" panose="020F0502020204030204" pitchFamily="34" charset="0"/>
                <a:sym typeface="+mn-ea"/>
              </a:rPr>
              <a:t>.</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sym typeface="+mn-ea"/>
              </a:rPr>
              <a:t>Employee Name: </a:t>
            </a:r>
            <a:r>
              <a:rPr lang="en-US" sz="2000" dirty="0">
                <a:latin typeface="Calibri" panose="020F0502020204030204" pitchFamily="34" charset="0"/>
                <a:ea typeface="Calibri" panose="020F0502020204030204" pitchFamily="34" charset="0"/>
                <a:cs typeface="Calibri" panose="020F0502020204030204" pitchFamily="34" charset="0"/>
                <a:sym typeface="+mn-ea"/>
              </a:rPr>
              <a:t>The employee’s given name</a:t>
            </a:r>
            <a:r>
              <a:rPr lang="en-IN" sz="2000" dirty="0">
                <a:latin typeface="Calibri" panose="020F0502020204030204" pitchFamily="34" charset="0"/>
                <a:ea typeface="Calibri" panose="020F0502020204030204" pitchFamily="34" charset="0"/>
                <a:cs typeface="Calibri" panose="020F0502020204030204" pitchFamily="34" charset="0"/>
                <a:sym typeface="+mn-ea"/>
              </a:rPr>
              <a:t>.</a:t>
            </a:r>
            <a:endParaRPr lang="en-IN" sz="2000" b="1" dirty="0">
              <a:latin typeface="Calibri" panose="020F0502020204030204" pitchFamily="34" charset="0"/>
              <a:ea typeface="Calibri" panose="020F0502020204030204" pitchFamily="34" charset="0"/>
              <a:cs typeface="Calibri" panose="020F0502020204030204" pitchFamily="34" charset="0"/>
              <a:sym typeface="+mn-ea"/>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sym typeface="+mn-ea"/>
              </a:rPr>
              <a:t>Gender Code: </a:t>
            </a:r>
            <a:r>
              <a:rPr lang="en-US" sz="2000" dirty="0">
                <a:latin typeface="Calibri" panose="020F0502020204030204" pitchFamily="34" charset="0"/>
                <a:ea typeface="Calibri" panose="020F0502020204030204" pitchFamily="34" charset="0"/>
                <a:cs typeface="Calibri" panose="020F0502020204030204" pitchFamily="34" charset="0"/>
                <a:sym typeface="+mn-ea"/>
              </a:rPr>
              <a:t>A code representing the gender of the employee (e.g., M for Male, F for Female, etc.)</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sym typeface="+mn-ea"/>
              </a:rPr>
              <a:t>Business Unit: </a:t>
            </a:r>
            <a:r>
              <a:rPr lang="en-US" sz="2000" dirty="0">
                <a:latin typeface="Calibri" panose="020F0502020204030204" pitchFamily="34" charset="0"/>
                <a:ea typeface="Calibri" panose="020F0502020204030204" pitchFamily="34" charset="0"/>
                <a:cs typeface="Calibri" panose="020F0502020204030204" pitchFamily="34" charset="0"/>
                <a:sym typeface="+mn-ea"/>
              </a:rPr>
              <a:t>The department or division within the company where the employee works</a:t>
            </a:r>
            <a:r>
              <a:rPr lang="en-IN" sz="2000" dirty="0">
                <a:latin typeface="Calibri" panose="020F0502020204030204" pitchFamily="34" charset="0"/>
                <a:ea typeface="Calibri" panose="020F0502020204030204" pitchFamily="34" charset="0"/>
                <a:cs typeface="Calibri" panose="020F0502020204030204" pitchFamily="34" charset="0"/>
                <a:sym typeface="+mn-ea"/>
              </a:rPr>
              <a:t>.</a:t>
            </a:r>
          </a:p>
          <a:p>
            <a:pPr marL="285750" indent="-285750">
              <a:buFont typeface="Arial" panose="020B0604020202020204" pitchFamily="34" charset="0"/>
              <a:buChar char="•"/>
            </a:pPr>
            <a:r>
              <a:rPr lang="en-US" altLang="en-IN" sz="2000" b="1" dirty="0">
                <a:latin typeface="Calibri" panose="020F0502020204030204" pitchFamily="34" charset="0"/>
                <a:ea typeface="Calibri" panose="020F0502020204030204" pitchFamily="34" charset="0"/>
                <a:cs typeface="Calibri" panose="020F0502020204030204" pitchFamily="34" charset="0"/>
                <a:sym typeface="+mn-ea"/>
              </a:rPr>
              <a:t>Employee salary: </a:t>
            </a:r>
            <a:r>
              <a:rPr lang="en-US" altLang="en-IN" sz="2000" dirty="0">
                <a:latin typeface="Calibri" panose="020F0502020204030204" pitchFamily="34" charset="0"/>
                <a:ea typeface="Calibri" panose="020F0502020204030204" pitchFamily="34" charset="0"/>
                <a:cs typeface="Calibri" panose="020F0502020204030204" pitchFamily="34" charset="0"/>
                <a:sym typeface="+mn-ea"/>
              </a:rPr>
              <a:t>the amount of salary that the employee gets for their work.</a:t>
            </a:r>
            <a:endParaRPr lang="en-IN"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sym typeface="+mn-ea"/>
              </a:rPr>
              <a:t>Employee Type:</a:t>
            </a:r>
            <a:r>
              <a:rPr lang="en-US" sz="2000" dirty="0">
                <a:latin typeface="Calibri" panose="020F0502020204030204" pitchFamily="34" charset="0"/>
                <a:ea typeface="Calibri" panose="020F0502020204030204" pitchFamily="34" charset="0"/>
                <a:cs typeface="Calibri" panose="020F0502020204030204" pitchFamily="34" charset="0"/>
                <a:sym typeface="+mn-ea"/>
              </a:rPr>
              <a:t> Classification of the employee, such as full-time, part-time, contractor, etc. </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sym typeface="+mn-ea"/>
              </a:rPr>
              <a:t>Employee location:</a:t>
            </a:r>
            <a:r>
              <a:rPr lang="en-US" sz="2000" dirty="0">
                <a:latin typeface="Calibri" panose="020F0502020204030204" pitchFamily="34" charset="0"/>
                <a:ea typeface="Calibri" panose="020F0502020204030204" pitchFamily="34" charset="0"/>
                <a:cs typeface="Calibri" panose="020F0502020204030204" pitchFamily="34" charset="0"/>
                <a:sym typeface="+mn-ea"/>
              </a:rPr>
              <a:t> location of the employee where he works.</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284098"/>
            <a:ext cx="8480425" cy="509114"/>
          </a:xfrm>
          <a:prstGeom prst="rect">
            <a:avLst/>
          </a:prstGeom>
        </p:spPr>
        <p:txBody>
          <a:bodyPr vert="horz" wrap="square" lIns="0" tIns="16510" rIns="0" bIns="0" rtlCol="0">
            <a:spAutoFit/>
          </a:bodyPr>
          <a:lstStyle/>
          <a:p>
            <a:pPr marL="12700">
              <a:lnSpc>
                <a:spcPct val="100000"/>
              </a:lnSpc>
              <a:spcBef>
                <a:spcPts val="130"/>
              </a:spcBef>
            </a:pPr>
            <a:r>
              <a:rPr sz="3200" spc="15" dirty="0">
                <a:latin typeface="Calibri" panose="020F0502020204030204" pitchFamily="34" charset="0"/>
                <a:ea typeface="Calibri" panose="020F0502020204030204" pitchFamily="34" charset="0"/>
                <a:cs typeface="Calibri" panose="020F0502020204030204" pitchFamily="34" charset="0"/>
              </a:rPr>
              <a:t>THE</a:t>
            </a:r>
            <a:r>
              <a:rPr sz="3200" spc="20" dirty="0">
                <a:latin typeface="Calibri" panose="020F0502020204030204" pitchFamily="34" charset="0"/>
                <a:ea typeface="Calibri" panose="020F0502020204030204" pitchFamily="34" charset="0"/>
                <a:cs typeface="Calibri" panose="020F0502020204030204" pitchFamily="34" charset="0"/>
              </a:rPr>
              <a:t> </a:t>
            </a:r>
            <a:r>
              <a:rPr lang="en-US" sz="3200" spc="20" dirty="0">
                <a:latin typeface="Calibri" panose="020F0502020204030204" pitchFamily="34" charset="0"/>
                <a:ea typeface="Calibri" panose="020F0502020204030204" pitchFamily="34" charset="0"/>
                <a:cs typeface="Calibri" panose="020F0502020204030204" pitchFamily="34" charset="0"/>
              </a:rPr>
              <a:t>"</a:t>
            </a:r>
            <a:r>
              <a:rPr sz="3200" spc="10" dirty="0">
                <a:latin typeface="Calibri" panose="020F0502020204030204" pitchFamily="34" charset="0"/>
                <a:ea typeface="Calibri" panose="020F0502020204030204" pitchFamily="34" charset="0"/>
                <a:cs typeface="Calibri" panose="020F0502020204030204" pitchFamily="34" charset="0"/>
              </a:rPr>
              <a:t>WOW</a:t>
            </a:r>
            <a:r>
              <a:rPr lang="en-US" sz="3200" spc="10" dirty="0">
                <a:latin typeface="Calibri" panose="020F0502020204030204" pitchFamily="34" charset="0"/>
                <a:ea typeface="Calibri" panose="020F0502020204030204" pitchFamily="34" charset="0"/>
                <a:cs typeface="Calibri" panose="020F0502020204030204" pitchFamily="34" charset="0"/>
              </a:rPr>
              <a:t>"</a:t>
            </a:r>
            <a:r>
              <a:rPr sz="3200" spc="85" dirty="0">
                <a:latin typeface="Calibri" panose="020F0502020204030204" pitchFamily="34" charset="0"/>
                <a:ea typeface="Calibri" panose="020F0502020204030204" pitchFamily="34" charset="0"/>
                <a:cs typeface="Calibri" panose="020F0502020204030204" pitchFamily="34" charset="0"/>
              </a:rPr>
              <a:t> </a:t>
            </a:r>
            <a:r>
              <a:rPr sz="3200" spc="10" dirty="0">
                <a:latin typeface="Calibri" panose="020F0502020204030204" pitchFamily="34" charset="0"/>
                <a:ea typeface="Calibri" panose="020F0502020204030204" pitchFamily="34" charset="0"/>
                <a:cs typeface="Calibri" panose="020F0502020204030204" pitchFamily="34" charset="0"/>
              </a:rPr>
              <a:t>IN</a:t>
            </a:r>
            <a:r>
              <a:rPr sz="3200" spc="-5" dirty="0">
                <a:latin typeface="Calibri" panose="020F0502020204030204" pitchFamily="34" charset="0"/>
                <a:ea typeface="Calibri" panose="020F0502020204030204" pitchFamily="34" charset="0"/>
                <a:cs typeface="Calibri" panose="020F0502020204030204" pitchFamily="34" charset="0"/>
              </a:rPr>
              <a:t> </a:t>
            </a:r>
            <a:r>
              <a:rPr sz="3200" spc="15" dirty="0">
                <a:latin typeface="Calibri" panose="020F0502020204030204" pitchFamily="34" charset="0"/>
                <a:ea typeface="Calibri" panose="020F0502020204030204" pitchFamily="34" charset="0"/>
                <a:cs typeface="Calibri" panose="020F0502020204030204" pitchFamily="34" charset="0"/>
              </a:rPr>
              <a:t>OUR</a:t>
            </a:r>
            <a:r>
              <a:rPr sz="3200" spc="-10" dirty="0">
                <a:latin typeface="Calibri" panose="020F0502020204030204" pitchFamily="34" charset="0"/>
                <a:ea typeface="Calibri" panose="020F0502020204030204" pitchFamily="34" charset="0"/>
                <a:cs typeface="Calibri" panose="020F0502020204030204" pitchFamily="34" charset="0"/>
              </a:rPr>
              <a:t> </a:t>
            </a:r>
            <a:r>
              <a:rPr sz="3200" spc="20" dirty="0">
                <a:latin typeface="Calibri" panose="020F0502020204030204" pitchFamily="34" charset="0"/>
                <a:ea typeface="Calibri" panose="020F0502020204030204" pitchFamily="34" charset="0"/>
                <a:cs typeface="Calibri" panose="020F0502020204030204" pitchFamily="34" charset="0"/>
              </a:rPr>
              <a:t>SOLUTION</a:t>
            </a:r>
            <a:endParaRPr sz="3200" dirty="0">
              <a:latin typeface="Calibri" panose="020F0502020204030204" pitchFamily="34" charset="0"/>
              <a:ea typeface="Calibri" panose="020F0502020204030204" pitchFamily="34" charset="0"/>
              <a:cs typeface="Calibri" panose="020F0502020204030204" pitchFamily="3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 name="Text Box 9"/>
          <p:cNvSpPr txBox="1"/>
          <p:nvPr/>
        </p:nvSpPr>
        <p:spPr>
          <a:xfrm>
            <a:off x="2635250" y="1280795"/>
            <a:ext cx="6485890" cy="5189855"/>
          </a:xfrm>
          <a:prstGeom prst="rect">
            <a:avLst/>
          </a:prstGeom>
          <a:noFill/>
        </p:spPr>
        <p:txBody>
          <a:bodyPr wrap="square" rtlCol="0">
            <a:noAutofit/>
          </a:bodyPr>
          <a:lstStyle/>
          <a:p>
            <a:pPr algn="l"/>
            <a:r>
              <a:rPr lang="en-US" sz="2400" dirty="0">
                <a:solidFill>
                  <a:srgbClr val="0D0D0D"/>
                </a:solidFill>
                <a:effectLst/>
                <a:latin typeface="Calibri" panose="020F0502020204030204" pitchFamily="34" charset="0"/>
                <a:ea typeface="Calibri" panose="020F0502020204030204" pitchFamily="34" charset="0"/>
                <a:cs typeface="Calibri" panose="020F0502020204030204" pitchFamily="34" charset="0"/>
                <a:sym typeface="+mn-ea"/>
              </a:rPr>
              <a:t>wow" features combine to create a powerful, efficient, and intuitive Excel-based solution that not only meets but exceedsexpectations in managing and analyzing employee Performance</a:t>
            </a:r>
            <a:r>
              <a:rPr lang="en-IN" sz="2400" dirty="0">
                <a:solidFill>
                  <a:srgbClr val="0D0D0D"/>
                </a:solidFill>
                <a:latin typeface="Calibri" panose="020F0502020204030204" pitchFamily="34" charset="0"/>
                <a:ea typeface="Calibri" panose="020F0502020204030204" pitchFamily="34" charset="0"/>
                <a:cs typeface="Calibri" panose="020F0502020204030204" pitchFamily="34" charset="0"/>
                <a:sym typeface="+mn-ea"/>
              </a:rPr>
              <a:t>. </a:t>
            </a:r>
            <a:r>
              <a:rPr lang="en-US" sz="2400" dirty="0">
                <a:solidFill>
                  <a:srgbClr val="0D0D0D"/>
                </a:solidFill>
                <a:effectLst/>
                <a:latin typeface="Calibri" panose="020F0502020204030204" pitchFamily="34" charset="0"/>
                <a:ea typeface="Calibri" panose="020F0502020204030204" pitchFamily="34" charset="0"/>
                <a:cs typeface="Calibri" panose="020F0502020204030204" pitchFamily="34"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34</TotalTime>
  <Words>844</Words>
  <Application>Microsoft Office PowerPoint</Application>
  <PresentationFormat>Widescreen</PresentationFormat>
  <Paragraphs>101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Employee Data Analysis using Excel</vt:lpstr>
      <vt:lpstr>PowerPoint Presentation</vt:lpstr>
      <vt:lpstr>PowerPoint Presentation</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ASUS</cp:lastModifiedBy>
  <cp:revision>26</cp:revision>
  <dcterms:created xsi:type="dcterms:W3CDTF">2024-03-29T15:07:00Z</dcterms:created>
  <dcterms:modified xsi:type="dcterms:W3CDTF">2024-09-02T14:05:51Z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140329A0245D453EBC026D5B18FEBA86_13</vt:lpwstr>
  </property>
  <property fmtid="{D5CDD505-2E9C-101B-9397-08002B2CF9AE}" pid="5" name="KSOProductBuildVer">
    <vt:lpwstr>1033-12.2.0.17545</vt:lpwstr>
  </property>
</Properties>
</file>