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4/8/2024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4/8/2024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4/8/2024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4/8/2024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4/8/2024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4/8/2024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4/8/2024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4/8/2024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4/8/2024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4/8/2024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r>
              <a:rPr lang="en-US" sz="3600" dirty="0">
                <a:latin typeface="Sitka Small Semibold" charset="0"/>
                <a:cs typeface="Sitka Small Semibold" charset="0"/>
              </a:rPr>
              <a:t>			Telecom churn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758713" y="3764562"/>
            <a:ext cx="798018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pPr marL="800100" lvl="1" indent="-342900">
              <a:buFont typeface="Arial" panose="020B0604020202020204" pitchFamily="34" charset="0"/>
              <a:buChar char="•"/>
            </a:pPr>
            <a:r>
              <a:rPr lang="en-US" sz="2400" b="1" dirty="0">
                <a:solidFill>
                  <a:schemeClr val="accent1">
                    <a:lumMod val="75000"/>
                  </a:schemeClr>
                </a:solidFill>
                <a:latin typeface="Arial"/>
                <a:cs typeface="Arial"/>
              </a:rPr>
              <a:t>D.Divya </a:t>
            </a:r>
          </a:p>
          <a:p>
            <a:pPr marL="800100" lvl="1" indent="-342900">
              <a:buFont typeface="Arial" panose="020B0604020202020204" pitchFamily="34" charset="0"/>
              <a:buChar char="•"/>
            </a:pPr>
            <a:r>
              <a:rPr lang="en-US" sz="2400" b="1" dirty="0">
                <a:solidFill>
                  <a:schemeClr val="accent1">
                    <a:lumMod val="75000"/>
                  </a:schemeClr>
                </a:solidFill>
                <a:latin typeface="Arial"/>
                <a:cs typeface="Arial"/>
              </a:rPr>
              <a:t>karpaga vinayaga college of engineering and technology</a:t>
            </a:r>
          </a:p>
          <a:p>
            <a:pPr marL="800100" lvl="1" indent="-342900">
              <a:buFont typeface="Arial" panose="020B0604020202020204" pitchFamily="34" charset="0"/>
              <a:buChar char="•"/>
            </a:pPr>
            <a:r>
              <a:rPr lang="en-US" sz="2400" b="1" dirty="0">
                <a:solidFill>
                  <a:schemeClr val="accent1">
                    <a:lumMod val="75000"/>
                  </a:schemeClr>
                </a:solidFill>
                <a:latin typeface="Arial"/>
                <a:cs typeface="Arial"/>
              </a:rPr>
              <a:t>BIO-TECH department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pic>
        <p:nvPicPr>
          <p:cNvPr id="14" name="Image 0">
            <a:extLst>
              <a:ext uri="{FF2B5EF4-FFF2-40B4-BE49-F238E27FC236}">
                <a16:creationId xmlns:a16="http://schemas.microsoft.com/office/drawing/2014/main" id="{1CC1B9AE-F4B3-51D4-900A-FFAD0ACD18E5}"/>
              </a:ext>
            </a:extLst>
          </p:cNvPr>
          <p:cNvPicPr>
            <a:picLocks noChangeAspect="1"/>
          </p:cNvPicPr>
          <p:nvPr/>
        </p:nvPicPr>
        <p:blipFill>
          <a:blip r:embed="rId2"/>
          <a:stretch>
            <a:fillRect/>
          </a:stretch>
        </p:blipFill>
        <p:spPr>
          <a:xfrm>
            <a:off x="818793" y="2144733"/>
            <a:ext cx="444341" cy="444341"/>
          </a:xfrm>
          <a:prstGeom prst="rect">
            <a:avLst/>
          </a:prstGeom>
        </p:spPr>
      </p:pic>
      <p:sp>
        <p:nvSpPr>
          <p:cNvPr id="15" name="Text 3">
            <a:extLst>
              <a:ext uri="{FF2B5EF4-FFF2-40B4-BE49-F238E27FC236}">
                <a16:creationId xmlns:a16="http://schemas.microsoft.com/office/drawing/2014/main" id="{D725BC4B-ADDD-559B-B036-573CF9D5120E}"/>
              </a:ext>
            </a:extLst>
          </p:cNvPr>
          <p:cNvSpPr/>
          <p:nvPr/>
        </p:nvSpPr>
        <p:spPr>
          <a:xfrm>
            <a:off x="818793" y="2811245"/>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buNone/>
            </a:pPr>
            <a:r>
              <a:rPr lang="en-US" sz="2400" dirty="0">
                <a:solidFill>
                  <a:srgbClr val="3C3939"/>
                </a:solidFill>
                <a:latin typeface="Sitka Small Semibold" charset="0"/>
              </a:rPr>
              <a:t>Innovative Solutions</a:t>
            </a:r>
          </a:p>
        </p:txBody>
      </p:sp>
      <p:sp>
        <p:nvSpPr>
          <p:cNvPr id="16" name="Text 4">
            <a:extLst>
              <a:ext uri="{FF2B5EF4-FFF2-40B4-BE49-F238E27FC236}">
                <a16:creationId xmlns:a16="http://schemas.microsoft.com/office/drawing/2014/main" id="{949C302C-AD02-A038-83C2-3F3BAEBA1BBB}"/>
              </a:ext>
            </a:extLst>
          </p:cNvPr>
          <p:cNvSpPr/>
          <p:nvPr/>
        </p:nvSpPr>
        <p:spPr>
          <a:xfrm>
            <a:off x="818793" y="3291662"/>
            <a:ext cx="3295888" cy="142160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Exploring innovative technologies and solutions to further optimize churn analysis and reduction.</a:t>
            </a:r>
          </a:p>
        </p:txBody>
      </p:sp>
      <p:pic>
        <p:nvPicPr>
          <p:cNvPr id="17" name="Image 1">
            <a:extLst>
              <a:ext uri="{FF2B5EF4-FFF2-40B4-BE49-F238E27FC236}">
                <a16:creationId xmlns:a16="http://schemas.microsoft.com/office/drawing/2014/main" id="{44F6463D-2557-A030-E564-7C6CBF0C44CB}"/>
              </a:ext>
            </a:extLst>
          </p:cNvPr>
          <p:cNvPicPr>
            <a:picLocks noChangeAspect="1"/>
          </p:cNvPicPr>
          <p:nvPr/>
        </p:nvPicPr>
        <p:blipFill>
          <a:blip r:embed="rId3"/>
          <a:stretch>
            <a:fillRect/>
          </a:stretch>
        </p:blipFill>
        <p:spPr>
          <a:xfrm>
            <a:off x="4447937" y="2144733"/>
            <a:ext cx="444341" cy="444341"/>
          </a:xfrm>
          <a:prstGeom prst="rect">
            <a:avLst/>
          </a:prstGeom>
        </p:spPr>
      </p:pic>
      <p:sp>
        <p:nvSpPr>
          <p:cNvPr id="18" name="Text 5">
            <a:extLst>
              <a:ext uri="{FF2B5EF4-FFF2-40B4-BE49-F238E27FC236}">
                <a16:creationId xmlns:a16="http://schemas.microsoft.com/office/drawing/2014/main" id="{608FDCE6-4933-FBDB-2131-A4AC66D98FD5}"/>
              </a:ext>
            </a:extLst>
          </p:cNvPr>
          <p:cNvSpPr/>
          <p:nvPr/>
        </p:nvSpPr>
        <p:spPr>
          <a:xfrm>
            <a:off x="4447937" y="2811245"/>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buNone/>
            </a:pPr>
            <a:r>
              <a:rPr lang="en-US" sz="2400" dirty="0">
                <a:solidFill>
                  <a:srgbClr val="3C3939"/>
                </a:solidFill>
                <a:latin typeface="Sitka Small Semibold" charset="0"/>
              </a:rPr>
              <a:t>Expanding Reach</a:t>
            </a:r>
          </a:p>
        </p:txBody>
      </p:sp>
      <p:sp>
        <p:nvSpPr>
          <p:cNvPr id="19" name="Text 6">
            <a:extLst>
              <a:ext uri="{FF2B5EF4-FFF2-40B4-BE49-F238E27FC236}">
                <a16:creationId xmlns:a16="http://schemas.microsoft.com/office/drawing/2014/main" id="{CD182C52-C2FC-AB46-9872-05E35CDE90B1}"/>
              </a:ext>
            </a:extLst>
          </p:cNvPr>
          <p:cNvSpPr/>
          <p:nvPr/>
        </p:nvSpPr>
        <p:spPr>
          <a:xfrm>
            <a:off x="4447937" y="3291662"/>
            <a:ext cx="3296007" cy="106620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Expanding the scope of analysis to encompass a wider customer base and diverse demographics.</a:t>
            </a:r>
          </a:p>
        </p:txBody>
      </p:sp>
      <p:pic>
        <p:nvPicPr>
          <p:cNvPr id="20" name="Image 2">
            <a:extLst>
              <a:ext uri="{FF2B5EF4-FFF2-40B4-BE49-F238E27FC236}">
                <a16:creationId xmlns:a16="http://schemas.microsoft.com/office/drawing/2014/main" id="{B9F6F9B6-E3DA-FBDD-40BD-3A471FAEDE87}"/>
              </a:ext>
            </a:extLst>
          </p:cNvPr>
          <p:cNvPicPr>
            <a:picLocks noChangeAspect="1"/>
          </p:cNvPicPr>
          <p:nvPr/>
        </p:nvPicPr>
        <p:blipFill>
          <a:blip r:embed="rId4"/>
          <a:stretch>
            <a:fillRect/>
          </a:stretch>
        </p:blipFill>
        <p:spPr>
          <a:xfrm>
            <a:off x="8077200" y="2144733"/>
            <a:ext cx="444341" cy="444341"/>
          </a:xfrm>
          <a:prstGeom prst="rect">
            <a:avLst/>
          </a:prstGeom>
        </p:spPr>
      </p:pic>
      <p:sp>
        <p:nvSpPr>
          <p:cNvPr id="21" name="Text 7">
            <a:extLst>
              <a:ext uri="{FF2B5EF4-FFF2-40B4-BE49-F238E27FC236}">
                <a16:creationId xmlns:a16="http://schemas.microsoft.com/office/drawing/2014/main" id="{8498931B-CBAE-C885-724C-9944A48619B6}"/>
              </a:ext>
            </a:extLst>
          </p:cNvPr>
          <p:cNvSpPr/>
          <p:nvPr/>
        </p:nvSpPr>
        <p:spPr>
          <a:xfrm>
            <a:off x="8077200" y="2811245"/>
            <a:ext cx="3020973"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buNone/>
            </a:pPr>
            <a:r>
              <a:rPr lang="en-US" sz="2400" dirty="0">
                <a:solidFill>
                  <a:srgbClr val="3C3939"/>
                </a:solidFill>
                <a:latin typeface="Sitka Small Semibold" charset="0"/>
              </a:rPr>
              <a:t>Enhanced Engagement</a:t>
            </a:r>
          </a:p>
        </p:txBody>
      </p:sp>
      <p:sp>
        <p:nvSpPr>
          <p:cNvPr id="22" name="Text 8">
            <a:extLst>
              <a:ext uri="{FF2B5EF4-FFF2-40B4-BE49-F238E27FC236}">
                <a16:creationId xmlns:a16="http://schemas.microsoft.com/office/drawing/2014/main" id="{A15913ED-9498-CCA3-8C72-6D2A4FD96EB4}"/>
              </a:ext>
            </a:extLst>
          </p:cNvPr>
          <p:cNvSpPr/>
          <p:nvPr/>
        </p:nvSpPr>
        <p:spPr>
          <a:xfrm>
            <a:off x="8077200" y="3291662"/>
            <a:ext cx="3296007" cy="142160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Enhancing customer engagement strategies based on personalized insights from the analysis.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1" name="Text 5">
            <a:extLst>
              <a:ext uri="{FF2B5EF4-FFF2-40B4-BE49-F238E27FC236}">
                <a16:creationId xmlns:a16="http://schemas.microsoft.com/office/drawing/2014/main" id="{05AE95F3-479C-73A9-93E2-B15FB1BB144E}"/>
              </a:ext>
            </a:extLst>
          </p:cNvPr>
          <p:cNvSpPr/>
          <p:nvPr/>
        </p:nvSpPr>
        <p:spPr>
          <a:xfrm>
            <a:off x="1048584" y="2614196"/>
            <a:ext cx="10094833" cy="35540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1. Article: "Understanding Customer Churn in Telecom Industry"</a:t>
            </a:r>
          </a:p>
        </p:txBody>
      </p:sp>
      <p:sp>
        <p:nvSpPr>
          <p:cNvPr id="12" name="Text 7">
            <a:extLst>
              <a:ext uri="{FF2B5EF4-FFF2-40B4-BE49-F238E27FC236}">
                <a16:creationId xmlns:a16="http://schemas.microsoft.com/office/drawing/2014/main" id="{7BA65FC7-0FD1-A55B-31AD-DE20430AED54}"/>
              </a:ext>
            </a:extLst>
          </p:cNvPr>
          <p:cNvSpPr/>
          <p:nvPr/>
        </p:nvSpPr>
        <p:spPr>
          <a:xfrm>
            <a:off x="1048584" y="3251300"/>
            <a:ext cx="10094833" cy="35540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2. Research Paper: "Predictive Modeling for Telecom Churn"</a:t>
            </a:r>
          </a:p>
        </p:txBody>
      </p:sp>
      <p:sp>
        <p:nvSpPr>
          <p:cNvPr id="13" name="Text 9">
            <a:extLst>
              <a:ext uri="{FF2B5EF4-FFF2-40B4-BE49-F238E27FC236}">
                <a16:creationId xmlns:a16="http://schemas.microsoft.com/office/drawing/2014/main" id="{C8E3BD4E-FDDE-083E-E3D3-4891812DAFAB}"/>
              </a:ext>
            </a:extLst>
          </p:cNvPr>
          <p:cNvSpPr/>
          <p:nvPr/>
        </p:nvSpPr>
        <p:spPr>
          <a:xfrm>
            <a:off x="1048584" y="3888403"/>
            <a:ext cx="10094833" cy="355402"/>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3. Book: "Data Analytics for Telecommunication"</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566928"/>
            <a:ext cx="10229088" cy="558234"/>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125162"/>
            <a:ext cx="11019020" cy="5239062"/>
          </a:xfrm>
        </p:spPr>
        <p:txBody>
          <a:bodyPr vert="horz" lIns="91440" tIns="45720" rIns="91440" bIns="45720" rtlCol="0" anchor="t">
            <a:noAutofit/>
          </a:bodyPr>
          <a:lstStyle/>
          <a:p>
            <a:pPr marL="0" indent="0">
              <a:buNone/>
            </a:pPr>
            <a:r>
              <a:rPr lang="en-US" sz="2400" dirty="0">
                <a:latin typeface="Arial"/>
                <a:ea typeface="+mn-lt"/>
                <a:cs typeface="Arial"/>
              </a:rPr>
              <a:t>  </a:t>
            </a:r>
            <a:endParaRPr lang="en-US" sz="2400" dirty="0">
              <a:latin typeface="Arial"/>
              <a:cs typeface="Arial"/>
            </a:endParaRPr>
          </a:p>
          <a:p>
            <a:pPr marL="305435" indent="-305435"/>
            <a:r>
              <a:rPr lang="en-US" sz="2400" dirty="0">
                <a:latin typeface="Arial"/>
                <a:ea typeface="+mn-lt"/>
                <a:cs typeface="Arial"/>
              </a:rPr>
              <a:t>Problem Statement </a:t>
            </a:r>
          </a:p>
          <a:p>
            <a:pPr marL="305435" indent="-305435"/>
            <a:r>
              <a:rPr lang="en-US" sz="2400" dirty="0">
                <a:latin typeface="Arial"/>
                <a:ea typeface="+mn-lt"/>
                <a:cs typeface="Arial"/>
              </a:rPr>
              <a:t>Proposed System/Solution</a:t>
            </a:r>
            <a:endParaRPr lang="en-US" sz="2400" dirty="0">
              <a:latin typeface="Arial"/>
              <a:cs typeface="Arial"/>
            </a:endParaRPr>
          </a:p>
          <a:p>
            <a:pPr marL="305435" indent="-305435"/>
            <a:r>
              <a:rPr lang="en-US" sz="2400" dirty="0">
                <a:latin typeface="Arial"/>
                <a:ea typeface="+mn-lt"/>
                <a:cs typeface="Calibri"/>
              </a:rPr>
              <a:t>System </a:t>
            </a:r>
            <a:r>
              <a:rPr lang="en-US" sz="2400" dirty="0">
                <a:latin typeface="Arial"/>
                <a:ea typeface="+mn-lt"/>
                <a:cs typeface="+mn-lt"/>
              </a:rPr>
              <a:t>Development Approach</a:t>
            </a:r>
          </a:p>
          <a:p>
            <a:pPr marL="305435" indent="-305435"/>
            <a:r>
              <a:rPr lang="en-US" sz="2400" dirty="0">
                <a:latin typeface="Arial"/>
                <a:ea typeface="+mn-lt"/>
                <a:cs typeface="+mn-lt"/>
              </a:rPr>
              <a:t>Algorithm &amp; Deployment  </a:t>
            </a:r>
          </a:p>
          <a:p>
            <a:pPr marL="305435" indent="-305435"/>
            <a:r>
              <a:rPr lang="en-US" sz="2400" dirty="0">
                <a:latin typeface="Arial"/>
                <a:cs typeface="Calibri"/>
              </a:rPr>
              <a:t>output</a:t>
            </a:r>
          </a:p>
          <a:p>
            <a:pPr marL="305435" indent="-305435"/>
            <a:r>
              <a:rPr lang="en-US" sz="2400" dirty="0">
                <a:latin typeface="Arial"/>
                <a:ea typeface="+mn-lt"/>
                <a:cs typeface="Arial"/>
              </a:rPr>
              <a:t>Result </a:t>
            </a:r>
          </a:p>
          <a:p>
            <a:pPr marL="305435" indent="-305435"/>
            <a:r>
              <a:rPr lang="en-US" sz="2400" dirty="0">
                <a:latin typeface="Arial"/>
                <a:ea typeface="+mn-lt"/>
                <a:cs typeface="Arial"/>
              </a:rPr>
              <a:t>Conclusion</a:t>
            </a:r>
            <a:endParaRPr lang="en-US" sz="2400" dirty="0">
              <a:latin typeface="Arial"/>
              <a:cs typeface="Arial"/>
            </a:endParaRPr>
          </a:p>
          <a:p>
            <a:pPr marL="305435" indent="-305435"/>
            <a:r>
              <a:rPr lang="en-US" sz="2400" dirty="0">
                <a:latin typeface="Arial"/>
                <a:ea typeface="+mn-lt"/>
                <a:cs typeface="Arial"/>
              </a:rPr>
              <a:t>Future Scope</a:t>
            </a:r>
          </a:p>
          <a:p>
            <a:pPr marL="305435" indent="-305435"/>
            <a:r>
              <a:rPr lang="en-US" sz="2400" dirty="0">
                <a:latin typeface="Arial"/>
                <a:ea typeface="+mn-lt"/>
                <a:cs typeface="Arial"/>
              </a:rPr>
              <a:t>References</a:t>
            </a:r>
            <a:endParaRPr lang="en-US" sz="2400" dirty="0">
              <a:latin typeface="Arial"/>
              <a:cs typeface="Arial"/>
            </a:endParaRPr>
          </a:p>
          <a:p>
            <a:pPr marL="305435" indent="-305435"/>
            <a:endParaRPr lang="en-US" sz="24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marL="0" indent="0"/>
            <a:r>
              <a:rPr lang="en-US" sz="4000" b="1" dirty="0">
                <a:solidFill>
                  <a:schemeClr val="accent1"/>
                </a:solidFill>
                <a:latin typeface="Arial" panose="020B0604020202020204" pitchFamily="34" charset="0"/>
                <a:cs typeface="Arial" panose="020B0604020202020204" pitchFamily="34" charset="0"/>
              </a:rPr>
              <a:t>Telecom Churn Analysis</a:t>
            </a: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latin typeface="Arial"/>
                <a:ea typeface="+mn-lt"/>
                <a:cs typeface="Arial"/>
              </a:rPr>
              <a:t>Analyzing customer churn in the telecom industry is vital for retaining customers and improving services. By understanding the reasons behind customer attrition, telecom companies can implement strategies to reduce churn rates and improve customer satisfaction.</a:t>
            </a:r>
          </a:p>
          <a:p>
            <a:pPr marL="305435" indent="-305435"/>
            <a:endParaRPr lang="en-IN" sz="2400" dirty="0">
              <a:latin typeface="Arial"/>
              <a:ea typeface="+mn-lt"/>
              <a:cs typeface="Aria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1384" y="78323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9" name="Text 3">
            <a:extLst>
              <a:ext uri="{FF2B5EF4-FFF2-40B4-BE49-F238E27FC236}">
                <a16:creationId xmlns:a16="http://schemas.microsoft.com/office/drawing/2014/main" id="{E44283E5-176F-3F77-6E7B-BF361C4BAFE7}"/>
              </a:ext>
            </a:extLst>
          </p:cNvPr>
          <p:cNvSpPr/>
          <p:nvPr/>
        </p:nvSpPr>
        <p:spPr>
          <a:xfrm>
            <a:off x="581192" y="2259433"/>
            <a:ext cx="3130868"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85"/>
              </a:lnSpc>
              <a:spcBef>
                <a:spcPct val="20000"/>
              </a:spcBef>
              <a:spcAft>
                <a:spcPts val="600"/>
              </a:spcAft>
              <a:buClr>
                <a:schemeClr val="accent1"/>
              </a:buClr>
              <a:buSzPct val="92000"/>
            </a:pPr>
            <a:r>
              <a:rPr lang="en-US" sz="2400" dirty="0">
                <a:solidFill>
                  <a:srgbClr val="3C3939"/>
                </a:solidFill>
                <a:latin typeface="Sitka Small Semibold" charset="0"/>
              </a:rPr>
              <a:t>Customer Segmentation</a:t>
            </a:r>
          </a:p>
        </p:txBody>
      </p:sp>
      <p:sp>
        <p:nvSpPr>
          <p:cNvPr id="20" name="Text 4">
            <a:extLst>
              <a:ext uri="{FF2B5EF4-FFF2-40B4-BE49-F238E27FC236}">
                <a16:creationId xmlns:a16="http://schemas.microsoft.com/office/drawing/2014/main" id="{BE536E61-E127-08C0-431A-9E4815419366}"/>
              </a:ext>
            </a:extLst>
          </p:cNvPr>
          <p:cNvSpPr/>
          <p:nvPr/>
        </p:nvSpPr>
        <p:spPr>
          <a:xfrm>
            <a:off x="581192" y="2828790"/>
            <a:ext cx="3156347" cy="177700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Using data analytics for segmenting customers based on their behavior, preferences, and needs for targeted strategies.</a:t>
            </a:r>
          </a:p>
        </p:txBody>
      </p:sp>
      <p:sp>
        <p:nvSpPr>
          <p:cNvPr id="21" name="Text 5">
            <a:extLst>
              <a:ext uri="{FF2B5EF4-FFF2-40B4-BE49-F238E27FC236}">
                <a16:creationId xmlns:a16="http://schemas.microsoft.com/office/drawing/2014/main" id="{039A8D9D-FE43-F94E-F94A-DC039720B8DB}"/>
              </a:ext>
            </a:extLst>
          </p:cNvPr>
          <p:cNvSpPr/>
          <p:nvPr/>
        </p:nvSpPr>
        <p:spPr>
          <a:xfrm>
            <a:off x="4823033" y="2259433"/>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85"/>
              </a:lnSpc>
              <a:spcBef>
                <a:spcPct val="20000"/>
              </a:spcBef>
              <a:spcAft>
                <a:spcPts val="600"/>
              </a:spcAft>
              <a:buClr>
                <a:schemeClr val="accent1"/>
              </a:buClr>
              <a:buSzPct val="92000"/>
            </a:pPr>
            <a:r>
              <a:rPr lang="en-US" sz="2400" dirty="0">
                <a:solidFill>
                  <a:srgbClr val="3C3939"/>
                </a:solidFill>
                <a:latin typeface="Sitka Small Semibold" charset="0"/>
              </a:rPr>
              <a:t>Predictive Analytics</a:t>
            </a:r>
          </a:p>
        </p:txBody>
      </p:sp>
      <p:sp>
        <p:nvSpPr>
          <p:cNvPr id="22" name="Text 6">
            <a:extLst>
              <a:ext uri="{FF2B5EF4-FFF2-40B4-BE49-F238E27FC236}">
                <a16:creationId xmlns:a16="http://schemas.microsoft.com/office/drawing/2014/main" id="{7B2E1266-1949-EEF8-680A-158427DDA396}"/>
              </a:ext>
            </a:extLst>
          </p:cNvPr>
          <p:cNvSpPr/>
          <p:nvPr/>
        </p:nvSpPr>
        <p:spPr>
          <a:xfrm>
            <a:off x="4823033" y="2828790"/>
            <a:ext cx="3156347" cy="142160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Implementing predictive models to forecast customer behavior and identify potential churn risks early.</a:t>
            </a:r>
          </a:p>
        </p:txBody>
      </p:sp>
      <p:sp>
        <p:nvSpPr>
          <p:cNvPr id="23" name="Text 7">
            <a:extLst>
              <a:ext uri="{FF2B5EF4-FFF2-40B4-BE49-F238E27FC236}">
                <a16:creationId xmlns:a16="http://schemas.microsoft.com/office/drawing/2014/main" id="{6E31CDC8-9C0E-2234-5717-DC5EA4C92DA8}"/>
              </a:ext>
            </a:extLst>
          </p:cNvPr>
          <p:cNvSpPr/>
          <p:nvPr/>
        </p:nvSpPr>
        <p:spPr>
          <a:xfrm>
            <a:off x="8949096" y="2259433"/>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85"/>
              </a:lnSpc>
              <a:spcBef>
                <a:spcPct val="20000"/>
              </a:spcBef>
              <a:spcAft>
                <a:spcPts val="600"/>
              </a:spcAft>
              <a:buClr>
                <a:schemeClr val="accent1"/>
              </a:buClr>
              <a:buSzPct val="92000"/>
            </a:pPr>
            <a:r>
              <a:rPr lang="en-US" sz="2400" dirty="0">
                <a:solidFill>
                  <a:srgbClr val="3C3939"/>
                </a:solidFill>
                <a:latin typeface="Sitka Small Semibold" charset="0"/>
              </a:rPr>
              <a:t>Personalized Offers</a:t>
            </a:r>
          </a:p>
        </p:txBody>
      </p:sp>
      <p:sp>
        <p:nvSpPr>
          <p:cNvPr id="24" name="Text 8">
            <a:extLst>
              <a:ext uri="{FF2B5EF4-FFF2-40B4-BE49-F238E27FC236}">
                <a16:creationId xmlns:a16="http://schemas.microsoft.com/office/drawing/2014/main" id="{151406A2-6733-9980-B886-69ECAE9FBBEA}"/>
              </a:ext>
            </a:extLst>
          </p:cNvPr>
          <p:cNvSpPr/>
          <p:nvPr/>
        </p:nvSpPr>
        <p:spPr>
          <a:xfrm>
            <a:off x="8949096" y="2828790"/>
            <a:ext cx="3156347" cy="1421606"/>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Creating customized offers and promotions for different customer segments to increase loyalty and retention.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 name="Text 7">
            <a:extLst>
              <a:ext uri="{FF2B5EF4-FFF2-40B4-BE49-F238E27FC236}">
                <a16:creationId xmlns:a16="http://schemas.microsoft.com/office/drawing/2014/main" id="{782E7BF9-10FD-6D22-74C0-2BA0C595186B}"/>
              </a:ext>
            </a:extLst>
          </p:cNvPr>
          <p:cNvSpPr/>
          <p:nvPr/>
        </p:nvSpPr>
        <p:spPr>
          <a:xfrm>
            <a:off x="1051413" y="1403922"/>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Data Collection</a:t>
            </a:r>
          </a:p>
        </p:txBody>
      </p:sp>
      <p:sp>
        <p:nvSpPr>
          <p:cNvPr id="11" name="Text 8">
            <a:extLst>
              <a:ext uri="{FF2B5EF4-FFF2-40B4-BE49-F238E27FC236}">
                <a16:creationId xmlns:a16="http://schemas.microsoft.com/office/drawing/2014/main" id="{94A3D840-8C24-4E08-ED06-D6A7CC7FCE1A}"/>
              </a:ext>
            </a:extLst>
          </p:cNvPr>
          <p:cNvSpPr/>
          <p:nvPr/>
        </p:nvSpPr>
        <p:spPr>
          <a:xfrm>
            <a:off x="1051413" y="1884339"/>
            <a:ext cx="7751088" cy="71080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Collecting customer usage data, feedback, and demographic information for analysis purposes.</a:t>
            </a:r>
          </a:p>
        </p:txBody>
      </p:sp>
      <p:sp>
        <p:nvSpPr>
          <p:cNvPr id="12" name="Text 12">
            <a:extLst>
              <a:ext uri="{FF2B5EF4-FFF2-40B4-BE49-F238E27FC236}">
                <a16:creationId xmlns:a16="http://schemas.microsoft.com/office/drawing/2014/main" id="{837BBBF8-1B64-6092-880B-3AB82DECA97E}"/>
              </a:ext>
            </a:extLst>
          </p:cNvPr>
          <p:cNvSpPr/>
          <p:nvPr/>
        </p:nvSpPr>
        <p:spPr>
          <a:xfrm>
            <a:off x="1051413" y="3261654"/>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Model Development</a:t>
            </a:r>
          </a:p>
        </p:txBody>
      </p:sp>
      <p:sp>
        <p:nvSpPr>
          <p:cNvPr id="13" name="Text 13">
            <a:extLst>
              <a:ext uri="{FF2B5EF4-FFF2-40B4-BE49-F238E27FC236}">
                <a16:creationId xmlns:a16="http://schemas.microsoft.com/office/drawing/2014/main" id="{3919752C-75DD-BE93-D509-100C9951D434}"/>
              </a:ext>
            </a:extLst>
          </p:cNvPr>
          <p:cNvSpPr/>
          <p:nvPr/>
        </p:nvSpPr>
        <p:spPr>
          <a:xfrm>
            <a:off x="1051413" y="3742071"/>
            <a:ext cx="7751088" cy="71080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Building machine learning models to predict customer churn and identify influential predictors.</a:t>
            </a:r>
          </a:p>
        </p:txBody>
      </p:sp>
      <p:sp>
        <p:nvSpPr>
          <p:cNvPr id="14" name="Text 17">
            <a:extLst>
              <a:ext uri="{FF2B5EF4-FFF2-40B4-BE49-F238E27FC236}">
                <a16:creationId xmlns:a16="http://schemas.microsoft.com/office/drawing/2014/main" id="{1A7AFB79-EFB9-48FB-9AF9-4D89C5053EAE}"/>
              </a:ext>
            </a:extLst>
          </p:cNvPr>
          <p:cNvSpPr/>
          <p:nvPr/>
        </p:nvSpPr>
        <p:spPr>
          <a:xfrm>
            <a:off x="1051413" y="5119386"/>
            <a:ext cx="2777490"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Testing &amp; Refinement</a:t>
            </a:r>
          </a:p>
        </p:txBody>
      </p:sp>
      <p:sp>
        <p:nvSpPr>
          <p:cNvPr id="15" name="Text 18">
            <a:extLst>
              <a:ext uri="{FF2B5EF4-FFF2-40B4-BE49-F238E27FC236}">
                <a16:creationId xmlns:a16="http://schemas.microsoft.com/office/drawing/2014/main" id="{BE1D114A-0CC1-8AD8-4977-CCAF2AFD454E}"/>
              </a:ext>
            </a:extLst>
          </p:cNvPr>
          <p:cNvSpPr/>
          <p:nvPr/>
        </p:nvSpPr>
        <p:spPr>
          <a:xfrm>
            <a:off x="1051413" y="5599803"/>
            <a:ext cx="7751088" cy="71080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Testing the models and refining them based on their accuracy and effectiveness in predicting churn.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1" name="Text 5">
            <a:extLst>
              <a:ext uri="{FF2B5EF4-FFF2-40B4-BE49-F238E27FC236}">
                <a16:creationId xmlns:a16="http://schemas.microsoft.com/office/drawing/2014/main" id="{C4924ED1-682B-9494-7837-46CD44010A4C}"/>
              </a:ext>
            </a:extLst>
          </p:cNvPr>
          <p:cNvSpPr/>
          <p:nvPr/>
        </p:nvSpPr>
        <p:spPr>
          <a:xfrm>
            <a:off x="581192" y="1499947"/>
            <a:ext cx="2777490" cy="347186"/>
          </a:xfrm>
          <a:prstGeom prst="rect">
            <a:avLst/>
          </a:prstGeom>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Decision Trees</a:t>
            </a:r>
          </a:p>
        </p:txBody>
      </p:sp>
      <p:sp>
        <p:nvSpPr>
          <p:cNvPr id="12" name="Text 6">
            <a:extLst>
              <a:ext uri="{FF2B5EF4-FFF2-40B4-BE49-F238E27FC236}">
                <a16:creationId xmlns:a16="http://schemas.microsoft.com/office/drawing/2014/main" id="{D5F4C6A5-A80E-C058-5EA0-C0D65DFB6A12}"/>
              </a:ext>
            </a:extLst>
          </p:cNvPr>
          <p:cNvSpPr/>
          <p:nvPr/>
        </p:nvSpPr>
        <p:spPr>
          <a:xfrm>
            <a:off x="581192" y="1980364"/>
            <a:ext cx="3820001" cy="1066205"/>
          </a:xfrm>
          <a:prstGeom prst="rect">
            <a:avLst/>
          </a:prstGeom>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Using decision trees to identify the most significant predictors of churn and customer behavior.</a:t>
            </a:r>
          </a:p>
        </p:txBody>
      </p:sp>
      <p:sp>
        <p:nvSpPr>
          <p:cNvPr id="13" name="Text 9">
            <a:extLst>
              <a:ext uri="{FF2B5EF4-FFF2-40B4-BE49-F238E27FC236}">
                <a16:creationId xmlns:a16="http://schemas.microsoft.com/office/drawing/2014/main" id="{C7FDB850-919A-76BF-C6DB-A0CEB6CD253B}"/>
              </a:ext>
            </a:extLst>
          </p:cNvPr>
          <p:cNvSpPr/>
          <p:nvPr/>
        </p:nvSpPr>
        <p:spPr>
          <a:xfrm>
            <a:off x="7776734" y="1365683"/>
            <a:ext cx="2777490" cy="347186"/>
          </a:xfrm>
          <a:prstGeom prst="rect">
            <a:avLst/>
          </a:prstGeom>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Logistic Regression</a:t>
            </a:r>
          </a:p>
        </p:txBody>
      </p:sp>
      <p:sp>
        <p:nvSpPr>
          <p:cNvPr id="14" name="Text 10">
            <a:extLst>
              <a:ext uri="{FF2B5EF4-FFF2-40B4-BE49-F238E27FC236}">
                <a16:creationId xmlns:a16="http://schemas.microsoft.com/office/drawing/2014/main" id="{5446C227-658F-7F8B-FC44-5BAAAE65612E}"/>
              </a:ext>
            </a:extLst>
          </p:cNvPr>
          <p:cNvSpPr/>
          <p:nvPr/>
        </p:nvSpPr>
        <p:spPr>
          <a:xfrm>
            <a:off x="7776734" y="1802663"/>
            <a:ext cx="3820001" cy="1066205"/>
          </a:xfrm>
          <a:prstGeom prst="rect">
            <a:avLst/>
          </a:prstGeom>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800"/>
              </a:lnSpc>
              <a:buNone/>
            </a:pPr>
            <a:r>
              <a:rPr lang="en-US" sz="1750" dirty="0">
                <a:solidFill>
                  <a:srgbClr val="3C3939"/>
                </a:solidFill>
                <a:latin typeface="Sitka Small Semibold" charset="0"/>
                <a:ea typeface="Roboto" pitchFamily="34" charset="-122"/>
                <a:cs typeface="Sitka Small Semibold" charset="0"/>
              </a:rPr>
              <a:t>Implementing logistic regression to model the probability of customer churn based on various factors.</a:t>
            </a:r>
          </a:p>
        </p:txBody>
      </p:sp>
      <p:sp>
        <p:nvSpPr>
          <p:cNvPr id="15" name="Text 13">
            <a:extLst>
              <a:ext uri="{FF2B5EF4-FFF2-40B4-BE49-F238E27FC236}">
                <a16:creationId xmlns:a16="http://schemas.microsoft.com/office/drawing/2014/main" id="{640D2EE1-C57E-5D64-7130-FE5F2881B21F}"/>
              </a:ext>
            </a:extLst>
          </p:cNvPr>
          <p:cNvSpPr/>
          <p:nvPr/>
        </p:nvSpPr>
        <p:spPr>
          <a:xfrm>
            <a:off x="3318510" y="4560374"/>
            <a:ext cx="2777490" cy="347186"/>
          </a:xfrm>
          <a:prstGeom prst="rect">
            <a:avLst/>
          </a:prstGeom>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Neural Networks</a:t>
            </a:r>
          </a:p>
        </p:txBody>
      </p:sp>
      <p:sp>
        <p:nvSpPr>
          <p:cNvPr id="16" name="Text 14">
            <a:extLst>
              <a:ext uri="{FF2B5EF4-FFF2-40B4-BE49-F238E27FC236}">
                <a16:creationId xmlns:a16="http://schemas.microsoft.com/office/drawing/2014/main" id="{714A9C50-3B6E-6DA2-920B-6AD687ABA7CE}"/>
              </a:ext>
            </a:extLst>
          </p:cNvPr>
          <p:cNvSpPr/>
          <p:nvPr/>
        </p:nvSpPr>
        <p:spPr>
          <a:xfrm>
            <a:off x="3318510" y="5040791"/>
            <a:ext cx="8584287" cy="710803"/>
          </a:xfrm>
          <a:prstGeom prst="rect">
            <a:avLst/>
          </a:prstGeom>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Developing neural network models to capture complex non-linear relationships in customer data.</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E4935-2897-6D11-CD2D-68112FD4B118}"/>
              </a:ext>
            </a:extLst>
          </p:cNvPr>
          <p:cNvSpPr>
            <a:spLocks noGrp="1"/>
          </p:cNvSpPr>
          <p:nvPr>
            <p:ph type="title"/>
          </p:nvPr>
        </p:nvSpPr>
        <p:spPr/>
        <p:txBody>
          <a:bodyPr/>
          <a:lstStyle/>
          <a:p>
            <a:r>
              <a:rPr lang="en-US" dirty="0"/>
              <a:t>output</a:t>
            </a:r>
          </a:p>
        </p:txBody>
      </p:sp>
      <p:pic>
        <p:nvPicPr>
          <p:cNvPr id="5" name="Content Placeholder 4">
            <a:extLst>
              <a:ext uri="{FF2B5EF4-FFF2-40B4-BE49-F238E27FC236}">
                <a16:creationId xmlns:a16="http://schemas.microsoft.com/office/drawing/2014/main" id="{14652D85-B7C7-2EDB-33D2-52FE565861A6}"/>
              </a:ext>
            </a:extLst>
          </p:cNvPr>
          <p:cNvPicPr>
            <a:picLocks noGrp="1" noChangeAspect="1"/>
          </p:cNvPicPr>
          <p:nvPr>
            <p:ph idx="1"/>
          </p:nvPr>
        </p:nvPicPr>
        <p:blipFill>
          <a:blip r:embed="rId2"/>
          <a:stretch>
            <a:fillRect/>
          </a:stretch>
        </p:blipFill>
        <p:spPr>
          <a:xfrm>
            <a:off x="1203904" y="1950804"/>
            <a:ext cx="9784192" cy="3674743"/>
          </a:xfrm>
        </p:spPr>
      </p:pic>
    </p:spTree>
    <p:extLst>
      <p:ext uri="{BB962C8B-B14F-4D97-AF65-F5344CB8AC3E}">
        <p14:creationId xmlns:p14="http://schemas.microsoft.com/office/powerpoint/2010/main" val="249667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12" name="Text 3">
            <a:extLst>
              <a:ext uri="{FF2B5EF4-FFF2-40B4-BE49-F238E27FC236}">
                <a16:creationId xmlns:a16="http://schemas.microsoft.com/office/drawing/2014/main" id="{2602D968-D209-743A-241E-1E2E98B338E8}"/>
              </a:ext>
            </a:extLst>
          </p:cNvPr>
          <p:cNvSpPr/>
          <p:nvPr/>
        </p:nvSpPr>
        <p:spPr>
          <a:xfrm>
            <a:off x="294919" y="2494300"/>
            <a:ext cx="2729389" cy="3411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2685"/>
              </a:lnSpc>
            </a:pPr>
            <a:r>
              <a:rPr lang="en-US" sz="2400" dirty="0">
                <a:solidFill>
                  <a:srgbClr val="3C3939"/>
                </a:solidFill>
                <a:latin typeface="Sitka Small Semibold" charset="0"/>
              </a:rPr>
              <a:t>1.  Data Analysis</a:t>
            </a:r>
          </a:p>
        </p:txBody>
      </p:sp>
      <p:sp>
        <p:nvSpPr>
          <p:cNvPr id="13" name="Text 4">
            <a:extLst>
              <a:ext uri="{FF2B5EF4-FFF2-40B4-BE49-F238E27FC236}">
                <a16:creationId xmlns:a16="http://schemas.microsoft.com/office/drawing/2014/main" id="{77426B75-848B-D08A-060E-0BA876633329}"/>
              </a:ext>
            </a:extLst>
          </p:cNvPr>
          <p:cNvSpPr/>
          <p:nvPr/>
        </p:nvSpPr>
        <p:spPr>
          <a:xfrm>
            <a:off x="294919" y="2966382"/>
            <a:ext cx="3020735" cy="139731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Analyzing insights from the developed models to understand the factors contributing to churn.</a:t>
            </a:r>
          </a:p>
        </p:txBody>
      </p:sp>
      <p:sp>
        <p:nvSpPr>
          <p:cNvPr id="14" name="Text 5">
            <a:extLst>
              <a:ext uri="{FF2B5EF4-FFF2-40B4-BE49-F238E27FC236}">
                <a16:creationId xmlns:a16="http://schemas.microsoft.com/office/drawing/2014/main" id="{CE0385B7-CA1A-4B51-5F49-F4EC36852F10}"/>
              </a:ext>
            </a:extLst>
          </p:cNvPr>
          <p:cNvSpPr/>
          <p:nvPr/>
        </p:nvSpPr>
        <p:spPr>
          <a:xfrm>
            <a:off x="4023152" y="2494300"/>
            <a:ext cx="2729389" cy="3411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lnSpc>
                <a:spcPts val="2685"/>
              </a:lnSpc>
            </a:pPr>
            <a:r>
              <a:rPr lang="en-US" sz="2400" dirty="0">
                <a:solidFill>
                  <a:srgbClr val="3C3939"/>
                </a:solidFill>
                <a:latin typeface="Sitka Small Semibold" charset="0"/>
                <a:ea typeface="Raleway" pitchFamily="34" charset="-122"/>
                <a:cs typeface="Sitka Small Semibold" charset="0"/>
              </a:rPr>
              <a:t>2.  Churn Prediction</a:t>
            </a:r>
          </a:p>
        </p:txBody>
      </p:sp>
      <p:sp>
        <p:nvSpPr>
          <p:cNvPr id="15" name="Text 6">
            <a:extLst>
              <a:ext uri="{FF2B5EF4-FFF2-40B4-BE49-F238E27FC236}">
                <a16:creationId xmlns:a16="http://schemas.microsoft.com/office/drawing/2014/main" id="{B867E898-5ED1-E068-05F9-844790F86A44}"/>
              </a:ext>
            </a:extLst>
          </p:cNvPr>
          <p:cNvSpPr/>
          <p:nvPr/>
        </p:nvSpPr>
        <p:spPr>
          <a:xfrm>
            <a:off x="4023152" y="2966382"/>
            <a:ext cx="3020854" cy="139731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Generating accurate predictions to identify customers at risk of churning in real-time.</a:t>
            </a:r>
          </a:p>
        </p:txBody>
      </p:sp>
      <p:sp>
        <p:nvSpPr>
          <p:cNvPr id="16" name="Text 7">
            <a:extLst>
              <a:ext uri="{FF2B5EF4-FFF2-40B4-BE49-F238E27FC236}">
                <a16:creationId xmlns:a16="http://schemas.microsoft.com/office/drawing/2014/main" id="{1B85D97E-1BEB-64A7-91DA-49432789AF13}"/>
              </a:ext>
            </a:extLst>
          </p:cNvPr>
          <p:cNvSpPr/>
          <p:nvPr/>
        </p:nvSpPr>
        <p:spPr>
          <a:xfrm>
            <a:off x="7834507" y="2494300"/>
            <a:ext cx="2788563" cy="341114"/>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nSpc>
                <a:spcPts val="2685"/>
              </a:lnSpc>
              <a:spcBef>
                <a:spcPct val="20000"/>
              </a:spcBef>
              <a:spcAft>
                <a:spcPts val="600"/>
              </a:spcAft>
              <a:buClr>
                <a:schemeClr val="accent1"/>
              </a:buClr>
              <a:buSzPct val="92000"/>
              <a:buFont typeface="Wingdings 2" panose="05020102010507070707" pitchFamily="18" charset="2"/>
              <a:buNone/>
            </a:pPr>
            <a:r>
              <a:rPr lang="en-US" sz="2400" dirty="0">
                <a:solidFill>
                  <a:srgbClr val="3C3939"/>
                </a:solidFill>
                <a:latin typeface="Sitka Small Semibold" charset="0"/>
              </a:rPr>
              <a:t>3.  Insightful Visualization</a:t>
            </a:r>
          </a:p>
        </p:txBody>
      </p:sp>
      <p:sp>
        <p:nvSpPr>
          <p:cNvPr id="17" name="Text 8">
            <a:extLst>
              <a:ext uri="{FF2B5EF4-FFF2-40B4-BE49-F238E27FC236}">
                <a16:creationId xmlns:a16="http://schemas.microsoft.com/office/drawing/2014/main" id="{7100DB92-8227-8198-8097-64BB9BB0F2C3}"/>
              </a:ext>
            </a:extLst>
          </p:cNvPr>
          <p:cNvSpPr/>
          <p:nvPr/>
        </p:nvSpPr>
        <p:spPr>
          <a:xfrm>
            <a:off x="7834507" y="2966382"/>
            <a:ext cx="3020854" cy="1397318"/>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Visualizing the churn trends and patterns to derive actionable strategies for retention.</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Text 4">
            <a:extLst>
              <a:ext uri="{FF2B5EF4-FFF2-40B4-BE49-F238E27FC236}">
                <a16:creationId xmlns:a16="http://schemas.microsoft.com/office/drawing/2014/main" id="{D2095EA6-966C-9988-FECF-80900B2F330D}"/>
              </a:ext>
            </a:extLst>
          </p:cNvPr>
          <p:cNvSpPr/>
          <p:nvPr/>
        </p:nvSpPr>
        <p:spPr>
          <a:xfrm>
            <a:off x="841415" y="1719203"/>
            <a:ext cx="3601522"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5"/>
              </a:lnSpc>
              <a:buNone/>
            </a:pPr>
            <a:r>
              <a:rPr lang="en-US" sz="2185" dirty="0">
                <a:solidFill>
                  <a:srgbClr val="3C3939"/>
                </a:solidFill>
                <a:latin typeface="Sitka Small Semibold" charset="0"/>
                <a:ea typeface="Raleway" pitchFamily="34" charset="-122"/>
                <a:cs typeface="Sitka Small Semibold" charset="0"/>
              </a:rPr>
              <a:t>Customer-Centric Approach</a:t>
            </a:r>
          </a:p>
        </p:txBody>
      </p:sp>
      <p:sp>
        <p:nvSpPr>
          <p:cNvPr id="4" name="Text 5">
            <a:extLst>
              <a:ext uri="{FF2B5EF4-FFF2-40B4-BE49-F238E27FC236}">
                <a16:creationId xmlns:a16="http://schemas.microsoft.com/office/drawing/2014/main" id="{C7B5A946-F772-0D31-7385-71170F7A3A54}"/>
              </a:ext>
            </a:extLst>
          </p:cNvPr>
          <p:cNvSpPr/>
          <p:nvPr/>
        </p:nvSpPr>
        <p:spPr>
          <a:xfrm>
            <a:off x="841415" y="2199620"/>
            <a:ext cx="4082534" cy="106620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Emphasizing the significance of customer preferences and feedback in reducing churn rates.</a:t>
            </a:r>
          </a:p>
        </p:txBody>
      </p:sp>
      <p:sp>
        <p:nvSpPr>
          <p:cNvPr id="6" name="Text 7">
            <a:extLst>
              <a:ext uri="{FF2B5EF4-FFF2-40B4-BE49-F238E27FC236}">
                <a16:creationId xmlns:a16="http://schemas.microsoft.com/office/drawing/2014/main" id="{16C09AA9-0D99-974A-F3A2-D35EC6B3A39F}"/>
              </a:ext>
            </a:extLst>
          </p:cNvPr>
          <p:cNvSpPr/>
          <p:nvPr/>
        </p:nvSpPr>
        <p:spPr>
          <a:xfrm>
            <a:off x="7131357" y="1643110"/>
            <a:ext cx="3257788"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5"/>
              </a:lnSpc>
              <a:buNone/>
            </a:pPr>
            <a:r>
              <a:rPr lang="en-US" sz="2185" dirty="0">
                <a:solidFill>
                  <a:srgbClr val="3C3939"/>
                </a:solidFill>
                <a:latin typeface="Sitka Small Semibold" charset="0"/>
                <a:ea typeface="Raleway" pitchFamily="34" charset="-122"/>
                <a:cs typeface="Sitka Small Semibold" charset="0"/>
              </a:rPr>
              <a:t>Continuous Improvement</a:t>
            </a:r>
          </a:p>
        </p:txBody>
      </p:sp>
      <p:sp>
        <p:nvSpPr>
          <p:cNvPr id="7" name="Text 8">
            <a:extLst>
              <a:ext uri="{FF2B5EF4-FFF2-40B4-BE49-F238E27FC236}">
                <a16:creationId xmlns:a16="http://schemas.microsoft.com/office/drawing/2014/main" id="{E7DFACBF-BDBD-02BC-70B5-86A9ED743657}"/>
              </a:ext>
            </a:extLst>
          </p:cNvPr>
          <p:cNvSpPr/>
          <p:nvPr/>
        </p:nvSpPr>
        <p:spPr>
          <a:xfrm>
            <a:off x="7131357" y="2123527"/>
            <a:ext cx="4082534" cy="1066205"/>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Recognizing the need for ongoing refinement and enhancement of churn prediction models and strategies.</a:t>
            </a:r>
          </a:p>
        </p:txBody>
      </p:sp>
      <p:sp>
        <p:nvSpPr>
          <p:cNvPr id="8" name="Text 10">
            <a:extLst>
              <a:ext uri="{FF2B5EF4-FFF2-40B4-BE49-F238E27FC236}">
                <a16:creationId xmlns:a16="http://schemas.microsoft.com/office/drawing/2014/main" id="{E6B64E9C-89F8-D813-2203-BF2C006CC634}"/>
              </a:ext>
            </a:extLst>
          </p:cNvPr>
          <p:cNvSpPr/>
          <p:nvPr/>
        </p:nvSpPr>
        <p:spPr>
          <a:xfrm>
            <a:off x="2042979" y="4232993"/>
            <a:ext cx="3251359" cy="347186"/>
          </a:xfrm>
          <a:prstGeom prst="rect">
            <a:avLst/>
          </a:prstGeom>
          <a:noFill/>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35"/>
              </a:lnSpc>
              <a:buNone/>
            </a:pPr>
            <a:r>
              <a:rPr lang="en-US" sz="2185" dirty="0">
                <a:solidFill>
                  <a:srgbClr val="3C3939"/>
                </a:solidFill>
                <a:latin typeface="Sitka Small Semibold" charset="0"/>
                <a:ea typeface="Raleway" pitchFamily="34" charset="-122"/>
                <a:cs typeface="Sitka Small Semibold" charset="0"/>
              </a:rPr>
              <a:t>Strategic Implementation</a:t>
            </a:r>
          </a:p>
        </p:txBody>
      </p:sp>
      <p:sp>
        <p:nvSpPr>
          <p:cNvPr id="9" name="Text 11">
            <a:extLst>
              <a:ext uri="{FF2B5EF4-FFF2-40B4-BE49-F238E27FC236}">
                <a16:creationId xmlns:a16="http://schemas.microsoft.com/office/drawing/2014/main" id="{A2246433-502A-E75F-5C2F-A0F458543F75}"/>
              </a:ext>
            </a:extLst>
          </p:cNvPr>
          <p:cNvSpPr/>
          <p:nvPr/>
        </p:nvSpPr>
        <p:spPr>
          <a:xfrm>
            <a:off x="2042979" y="4713410"/>
            <a:ext cx="8846820" cy="710803"/>
          </a:xfrm>
          <a:prstGeom prst="rect">
            <a:avLst/>
          </a:prstGeom>
          <a:noFill/>
        </p:spPr>
        <p:txBody>
          <a:bodyPr wrap="squar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defTabSz="457200">
              <a:lnSpc>
                <a:spcPct val="110000"/>
              </a:lnSpc>
              <a:spcBef>
                <a:spcPct val="20000"/>
              </a:spcBef>
              <a:spcAft>
                <a:spcPts val="600"/>
              </a:spcAft>
              <a:buClr>
                <a:schemeClr val="accent1"/>
              </a:buClr>
              <a:buSzPct val="92000"/>
              <a:buFont typeface="Wingdings 2" panose="05020102010507070707" pitchFamily="18" charset="2"/>
              <a:buNone/>
            </a:pPr>
            <a:r>
              <a:rPr lang="en-US" sz="2400" dirty="0">
                <a:solidFill>
                  <a:schemeClr val="tx1">
                    <a:lumMod val="75000"/>
                    <a:lumOff val="25000"/>
                  </a:schemeClr>
                </a:solidFill>
                <a:latin typeface="Arial"/>
                <a:ea typeface="+mn-lt"/>
                <a:cs typeface="Arial"/>
              </a:rPr>
              <a:t>Implementing actionable insights derived from the analysis to improve customer retention effectively.</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432</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Sitka Small Semibold</vt:lpstr>
      <vt:lpstr>Wingdings 2</vt:lpstr>
      <vt:lpstr>DividendVTI</vt:lpstr>
      <vt:lpstr>   Telecom churn analysis </vt:lpstr>
      <vt:lpstr>OUTLINE</vt:lpstr>
      <vt:lpstr>Telecom Churn Analysis</vt:lpstr>
      <vt:lpstr>Proposed Solution</vt:lpstr>
      <vt:lpstr>System  Approach</vt:lpstr>
      <vt:lpstr>Algorithm &amp; Deployment</vt:lpstr>
      <vt:lpstr>output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Vishnuprasath N</cp:lastModifiedBy>
  <cp:revision>24</cp:revision>
  <dcterms:created xsi:type="dcterms:W3CDTF">2021-05-26T16:50:10Z</dcterms:created>
  <dcterms:modified xsi:type="dcterms:W3CDTF">2024-04-08T13:03:05Z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