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38" y="-34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1447799"/>
            <a:ext cx="11428984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365" dirty="0" smtClean="0">
                <a:latin typeface="Verdana"/>
                <a:cs typeface="Verdana"/>
              </a:rPr>
              <a:t>INTRODUCTION </a:t>
            </a:r>
            <a:r>
              <a:rPr sz="4800" spc="-365" smtClean="0">
                <a:latin typeface="Verdana"/>
                <a:cs typeface="Verdana"/>
              </a:rPr>
              <a:t>HTM</a:t>
            </a:r>
            <a:r>
              <a:rPr lang="en-US" sz="4800" spc="-365" dirty="0" smtClean="0">
                <a:latin typeface="Verdana"/>
                <a:cs typeface="Verdana"/>
              </a:rPr>
              <a:t>,</a:t>
            </a:r>
            <a:r>
              <a:rPr lang="en-US" sz="4800" spc="-365" dirty="0" smtClean="0">
                <a:latin typeface="Verdana"/>
                <a:cs typeface="Verdana"/>
              </a:rPr>
              <a:t>CSS, </a:t>
            </a:r>
            <a:r>
              <a:rPr sz="4800" spc="-204" smtClean="0">
                <a:latin typeface="Verdana"/>
                <a:cs typeface="Verdana"/>
              </a:rPr>
              <a:t>JAVASCRIPT</a:t>
            </a:r>
            <a:endParaRPr sz="4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0" y="4267200"/>
            <a:ext cx="6400800" cy="177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71320">
              <a:lnSpc>
                <a:spcPct val="139300"/>
              </a:lnSpc>
              <a:spcBef>
                <a:spcPts val="95"/>
              </a:spcBef>
            </a:pPr>
            <a:r>
              <a:rPr sz="1600" spc="-135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PRESENTED</a:t>
            </a:r>
            <a:r>
              <a:rPr sz="1600" spc="-9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spc="-9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600" spc="-25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BY-</a:t>
            </a:r>
            <a:endParaRPr lang="en-US" sz="1600" spc="-25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 marR="1671320">
              <a:lnSpc>
                <a:spcPct val="139300"/>
              </a:lnSpc>
              <a:spcBef>
                <a:spcPts val="95"/>
              </a:spcBef>
            </a:pPr>
            <a:r>
              <a:rPr lang="en-US" sz="1600" spc="-2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D.DIVYA</a:t>
            </a:r>
          </a:p>
          <a:p>
            <a:pPr marL="12700" marR="1671320">
              <a:lnSpc>
                <a:spcPct val="139300"/>
              </a:lnSpc>
              <a:spcBef>
                <a:spcPts val="95"/>
              </a:spcBef>
            </a:pPr>
            <a:r>
              <a:rPr lang="en-US" sz="1600" spc="-2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24524U18024</a:t>
            </a:r>
          </a:p>
          <a:p>
            <a:pPr marL="12700" marR="1671320">
              <a:lnSpc>
                <a:spcPct val="139300"/>
              </a:lnSpc>
              <a:spcBef>
                <a:spcPts val="95"/>
              </a:spcBef>
            </a:pPr>
            <a:r>
              <a:rPr lang="en-US" sz="1600" spc="-2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KARAN  ARTS  AND  SCIENCES  COLLEGE</a:t>
            </a:r>
            <a:r>
              <a:rPr sz="1600" spc="-25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1600" spc="-25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 marR="1671320">
              <a:lnSpc>
                <a:spcPct val="139300"/>
              </a:lnSpc>
              <a:spcBef>
                <a:spcPts val="95"/>
              </a:spcBef>
            </a:pPr>
            <a:r>
              <a:rPr lang="en-US" sz="1600" spc="-25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TIRUVANNAMALAI</a:t>
            </a:r>
            <a:endParaRPr sz="1600" spc="-10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110744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5680" algn="l"/>
              </a:tabLst>
            </a:pPr>
            <a:r>
              <a:rPr spc="-300" smtClean="0"/>
              <a:t>CSS</a:t>
            </a:r>
            <a:r>
              <a:rPr lang="en-US" spc="-300" dirty="0" smtClean="0"/>
              <a:t> (STYLING AND LAYOUT PRINCIPLES)</a:t>
            </a:r>
            <a:endParaRPr spc="-7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2362200"/>
            <a:ext cx="3809999" cy="3556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24400" y="2895600"/>
            <a:ext cx="701040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3200" b="0" i="1" u="none" strike="noStrike" cap="none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CSS</a:t>
            </a:r>
            <a:r>
              <a:rPr lang="en-US" sz="3200" b="0" i="0" u="none" strike="noStrike" cap="none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 manages site appearance including colors, fonts, spacing, and layout to create visually appealing and usable </a:t>
            </a:r>
            <a:r>
              <a:rPr lang="en-US" sz="3200" b="0" i="0" u="none" strike="noStrike" cap="none" dirty="0" err="1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webpages</a:t>
            </a:r>
            <a:r>
              <a:rPr lang="en-US" sz="3200" b="0" i="0" u="none" strike="noStrike" cap="none" dirty="0" smtClean="0">
                <a:solidFill>
                  <a:srgbClr val="FFFFFF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.</a:t>
            </a:r>
            <a:endParaRPr lang="en-US" sz="3200" b="0" i="0" u="none" strike="noStrike" cap="none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110744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RESPONSIVE DESIGN TECHNIQUES</a:t>
            </a:r>
            <a:endParaRPr spc="-300" dirty="0"/>
          </a:p>
        </p:txBody>
      </p:sp>
      <p:sp>
        <p:nvSpPr>
          <p:cNvPr id="4" name="Rectangle 3"/>
          <p:cNvSpPr/>
          <p:nvPr/>
        </p:nvSpPr>
        <p:spPr>
          <a:xfrm>
            <a:off x="1828800" y="2667000"/>
            <a:ext cx="9982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Wingdings" pitchFamily="2" charset="2"/>
              <a:buChar char="Ø"/>
            </a:pPr>
            <a:r>
              <a:rPr lang="en-US" sz="4000" b="0" i="0" u="none" strike="noStrike" cap="none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Responsive design uses flexible grids, images, and media queries to ensure websites adapt smoothly to different screen sizes and devices.</a:t>
            </a:r>
            <a:endParaRPr lang="en-US" sz="4000" b="0" i="0" u="none" strike="noStrike" cap="none" dirty="0">
              <a:solidFill>
                <a:schemeClr val="tx1"/>
              </a:solidFill>
              <a:latin typeface="Arial" pitchFamily="34" charset="0"/>
              <a:ea typeface="Noto Sans Symbols"/>
              <a:cs typeface="Arial" pitchFamily="34" charset="0"/>
              <a:sym typeface="Noto Sans Symbol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109728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0" dirty="0" smtClean="0"/>
              <a:t>BASICS OF JAVASCRIPT</a:t>
            </a:r>
            <a:endParaRPr spc="-15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438400"/>
            <a:ext cx="7637527" cy="3081613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dirty="0">
                <a:solidFill>
                  <a:schemeClr val="tx1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Compact</a:t>
            </a:r>
            <a:r>
              <a:rPr sz="2000" b="1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object-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based</a:t>
            </a:r>
            <a:r>
              <a:rPr sz="2000" b="1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scripting</a:t>
            </a:r>
            <a:r>
              <a:rPr sz="2000" b="1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language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dirty="0">
                <a:solidFill>
                  <a:schemeClr val="tx1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Code</a:t>
            </a:r>
            <a:r>
              <a:rPr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be</a:t>
            </a:r>
            <a:r>
              <a:rPr sz="2000" b="1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embedded</a:t>
            </a:r>
            <a:r>
              <a:rPr sz="2000" b="1" spc="10" dirty="0">
                <a:solidFill>
                  <a:schemeClr val="tx1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into</a:t>
            </a:r>
            <a:r>
              <a:rPr sz="2000" b="1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HTML</a:t>
            </a:r>
            <a:r>
              <a:rPr sz="2000" b="1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file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dirty="0">
                <a:solidFill>
                  <a:schemeClr val="tx1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HTML</a:t>
            </a:r>
            <a:r>
              <a:rPr sz="2000" b="1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tag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&lt;script</a:t>
            </a:r>
            <a:r>
              <a:rPr sz="1800" b="1" spc="1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language=“javascript”&gt;CODE&lt;/script&gt;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dirty="0">
                <a:solidFill>
                  <a:schemeClr val="tx1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Also</a:t>
            </a:r>
            <a:r>
              <a:rPr sz="2000" b="1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be</a:t>
            </a:r>
            <a:r>
              <a:rPr sz="2000" b="1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in</a:t>
            </a:r>
            <a:r>
              <a:rPr sz="20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a</a:t>
            </a:r>
            <a:r>
              <a:rPr sz="20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separate</a:t>
            </a:r>
            <a:r>
              <a:rPr sz="20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file</a:t>
            </a:r>
            <a:r>
              <a:rPr sz="2000" b="1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FILENAME.js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dirty="0">
                <a:solidFill>
                  <a:schemeClr val="tx1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HTML</a:t>
            </a:r>
            <a:r>
              <a:rPr sz="2000" b="1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tag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  <a:buFont typeface="Wingdings" pitchFamily="2" charset="2"/>
              <a:buChar char="Ø"/>
            </a:pP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&lt;SCRIPT</a:t>
            </a:r>
            <a:r>
              <a:rPr sz="1800" b="1" spc="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chemeClr val="tx1"/>
                </a:solidFill>
                <a:latin typeface="Times New Roman"/>
                <a:cs typeface="Times New Roman"/>
              </a:rPr>
              <a:t>LANGUAGE="JavaScript"</a:t>
            </a:r>
            <a:r>
              <a:rPr sz="1800" b="1" spc="1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SRC=“FILENAME.js"&gt;&lt;/SCRIPT&gt;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90600"/>
            <a:ext cx="109728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50" dirty="0" smtClean="0"/>
              <a:t>JAVASCRIPT</a:t>
            </a:r>
            <a:endParaRPr lang="en-US" spc="-15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09600" y="2057400"/>
            <a:ext cx="10972800" cy="3482364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b="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dirty="0"/>
              <a:t>Main</a:t>
            </a:r>
            <a:r>
              <a:rPr spc="-110" dirty="0"/>
              <a:t> </a:t>
            </a:r>
            <a:r>
              <a:rPr spc="-10" dirty="0"/>
              <a:t>objectives:</a:t>
            </a:r>
            <a:endParaRPr sz="1600">
              <a:latin typeface="Lucida Sans Unicode"/>
              <a:cs typeface="Lucida Sans Unicode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  <a:buNone/>
            </a:pPr>
            <a:r>
              <a:rPr sz="1800" dirty="0"/>
              <a:t>User</a:t>
            </a:r>
            <a:r>
              <a:rPr sz="1800" spc="-114" dirty="0"/>
              <a:t> </a:t>
            </a:r>
            <a:r>
              <a:rPr sz="1800" spc="-10" dirty="0"/>
              <a:t>interface,</a:t>
            </a:r>
            <a:r>
              <a:rPr sz="1800" spc="-50" dirty="0"/>
              <a:t> </a:t>
            </a:r>
            <a:r>
              <a:rPr sz="1800" spc="-35" dirty="0"/>
              <a:t>CGI</a:t>
            </a:r>
            <a:r>
              <a:rPr sz="1800" spc="-80" dirty="0"/>
              <a:t> </a:t>
            </a:r>
            <a:r>
              <a:rPr sz="1800" dirty="0"/>
              <a:t>capabilities</a:t>
            </a:r>
            <a:r>
              <a:rPr sz="1800" spc="-70" dirty="0"/>
              <a:t> </a:t>
            </a:r>
            <a:r>
              <a:rPr sz="1800" dirty="0"/>
              <a:t>without</a:t>
            </a:r>
            <a:r>
              <a:rPr sz="1800" spc="-80" dirty="0"/>
              <a:t> </a:t>
            </a:r>
            <a:r>
              <a:rPr sz="1800" spc="-10" dirty="0"/>
              <a:t>involving</a:t>
            </a:r>
            <a:r>
              <a:rPr sz="1800" spc="-70" dirty="0"/>
              <a:t> </a:t>
            </a:r>
            <a:r>
              <a:rPr sz="1800" spc="-10" dirty="0"/>
              <a:t>server</a:t>
            </a:r>
            <a:endParaRPr sz="1800"/>
          </a:p>
          <a:p>
            <a:pPr marL="12700">
              <a:lnSpc>
                <a:spcPct val="100000"/>
              </a:lnSpc>
              <a:spcBef>
                <a:spcPts val="990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b="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pc="-10" dirty="0"/>
              <a:t>Client</a:t>
            </a:r>
            <a:r>
              <a:rPr spc="10" dirty="0"/>
              <a:t> </a:t>
            </a:r>
            <a:r>
              <a:rPr dirty="0"/>
              <a:t>side </a:t>
            </a:r>
            <a:r>
              <a:rPr spc="-10" dirty="0"/>
              <a:t>compilation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b="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pc="-75" dirty="0"/>
              <a:t>Server</a:t>
            </a:r>
            <a:r>
              <a:rPr spc="-25" dirty="0"/>
              <a:t> </a:t>
            </a:r>
            <a:r>
              <a:rPr spc="-20" dirty="0"/>
              <a:t>provides</a:t>
            </a:r>
            <a:r>
              <a:rPr spc="-35" dirty="0"/>
              <a:t> </a:t>
            </a:r>
            <a:r>
              <a:rPr dirty="0"/>
              <a:t>no</a:t>
            </a:r>
            <a:r>
              <a:rPr spc="-35" dirty="0"/>
              <a:t> </a:t>
            </a:r>
            <a:r>
              <a:rPr spc="-10" dirty="0"/>
              <a:t>support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b="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pc="-35" dirty="0"/>
              <a:t>Security</a:t>
            </a:r>
            <a:r>
              <a:rPr spc="-80" dirty="0"/>
              <a:t> </a:t>
            </a:r>
            <a:r>
              <a:rPr spc="-35" dirty="0"/>
              <a:t>hazard</a:t>
            </a:r>
            <a:r>
              <a:rPr spc="-55" dirty="0"/>
              <a:t> </a:t>
            </a:r>
            <a:r>
              <a:rPr spc="-65" dirty="0"/>
              <a:t>for</a:t>
            </a:r>
            <a:r>
              <a:rPr spc="-60" dirty="0"/>
              <a:t> </a:t>
            </a:r>
            <a:r>
              <a:rPr spc="-10" dirty="0"/>
              <a:t>client’s</a:t>
            </a:r>
            <a:r>
              <a:rPr spc="-55" dirty="0"/>
              <a:t> </a:t>
            </a:r>
            <a:r>
              <a:rPr spc="-10" dirty="0"/>
              <a:t>computer</a:t>
            </a:r>
            <a:endParaRPr sz="1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1600" b="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pc="-95" dirty="0"/>
              <a:t>SCS</a:t>
            </a:r>
            <a:r>
              <a:rPr dirty="0"/>
              <a:t> websites</a:t>
            </a:r>
            <a:r>
              <a:rPr spc="-5" dirty="0"/>
              <a:t> </a:t>
            </a:r>
            <a:r>
              <a:rPr spc="-70" dirty="0"/>
              <a:t>JavaScript's</a:t>
            </a:r>
            <a:r>
              <a:rPr spc="-10" dirty="0"/>
              <a:t> Examples</a:t>
            </a:r>
            <a:endParaRPr sz="1600">
              <a:latin typeface="Lucida Sans Unicode"/>
              <a:cs typeface="Lucida Sans Unicode"/>
            </a:endParaRPr>
          </a:p>
          <a:p>
            <a:pPr marL="469900">
              <a:lnSpc>
                <a:spcPct val="100000"/>
              </a:lnSpc>
              <a:spcBef>
                <a:spcPts val="102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67000"/>
            <a:ext cx="10972800" cy="32004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4000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      Mastering </a:t>
            </a:r>
            <a:r>
              <a:rPr lang="en-US" sz="4000" b="1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HTML</a:t>
            </a:r>
            <a:r>
              <a:rPr lang="en-US" sz="4000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, </a:t>
            </a:r>
            <a:r>
              <a:rPr lang="en-US" sz="4000" b="1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CSS</a:t>
            </a:r>
            <a:r>
              <a:rPr lang="en-US" sz="4000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, and </a:t>
            </a:r>
            <a:r>
              <a:rPr lang="en-US" sz="4000" b="1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JavaScript</a:t>
            </a:r>
            <a:r>
              <a:rPr lang="en-US" sz="4000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 provides the foundation for building modern, accessible, and engaging websites that meet today’s digital standards.</a:t>
            </a:r>
            <a:endParaRPr lang="en-US" sz="4000" dirty="0" smtClean="0"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19400"/>
            <a:ext cx="11074400" cy="12954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Arial" pitchFamily="34" charset="0"/>
                <a:cs typeface="Arial" pitchFamily="34" charset="0"/>
              </a:rPr>
              <a:t>             THANK YOU</a:t>
            </a:r>
            <a:endParaRPr lang="en-US" sz="6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spc="-365" dirty="0" smtClean="0">
                <a:latin typeface="Verdana"/>
                <a:cs typeface="Verdana"/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0800"/>
            <a:ext cx="10972800" cy="3733800"/>
          </a:xfrm>
        </p:spPr>
        <p:txBody>
          <a:bodyPr/>
          <a:lstStyle/>
          <a:p>
            <a:pPr lvl="0">
              <a:buNone/>
            </a:pPr>
            <a:r>
              <a:rPr lang="en-US" sz="3600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        This </a:t>
            </a:r>
            <a:r>
              <a:rPr lang="en-US" sz="3600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presentation covers the </a:t>
            </a:r>
            <a:r>
              <a:rPr lang="en-US" sz="3600" b="1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basics of web development</a:t>
            </a:r>
            <a:r>
              <a:rPr lang="en-US" sz="3600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 with a focus on </a:t>
            </a:r>
            <a:r>
              <a:rPr lang="en-US" sz="3600" i="1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HTML</a:t>
            </a:r>
            <a:r>
              <a:rPr lang="en-US" sz="3600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, </a:t>
            </a:r>
            <a:r>
              <a:rPr lang="en-US" sz="3600" i="1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CSS</a:t>
            </a:r>
            <a:r>
              <a:rPr lang="en-US" sz="3600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, and </a:t>
            </a:r>
            <a:r>
              <a:rPr lang="en-US" sz="3600" i="1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JavaScript</a:t>
            </a:r>
            <a:r>
              <a:rPr lang="en-US" sz="3600" dirty="0" smtClean="0">
                <a:latin typeface="Arial" pitchFamily="34" charset="0"/>
                <a:ea typeface="Calibri"/>
                <a:cs typeface="Arial" pitchFamily="34" charset="0"/>
                <a:sym typeface="Calibri"/>
              </a:rPr>
              <a:t>. Learn how these technologies create the structure, style, and interactivity of websites.</a:t>
            </a:r>
            <a:endParaRPr lang="en-US" sz="3600" dirty="0" smtClean="0">
              <a:latin typeface="Arial" pitchFamily="34" charset="0"/>
              <a:ea typeface="Noto Sans Symbols"/>
              <a:cs typeface="Arial" pitchFamily="34" charset="0"/>
              <a:sym typeface="Noto Sans Symbol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704088"/>
          </a:xfrm>
        </p:spPr>
        <p:txBody>
          <a:bodyPr>
            <a:noAutofit/>
          </a:bodyPr>
          <a:lstStyle/>
          <a:p>
            <a:r>
              <a:rPr lang="en-US" sz="4800" spc="-365" dirty="0" smtClean="0">
                <a:latin typeface="Verdana"/>
                <a:cs typeface="Verdana"/>
              </a:rPr>
              <a:t>OVERVIEW OF WEB DEVELOPMENT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0800"/>
            <a:ext cx="10972800" cy="3733800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en-US" sz="3600" dirty="0" smtClean="0">
                <a:latin typeface="Arial"/>
                <a:ea typeface="Arial"/>
                <a:cs typeface="Arial"/>
                <a:sym typeface="Arial"/>
              </a:rPr>
              <a:t>   Web </a:t>
            </a:r>
            <a:r>
              <a:rPr lang="en-US" sz="3600" dirty="0" smtClean="0">
                <a:latin typeface="Arial"/>
                <a:ea typeface="Arial"/>
                <a:cs typeface="Arial"/>
                <a:sym typeface="Arial"/>
              </a:rPr>
              <a:t>Development = building and maintaining websites.</a:t>
            </a:r>
          </a:p>
          <a:p>
            <a:pPr marL="0" lvl="0" indent="0">
              <a:spcBef>
                <a:spcPts val="0"/>
              </a:spcBef>
              <a:buClr>
                <a:srgbClr val="000000"/>
              </a:buClr>
              <a:buSzPts val="1800"/>
              <a:buFont typeface="Wingdings" pitchFamily="2" charset="2"/>
              <a:buChar char="Ø"/>
            </a:pPr>
            <a:r>
              <a:rPr lang="en-US" sz="360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smtClean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3600" dirty="0" smtClean="0">
                <a:latin typeface="Arial"/>
                <a:ea typeface="Arial"/>
                <a:cs typeface="Arial"/>
                <a:sym typeface="Arial"/>
              </a:rPr>
              <a:t>Uses HTML (structure), CSS (style), JavaScript (interactivity).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8" y="441708"/>
            <a:ext cx="834898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HTML</a:t>
            </a:r>
            <a:r>
              <a:rPr spc="-229" dirty="0"/>
              <a:t> </a:t>
            </a:r>
            <a:r>
              <a:rPr spc="-45" dirty="0"/>
              <a:t>(</a:t>
            </a:r>
            <a:r>
              <a:rPr sz="4400" spc="-45" dirty="0"/>
              <a:t>Hypertext</a:t>
            </a:r>
            <a:r>
              <a:rPr sz="4400" spc="-170" dirty="0"/>
              <a:t> </a:t>
            </a:r>
            <a:r>
              <a:rPr sz="4400" spc="-80" dirty="0"/>
              <a:t>MarkUP</a:t>
            </a:r>
            <a:r>
              <a:rPr sz="4400" spc="-195" dirty="0"/>
              <a:t> </a:t>
            </a:r>
            <a:r>
              <a:rPr sz="4400" spc="-110" dirty="0"/>
              <a:t>Language</a:t>
            </a:r>
            <a:r>
              <a:rPr spc="-110" dirty="0"/>
              <a:t>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82117" y="1926730"/>
            <a:ext cx="8522971" cy="39209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HTML</a:t>
            </a:r>
            <a:r>
              <a:rPr sz="2400" b="1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sz="2400" b="1" spc="-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i="1" spc="-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lingua</a:t>
            </a:r>
            <a:r>
              <a:rPr sz="2400" b="1" i="1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i="1" spc="-8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franca</a:t>
            </a:r>
            <a:r>
              <a:rPr sz="2400" b="1" i="1" spc="-3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6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sz="2400" b="1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publishing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hypertext</a:t>
            </a:r>
            <a:r>
              <a:rPr sz="2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on</a:t>
            </a:r>
            <a:r>
              <a:rPr sz="2400" b="1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World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3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Wide 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Web</a:t>
            </a:r>
            <a:endParaRPr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Define</a:t>
            </a:r>
            <a:r>
              <a:rPr sz="2400" b="1" spc="7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tags</a:t>
            </a:r>
            <a:r>
              <a:rPr sz="2400" b="1" spc="7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&lt;html&gt;&lt;body&gt;</a:t>
            </a:r>
            <a:r>
              <a:rPr sz="2400" b="1" spc="8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&lt;head&gt;….etc</a:t>
            </a:r>
            <a:endParaRPr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 marR="100330" indent="-342900">
              <a:lnSpc>
                <a:spcPts val="2160"/>
              </a:lnSpc>
              <a:spcBef>
                <a:spcPts val="104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2400" b="1" spc="-35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Allow</a:t>
            </a:r>
            <a:r>
              <a:rPr sz="2400" b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</a:t>
            </a:r>
            <a:r>
              <a:rPr sz="2400" b="1" spc="-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embed</a:t>
            </a:r>
            <a:r>
              <a:rPr sz="2400" b="1" spc="-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other</a:t>
            </a:r>
            <a:r>
              <a:rPr sz="2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scripting</a:t>
            </a:r>
            <a:r>
              <a:rPr sz="2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languages</a:t>
            </a:r>
            <a:r>
              <a:rPr sz="2400" b="1" spc="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 </a:t>
            </a:r>
            <a:r>
              <a:rPr sz="2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manipulate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design 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layout,</a:t>
            </a:r>
            <a:r>
              <a:rPr sz="2400" b="1" spc="-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text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2400" b="1" spc="-9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graphics</a:t>
            </a:r>
            <a:endParaRPr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Platform</a:t>
            </a:r>
            <a:r>
              <a:rPr sz="2400" b="1" spc="-5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independent</a:t>
            </a:r>
            <a:endParaRPr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ts val="2280"/>
              </a:lnSpc>
              <a:spcBef>
                <a:spcPts val="75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sz="2400" b="1" spc="-6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Current</a:t>
            </a:r>
            <a:r>
              <a:rPr sz="2400" b="1" spc="-6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version</a:t>
            </a:r>
            <a:r>
              <a:rPr sz="2400" b="1" spc="-6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4.x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sz="2400" b="1" spc="-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sz="2400" b="1" spc="-4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5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February</a:t>
            </a:r>
            <a:r>
              <a:rPr sz="2400" b="1" spc="-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W3C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released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sz="2400" b="1" spc="-3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3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first</a:t>
            </a:r>
            <a:r>
              <a:rPr sz="2400" b="1" spc="-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7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draft</a:t>
            </a:r>
            <a:r>
              <a:rPr sz="2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sz="2400" b="1" spc="2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sz="2400" b="1" spc="-3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2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test</a:t>
            </a:r>
            <a:endParaRPr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55600">
              <a:lnSpc>
                <a:spcPts val="2280"/>
              </a:lnSpc>
              <a:buFont typeface="Wingdings" pitchFamily="2" charset="2"/>
              <a:buChar char="Ø"/>
            </a:pPr>
            <a:r>
              <a:rPr sz="2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suite</a:t>
            </a:r>
            <a:r>
              <a:rPr sz="2400" b="1" spc="6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2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4.01</a:t>
            </a:r>
            <a:endParaRPr sz="2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4965" algn="l"/>
              </a:tabLst>
            </a:pPr>
            <a:r>
              <a:rPr sz="2400" dirty="0">
                <a:solidFill>
                  <a:srgbClr val="89D0D5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sz="2400" b="1" spc="-6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sz="2400" b="1" spc="12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more</a:t>
            </a:r>
            <a:r>
              <a:rPr sz="2400" b="1" spc="12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info:</a:t>
            </a:r>
            <a:r>
              <a:rPr sz="2400" b="1" spc="125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http</a:t>
            </a:r>
            <a:r>
              <a:rPr sz="2400" b="1" spc="-1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://</a:t>
            </a:r>
            <a:r>
              <a:rPr sz="2400" b="1" spc="-10" smtClean="0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www.w3.org/MarkUp</a:t>
            </a:r>
            <a:endParaRPr sz="24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9" y="990600"/>
            <a:ext cx="10324081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HTML</a:t>
            </a:r>
            <a:r>
              <a:rPr spc="-200" dirty="0"/>
              <a:t> </a:t>
            </a:r>
            <a:r>
              <a:rPr spc="-45" dirty="0"/>
              <a:t>(Hypertext</a:t>
            </a:r>
            <a:r>
              <a:rPr spc="-204" dirty="0"/>
              <a:t> </a:t>
            </a:r>
            <a:r>
              <a:rPr spc="-65" dirty="0"/>
              <a:t>Markup</a:t>
            </a:r>
            <a:r>
              <a:rPr spc="-195" dirty="0"/>
              <a:t> </a:t>
            </a:r>
            <a:r>
              <a:rPr spc="-110" dirty="0"/>
              <a:t>Language)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1200" y="2209800"/>
            <a:ext cx="4800600" cy="410561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  <a:tabLst>
                <a:tab pos="354965" algn="l"/>
              </a:tabLst>
            </a:pPr>
            <a:r>
              <a:rPr sz="1600" dirty="0">
                <a:solidFill>
                  <a:schemeClr val="tx1"/>
                </a:solidFill>
                <a:latin typeface="Lucida Sans Unicode"/>
                <a:cs typeface="Lucida Sans Unicode"/>
              </a:rPr>
              <a:t>	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Example</a:t>
            </a:r>
            <a:r>
              <a:rPr sz="2000" b="1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HTML</a:t>
            </a:r>
            <a:r>
              <a:rPr sz="2000" b="1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code: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15"/>
              </a:spcBef>
            </a:pPr>
            <a:r>
              <a:rPr sz="2000" b="1" spc="70" dirty="0">
                <a:solidFill>
                  <a:schemeClr val="tx1"/>
                </a:solidFill>
                <a:latin typeface="Times New Roman"/>
                <a:cs typeface="Times New Roman"/>
              </a:rPr>
              <a:t>&lt;HTML&gt;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30"/>
              </a:spcBef>
            </a:pPr>
            <a:r>
              <a:rPr sz="2000" b="1" spc="45" dirty="0">
                <a:solidFill>
                  <a:schemeClr val="tx1"/>
                </a:solidFill>
                <a:latin typeface="Times New Roman"/>
                <a:cs typeface="Times New Roman"/>
              </a:rPr>
              <a:t>&lt;head&gt;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15"/>
              </a:spcBef>
            </a:pP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&lt;title&gt;Hello</a:t>
            </a:r>
            <a:r>
              <a:rPr sz="2000" b="1" spc="4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World&lt;/title&gt;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15"/>
              </a:spcBef>
            </a:pPr>
            <a:r>
              <a:rPr sz="2000" b="1" spc="114" dirty="0">
                <a:solidFill>
                  <a:schemeClr val="tx1"/>
                </a:solidFill>
                <a:latin typeface="Times New Roman"/>
                <a:cs typeface="Times New Roman"/>
              </a:rPr>
              <a:t>&lt;/head&gt;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30"/>
              </a:spcBef>
            </a:pP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&lt;body</a:t>
            </a:r>
            <a:r>
              <a:rPr sz="2000" b="1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bgcolor</a:t>
            </a:r>
            <a:r>
              <a:rPr sz="2000" b="1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190" dirty="0">
                <a:solidFill>
                  <a:schemeClr val="tx1"/>
                </a:solidFill>
                <a:latin typeface="Times New Roman"/>
                <a:cs typeface="Times New Roman"/>
              </a:rPr>
              <a:t>=</a:t>
            </a:r>
            <a:r>
              <a:rPr sz="2000" b="1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“#000000”&gt;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20"/>
              </a:spcBef>
            </a:pP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&lt;font</a:t>
            </a:r>
            <a:r>
              <a:rPr sz="2000" b="1" spc="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color</a:t>
            </a:r>
            <a:r>
              <a:rPr sz="2000" b="1" spc="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190" dirty="0">
                <a:solidFill>
                  <a:schemeClr val="tx1"/>
                </a:solidFill>
                <a:latin typeface="Times New Roman"/>
                <a:cs typeface="Times New Roman"/>
              </a:rPr>
              <a:t>=</a:t>
            </a:r>
            <a:r>
              <a:rPr sz="2000" b="1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“#ffffff</a:t>
            </a:r>
            <a:r>
              <a:rPr sz="2000" b="1" spc="-2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60" dirty="0">
                <a:solidFill>
                  <a:schemeClr val="tx1"/>
                </a:solidFill>
                <a:latin typeface="Times New Roman"/>
                <a:cs typeface="Times New Roman"/>
              </a:rPr>
              <a:t>”&gt;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15"/>
              </a:spcBef>
            </a:pPr>
            <a:r>
              <a:rPr sz="2000" b="1" spc="55" dirty="0">
                <a:solidFill>
                  <a:schemeClr val="tx1"/>
                </a:solidFill>
                <a:latin typeface="Times New Roman"/>
                <a:cs typeface="Times New Roman"/>
              </a:rPr>
              <a:t>&lt;H1&gt;Hello</a:t>
            </a:r>
            <a:r>
              <a:rPr sz="2000" b="1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World&lt;/H1&gt;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30"/>
              </a:spcBef>
            </a:pPr>
            <a:r>
              <a:rPr sz="2000" b="1" spc="114" dirty="0">
                <a:solidFill>
                  <a:schemeClr val="tx1"/>
                </a:solidFill>
                <a:latin typeface="Times New Roman"/>
                <a:cs typeface="Times New Roman"/>
              </a:rPr>
              <a:t>&lt;/font&gt;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15"/>
              </a:spcBef>
            </a:pPr>
            <a:r>
              <a:rPr sz="2000" b="1" spc="110" dirty="0">
                <a:solidFill>
                  <a:schemeClr val="tx1"/>
                </a:solidFill>
                <a:latin typeface="Times New Roman"/>
                <a:cs typeface="Times New Roman"/>
              </a:rPr>
              <a:t>&lt;/body&gt;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15"/>
              </a:spcBef>
            </a:pPr>
            <a:r>
              <a:rPr sz="2000" b="1" spc="125" dirty="0">
                <a:solidFill>
                  <a:schemeClr val="tx1"/>
                </a:solidFill>
                <a:latin typeface="Times New Roman"/>
                <a:cs typeface="Times New Roman"/>
              </a:rPr>
              <a:t>&lt;/HTML&gt;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9" y="990600"/>
            <a:ext cx="10095481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itchFamily="34" charset="0"/>
                <a:cs typeface="Arial" pitchFamily="34" charset="0"/>
              </a:rPr>
              <a:t>HTML</a:t>
            </a:r>
            <a:r>
              <a:rPr spc="-200" dirty="0">
                <a:latin typeface="Arial" pitchFamily="34" charset="0"/>
                <a:cs typeface="Arial" pitchFamily="34" charset="0"/>
              </a:rPr>
              <a:t> </a:t>
            </a:r>
            <a:r>
              <a:rPr spc="-45" dirty="0">
                <a:latin typeface="Arial" pitchFamily="34" charset="0"/>
                <a:cs typeface="Arial" pitchFamily="34" charset="0"/>
              </a:rPr>
              <a:t>(Hypertext</a:t>
            </a:r>
            <a:r>
              <a:rPr spc="-204" dirty="0">
                <a:latin typeface="Arial" pitchFamily="34" charset="0"/>
                <a:cs typeface="Arial" pitchFamily="34" charset="0"/>
              </a:rPr>
              <a:t> </a:t>
            </a:r>
            <a:r>
              <a:rPr spc="-65" dirty="0">
                <a:latin typeface="Arial" pitchFamily="34" charset="0"/>
                <a:cs typeface="Arial" pitchFamily="34" charset="0"/>
              </a:rPr>
              <a:t>Markup</a:t>
            </a:r>
            <a:r>
              <a:rPr spc="-195" dirty="0">
                <a:latin typeface="Arial" pitchFamily="34" charset="0"/>
                <a:cs typeface="Arial" pitchFamily="34" charset="0"/>
              </a:rPr>
              <a:t> </a:t>
            </a:r>
            <a:r>
              <a:rPr spc="-110" dirty="0">
                <a:latin typeface="Arial" pitchFamily="34" charset="0"/>
                <a:cs typeface="Arial" pitchFamily="34" charset="0"/>
              </a:rPr>
              <a:t>Language)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438400"/>
            <a:ext cx="3809999" cy="34671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24400" y="2743200"/>
            <a:ext cx="7467600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3200" b="0" i="0" u="none" strike="noStrike" cap="none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An HTML document starts with a </a:t>
            </a:r>
            <a:r>
              <a:rPr lang="en-US" sz="3200" b="0" i="0" u="none" strike="noStrike" cap="none" dirty="0" err="1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doctype</a:t>
            </a:r>
            <a:r>
              <a:rPr lang="en-US" sz="3200" b="0" i="0" u="none" strike="noStrike" cap="none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 declaration and contains nested elements like </a:t>
            </a:r>
            <a:r>
              <a:rPr lang="en-US" sz="3200" b="0" i="1" u="none" strike="noStrike" cap="none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head</a:t>
            </a:r>
            <a:r>
              <a:rPr lang="en-US" sz="3200" b="0" i="0" u="none" strike="noStrike" cap="none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 and </a:t>
            </a:r>
            <a:r>
              <a:rPr lang="en-US" sz="3200" b="0" i="1" u="none" strike="noStrike" cap="none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body</a:t>
            </a:r>
            <a:r>
              <a:rPr lang="en-US" sz="3200" b="0" i="0" u="none" strike="noStrike" cap="none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 that organize content logically</a:t>
            </a:r>
            <a:r>
              <a:rPr lang="en-US" sz="2400" b="0" i="0" u="none" strike="noStrike" cap="none" dirty="0" smtClean="0">
                <a:solidFill>
                  <a:schemeClr val="tx1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.</a:t>
            </a:r>
            <a:endParaRPr lang="en-US" sz="2400" b="0" i="0" u="none" strike="noStrike" cap="none" dirty="0">
              <a:solidFill>
                <a:schemeClr val="tx1"/>
              </a:solidFill>
              <a:latin typeface="Arial" pitchFamily="34" charset="0"/>
              <a:ea typeface="Noto Sans Symbols"/>
              <a:cs typeface="Arial" pitchFamily="34" charset="0"/>
              <a:sym typeface="Noto Sans Symbol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295400"/>
            <a:ext cx="109728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5680" algn="l"/>
              </a:tabLst>
            </a:pPr>
            <a:r>
              <a:rPr spc="-300" dirty="0"/>
              <a:t>CSS</a:t>
            </a:r>
            <a:r>
              <a:rPr dirty="0"/>
              <a:t>	</a:t>
            </a:r>
            <a:r>
              <a:rPr spc="-125" dirty="0"/>
              <a:t>(Cascading</a:t>
            </a:r>
            <a:r>
              <a:rPr spc="-65" dirty="0"/>
              <a:t> </a:t>
            </a:r>
            <a:r>
              <a:rPr spc="-180" dirty="0"/>
              <a:t>Style</a:t>
            </a:r>
            <a:r>
              <a:rPr spc="-60" dirty="0"/>
              <a:t> </a:t>
            </a:r>
            <a:r>
              <a:rPr spc="-75" dirty="0"/>
              <a:t>Sheet)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28800" y="2743200"/>
            <a:ext cx="6019800" cy="3241272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2000" b="1" spc="-25" smtClean="0">
                <a:solidFill>
                  <a:schemeClr val="tx1"/>
                </a:solidFill>
                <a:latin typeface="Times New Roman"/>
                <a:cs typeface="Times New Roman"/>
              </a:rPr>
              <a:t>Controls</a:t>
            </a:r>
            <a:r>
              <a:rPr sz="2000" b="1" spc="-5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format:</a:t>
            </a:r>
            <a:endParaRPr sz="20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</a:pPr>
            <a:r>
              <a:rPr sz="1450" spc="114" dirty="0">
                <a:solidFill>
                  <a:schemeClr val="tx1"/>
                </a:solidFill>
                <a:latin typeface="Lucida Sans Unicode"/>
                <a:cs typeface="Lucida Sans Unicode"/>
              </a:rPr>
              <a:t>▶</a:t>
            </a:r>
            <a:r>
              <a:rPr sz="1450" spc="440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Font,</a:t>
            </a:r>
            <a:r>
              <a:rPr sz="1800" b="1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color,</a:t>
            </a:r>
            <a:r>
              <a:rPr sz="1800" b="1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spacing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114" dirty="0">
                <a:solidFill>
                  <a:schemeClr val="tx1"/>
                </a:solidFill>
                <a:latin typeface="Lucida Sans Unicode"/>
                <a:cs typeface="Lucida Sans Unicode"/>
              </a:rPr>
              <a:t>▶</a:t>
            </a:r>
            <a:r>
              <a:rPr sz="1450" spc="30" dirty="0">
                <a:solidFill>
                  <a:schemeClr val="tx1"/>
                </a:solidFill>
                <a:latin typeface="Lucida Sans Unicode"/>
                <a:cs typeface="Lucida Sans Unicode"/>
              </a:rPr>
              <a:t> 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Alignment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114" dirty="0">
                <a:solidFill>
                  <a:schemeClr val="tx1"/>
                </a:solidFill>
                <a:latin typeface="Lucida Sans Unicode"/>
                <a:cs typeface="Lucida Sans Unicode"/>
              </a:rPr>
              <a:t>▶</a:t>
            </a:r>
            <a:r>
              <a:rPr sz="1450" spc="46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User</a:t>
            </a:r>
            <a:r>
              <a:rPr sz="18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35" dirty="0">
                <a:solidFill>
                  <a:schemeClr val="tx1"/>
                </a:solidFill>
                <a:latin typeface="Times New Roman"/>
                <a:cs typeface="Times New Roman"/>
              </a:rPr>
              <a:t>override</a:t>
            </a:r>
            <a:r>
              <a:rPr sz="1800" b="1" spc="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of</a:t>
            </a:r>
            <a:r>
              <a:rPr sz="1800" b="1" spc="2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styles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</a:pPr>
            <a:r>
              <a:rPr sz="1450" spc="114" dirty="0">
                <a:solidFill>
                  <a:schemeClr val="tx1"/>
                </a:solidFill>
                <a:latin typeface="Lucida Sans Unicode"/>
                <a:cs typeface="Lucida Sans Unicode"/>
              </a:rPr>
              <a:t>▶</a:t>
            </a:r>
            <a:r>
              <a:rPr sz="1450" spc="25" dirty="0">
                <a:solidFill>
                  <a:schemeClr val="tx1"/>
                </a:solidFill>
                <a:latin typeface="Lucida Sans Unicode"/>
                <a:cs typeface="Lucida Sans Unicode"/>
              </a:rPr>
              <a:t>  </a:t>
            </a:r>
            <a:r>
              <a:rPr sz="1800" b="1" spc="-80" dirty="0">
                <a:solidFill>
                  <a:schemeClr val="tx1"/>
                </a:solidFill>
                <a:latin typeface="Times New Roman"/>
                <a:cs typeface="Times New Roman"/>
              </a:rPr>
              <a:t>Aural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95" dirty="0">
                <a:solidFill>
                  <a:schemeClr val="tx1"/>
                </a:solidFill>
                <a:latin typeface="Times New Roman"/>
                <a:cs typeface="Times New Roman"/>
              </a:rPr>
              <a:t>CSS</a:t>
            </a:r>
            <a:r>
              <a:rPr sz="1800" b="1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(non sighted</a:t>
            </a:r>
            <a:r>
              <a:rPr sz="1800" b="1" spc="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user</a:t>
            </a:r>
            <a:r>
              <a:rPr sz="1800" b="1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and</a:t>
            </a:r>
            <a:r>
              <a:rPr sz="18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voice-browser)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</a:pPr>
            <a:r>
              <a:rPr sz="1450" spc="114" dirty="0">
                <a:solidFill>
                  <a:schemeClr val="tx1"/>
                </a:solidFill>
                <a:latin typeface="Lucida Sans Unicode"/>
                <a:cs typeface="Lucida Sans Unicode"/>
              </a:rPr>
              <a:t>▶</a:t>
            </a:r>
            <a:r>
              <a:rPr sz="1450" spc="30" dirty="0">
                <a:solidFill>
                  <a:schemeClr val="tx1"/>
                </a:solidFill>
                <a:latin typeface="Lucida Sans Unicode"/>
                <a:cs typeface="Lucida Sans Unicode"/>
              </a:rPr>
              <a:t> 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Layers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020"/>
              </a:spcBef>
            </a:pPr>
            <a:r>
              <a:rPr sz="1250" spc="135" dirty="0">
                <a:solidFill>
                  <a:schemeClr val="tx1"/>
                </a:solidFill>
                <a:latin typeface="Lucida Sans Unicode"/>
                <a:cs typeface="Lucida Sans Unicode"/>
              </a:rPr>
              <a:t>▶</a:t>
            </a:r>
            <a:r>
              <a:rPr sz="1250" spc="27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Layout</a:t>
            </a:r>
            <a:endParaRPr sz="16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994"/>
              </a:spcBef>
            </a:pPr>
            <a:r>
              <a:rPr sz="1250" spc="135" dirty="0">
                <a:solidFill>
                  <a:schemeClr val="tx1"/>
                </a:solidFill>
                <a:latin typeface="Lucida Sans Unicode"/>
                <a:cs typeface="Lucida Sans Unicode"/>
              </a:rPr>
              <a:t>▶</a:t>
            </a:r>
            <a:r>
              <a:rPr sz="1250" spc="245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sz="1600" b="1" dirty="0">
                <a:solidFill>
                  <a:schemeClr val="tx1"/>
                </a:solidFill>
                <a:latin typeface="Times New Roman"/>
                <a:cs typeface="Times New Roman"/>
              </a:rPr>
              <a:t>User</a:t>
            </a:r>
            <a:r>
              <a:rPr sz="1600" b="1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Interface</a:t>
            </a:r>
            <a:endParaRPr sz="16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109728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5680" algn="l"/>
              </a:tabLst>
            </a:pPr>
            <a:r>
              <a:rPr spc="-300" dirty="0"/>
              <a:t>CSS</a:t>
            </a:r>
            <a:r>
              <a:rPr/>
              <a:t>	</a:t>
            </a:r>
            <a:r>
              <a:rPr lang="en-US" dirty="0" smtClean="0"/>
              <a:t>OF </a:t>
            </a:r>
            <a:r>
              <a:rPr lang="en-US" spc="-125" dirty="0" smtClean="0"/>
              <a:t>EXAMPLE</a:t>
            </a:r>
            <a:endParaRPr spc="-75" dirty="0"/>
          </a:p>
        </p:txBody>
      </p:sp>
      <p:sp>
        <p:nvSpPr>
          <p:cNvPr id="3" name="object 3"/>
          <p:cNvSpPr txBox="1"/>
          <p:nvPr/>
        </p:nvSpPr>
        <p:spPr>
          <a:xfrm>
            <a:off x="1600200" y="2362200"/>
            <a:ext cx="6553200" cy="3393878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  <a:buFont typeface="Wingdings" pitchFamily="2" charset="2"/>
              <a:buChar char="Ø"/>
              <a:tabLst>
                <a:tab pos="354965" algn="l"/>
              </a:tabLst>
            </a:pPr>
            <a:r>
              <a:rPr sz="2400" b="1" spc="-30" smtClean="0">
                <a:solidFill>
                  <a:schemeClr val="tx1"/>
                </a:solidFill>
                <a:latin typeface="Times New Roman"/>
                <a:cs typeface="Times New Roman"/>
              </a:rPr>
              <a:t>Client’s</a:t>
            </a:r>
            <a:r>
              <a:rPr sz="2400" b="1" spc="-95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45" dirty="0">
                <a:solidFill>
                  <a:schemeClr val="tx1"/>
                </a:solidFill>
                <a:latin typeface="Times New Roman"/>
                <a:cs typeface="Times New Roman"/>
              </a:rPr>
              <a:t>browser</a:t>
            </a:r>
            <a:r>
              <a:rPr sz="2400" b="1" spc="-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dependable</a:t>
            </a:r>
            <a:endParaRPr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354965" algn="l"/>
              </a:tabLst>
            </a:pPr>
            <a:r>
              <a:rPr lang="en-US" sz="1900" spc="114" dirty="0">
                <a:solidFill>
                  <a:schemeClr val="tx1"/>
                </a:solidFill>
                <a:latin typeface="Lucida Sans Unicode"/>
                <a:cs typeface="Lucida Sans Unicode"/>
              </a:rPr>
              <a:t> </a:t>
            </a:r>
            <a:r>
              <a:rPr lang="en-US" sz="1900" spc="114" dirty="0" smtClean="0">
                <a:solidFill>
                  <a:schemeClr val="tx1"/>
                </a:solidFill>
                <a:latin typeface="Lucida Sans Unicode"/>
                <a:cs typeface="Lucida Sans Unicode"/>
              </a:rPr>
              <a:t>      </a:t>
            </a:r>
            <a:r>
              <a:rPr sz="1900" smtClean="0">
                <a:solidFill>
                  <a:schemeClr val="tx1"/>
                </a:solidFill>
                <a:latin typeface="Lucida Sans Unicode"/>
                <a:cs typeface="Lucida Sans Unicode"/>
              </a:rPr>
              <a:t>	</a:t>
            </a:r>
            <a:r>
              <a:rPr sz="2400" b="1" smtClean="0">
                <a:solidFill>
                  <a:schemeClr val="tx1"/>
                </a:solidFill>
                <a:latin typeface="Times New Roman"/>
                <a:cs typeface="Times New Roman"/>
              </a:rPr>
              <a:t>Example</a:t>
            </a:r>
            <a:r>
              <a:rPr sz="2400" b="1" spc="45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400" b="1" spc="-10" smtClean="0">
                <a:solidFill>
                  <a:schemeClr val="tx1"/>
                </a:solidFill>
                <a:latin typeface="Times New Roman"/>
                <a:cs typeface="Times New Roman"/>
              </a:rPr>
              <a:t>code:</a:t>
            </a:r>
            <a:endParaRPr sz="240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24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lang="en-US" sz="1800" b="1" spc="-30" dirty="0" smtClean="0">
                <a:solidFill>
                  <a:schemeClr val="tx1"/>
                </a:solidFill>
                <a:latin typeface="Times New Roman"/>
                <a:cs typeface="Times New Roman"/>
              </a:rPr>
              <a:t>    </a:t>
            </a:r>
            <a:r>
              <a:rPr sz="1800" b="1" spc="-30" smtClean="0">
                <a:solidFill>
                  <a:schemeClr val="tx1"/>
                </a:solidFill>
                <a:latin typeface="Times New Roman"/>
                <a:cs typeface="Times New Roman"/>
              </a:rPr>
              <a:t>p,h1,h2</a:t>
            </a:r>
            <a:r>
              <a:rPr sz="1800" b="1" spc="-60" smtClean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50" dirty="0">
                <a:solidFill>
                  <a:schemeClr val="tx1"/>
                </a:solidFill>
                <a:latin typeface="Times New Roman"/>
                <a:cs typeface="Times New Roman"/>
              </a:rPr>
              <a:t>{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780"/>
              </a:spcBef>
            </a:pPr>
            <a:r>
              <a:rPr sz="18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margin-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top:0px;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785"/>
              </a:spcBef>
            </a:pPr>
            <a:r>
              <a:rPr sz="1800" b="1" spc="-30" dirty="0">
                <a:solidFill>
                  <a:schemeClr val="tx1"/>
                </a:solidFill>
                <a:latin typeface="Times New Roman"/>
                <a:cs typeface="Times New Roman"/>
              </a:rPr>
              <a:t>margin-</a:t>
            </a:r>
            <a:r>
              <a:rPr sz="1800" b="1" spc="-40" dirty="0">
                <a:solidFill>
                  <a:schemeClr val="tx1"/>
                </a:solidFill>
                <a:latin typeface="Times New Roman"/>
                <a:cs typeface="Times New Roman"/>
              </a:rPr>
              <a:t>bottom:100px;padding:20px</a:t>
            </a:r>
            <a:r>
              <a:rPr sz="1800" b="1" spc="2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40px</a:t>
            </a:r>
            <a:r>
              <a:rPr sz="1800" b="1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chemeClr val="tx1"/>
                </a:solidFill>
                <a:latin typeface="Times New Roman"/>
                <a:cs typeface="Times New Roman"/>
              </a:rPr>
              <a:t>0px</a:t>
            </a:r>
            <a:r>
              <a:rPr sz="18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 40px;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790"/>
              </a:spcBef>
            </a:pPr>
            <a:r>
              <a:rPr sz="1800" b="1" spc="-50" dirty="0">
                <a:solidFill>
                  <a:schemeClr val="tx1"/>
                </a:solidFill>
                <a:latin typeface="Times New Roman"/>
                <a:cs typeface="Times New Roman"/>
              </a:rPr>
              <a:t>}</a:t>
            </a:r>
            <a:endParaRPr sz="18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endParaRPr sz="2400" b="1" spc="-1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04091"/>
            <a:ext cx="109728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95680" algn="l"/>
              </a:tabLst>
            </a:pPr>
            <a:r>
              <a:rPr spc="-300" dirty="0"/>
              <a:t>CSS</a:t>
            </a:r>
            <a:r>
              <a:rPr dirty="0"/>
              <a:t>	</a:t>
            </a:r>
            <a:r>
              <a:rPr spc="-125"/>
              <a:t>(</a:t>
            </a:r>
            <a:r>
              <a:rPr spc="-125" smtClean="0"/>
              <a:t>C</a:t>
            </a:r>
            <a:r>
              <a:rPr lang="en-US" spc="-125" dirty="0" smtClean="0"/>
              <a:t>OADING</a:t>
            </a:r>
            <a:r>
              <a:rPr spc="-75" smtClean="0"/>
              <a:t>)</a:t>
            </a:r>
            <a:endParaRPr spc="-75" dirty="0"/>
          </a:p>
        </p:txBody>
      </p:sp>
      <p:sp>
        <p:nvSpPr>
          <p:cNvPr id="3" name="object 3"/>
          <p:cNvSpPr txBox="1"/>
          <p:nvPr/>
        </p:nvSpPr>
        <p:spPr>
          <a:xfrm>
            <a:off x="2514600" y="1600200"/>
            <a:ext cx="4038600" cy="52155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HTML&gt;</a:t>
            </a:r>
            <a:endParaRPr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&lt;head&gt;</a:t>
            </a:r>
            <a:endParaRPr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&lt;title&gt;Hello</a:t>
            </a:r>
            <a:r>
              <a:rPr sz="1400" b="1" spc="2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World&lt;/title&gt;</a:t>
            </a:r>
            <a:endParaRPr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41300" marR="2206625" indent="-228600">
              <a:lnSpc>
                <a:spcPct val="139200"/>
              </a:lnSpc>
              <a:spcBef>
                <a:spcPts val="5"/>
              </a:spcBef>
            </a:pPr>
            <a:r>
              <a:rPr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&lt;style</a:t>
            </a:r>
            <a:r>
              <a:rPr sz="1400" b="1" spc="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type=“text/css”&gt; </a:t>
            </a:r>
            <a:r>
              <a:rPr sz="1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p,h1,h2</a:t>
            </a:r>
            <a:r>
              <a:rPr sz="1400" b="1" spc="-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400" b="1" spc="-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</a:t>
            </a:r>
            <a:endParaRPr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1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margin-</a:t>
            </a:r>
            <a:r>
              <a:rPr sz="1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top:0px;</a:t>
            </a:r>
            <a:endParaRPr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508000">
              <a:lnSpc>
                <a:spcPct val="100000"/>
              </a:lnSpc>
              <a:spcBef>
                <a:spcPts val="565"/>
              </a:spcBef>
            </a:pPr>
            <a:r>
              <a:rPr sz="1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margin-</a:t>
            </a:r>
            <a:r>
              <a:rPr sz="1400" b="1" spc="-3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bottom:100px;padding:40px</a:t>
            </a:r>
            <a:r>
              <a:rPr sz="1400" b="1" spc="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40px</a:t>
            </a:r>
            <a:r>
              <a:rPr sz="1400" b="1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0px</a:t>
            </a:r>
            <a:r>
              <a:rPr sz="1400" b="1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40px;</a:t>
            </a:r>
            <a:endParaRPr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469900">
              <a:lnSpc>
                <a:spcPct val="100000"/>
              </a:lnSpc>
              <a:spcBef>
                <a:spcPts val="565"/>
              </a:spcBef>
            </a:pPr>
            <a:r>
              <a:rPr sz="1400" b="1" spc="-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b="1" spc="4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&lt;/style&gt;</a:t>
            </a:r>
            <a:endParaRPr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400" b="1" spc="6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&lt;/head&gt;</a:t>
            </a:r>
            <a:endParaRPr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&lt;body</a:t>
            </a:r>
            <a:r>
              <a:rPr sz="1400" b="1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bgcolor</a:t>
            </a:r>
            <a:r>
              <a:rPr sz="1400" b="1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400" b="1" spc="1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sz="1400" b="1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“#000000”&gt;</a:t>
            </a:r>
            <a:endParaRPr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&lt;font</a:t>
            </a:r>
            <a:r>
              <a:rPr sz="1400" b="1" spc="1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color</a:t>
            </a:r>
            <a:r>
              <a:rPr sz="1400" b="1" spc="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400" b="1" spc="1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sz="1400" b="1" spc="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“#ffffff</a:t>
            </a:r>
            <a:r>
              <a:rPr sz="1400" b="1" spc="-14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400" b="1" spc="-25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”&gt;</a:t>
            </a:r>
            <a:endParaRPr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4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&lt;h1&gt;Hello</a:t>
            </a:r>
            <a:r>
              <a:rPr sz="1400" b="1" spc="16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sz="1400" b="1" spc="-1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World&lt;h1&gt;</a:t>
            </a:r>
            <a:endParaRPr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400" b="1" spc="6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&lt;/font&gt;</a:t>
            </a:r>
            <a:endParaRPr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400" b="1" spc="6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&lt;/body&gt;</a:t>
            </a:r>
            <a:endParaRPr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400" b="1" spc="7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&lt;/HTML&gt;</a:t>
            </a:r>
            <a:endParaRPr sz="14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310</Words>
  <Application>Microsoft Office PowerPoint</Application>
  <PresentationFormat>Custom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INTRODUCTION HTM,CSS, JAVASCRIPT</vt:lpstr>
      <vt:lpstr>INTRODUCTION</vt:lpstr>
      <vt:lpstr>OVERVIEW OF WEB DEVELOPMENT</vt:lpstr>
      <vt:lpstr>HTML (Hypertext MarkUP Language)</vt:lpstr>
      <vt:lpstr>HTML (Hypertext Markup Language)</vt:lpstr>
      <vt:lpstr>HTML (Hypertext Markup Language)</vt:lpstr>
      <vt:lpstr>CSS (Cascading Style Sheet)</vt:lpstr>
      <vt:lpstr>CSS OF EXAMPLE</vt:lpstr>
      <vt:lpstr>CSS (COADING)</vt:lpstr>
      <vt:lpstr>CSS (STYLING AND LAYOUT PRINCIPLES)</vt:lpstr>
      <vt:lpstr>RESPONSIVE DESIGN TECHNIQUES</vt:lpstr>
      <vt:lpstr>BASICS OF JAVASCRIPT</vt:lpstr>
      <vt:lpstr>JAVASCRIPT</vt:lpstr>
      <vt:lpstr>CONCLUSION</vt:lpstr>
      <vt:lpstr>         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DP Vipra</dc:creator>
  <cp:lastModifiedBy>muniyappan2004s@gmail.com</cp:lastModifiedBy>
  <cp:revision>12</cp:revision>
  <dcterms:created xsi:type="dcterms:W3CDTF">2025-09-07T13:34:29Z</dcterms:created>
  <dcterms:modified xsi:type="dcterms:W3CDTF">2025-09-07T14:56:37Z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2025-09-07T00:00:00Z</vt:filetime>
  </property>
  <property fmtid="{D5CDD505-2E9C-101B-9397-08002B2CF9AE}" pid="5" name="Producer">
    <vt:lpwstr>Microsoft® PowerPoint® 2013</vt:lpwstr>
  </property>
</Properties>
</file>