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7dd206c6c1f750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dd206c6c1f750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26474745f70b9c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26474745f70b9c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26474745f70b9c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26474745f70b9c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26474745f70b9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26474745f70b9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89effc8f7b95e4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9effc8f7b95e4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73598c88456540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73598c88456540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ae072eb863090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ae072eb863090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7dd206c6c1f750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7dd206c6c1f750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7dd206c6c1f750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dd206c6c1f750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7dd206c6c1f750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7dd206c6c1f750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674250" y="12"/>
            <a:ext cx="8222100" cy="24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GENERATING SIMPLE GEOMETRIC SHAPES </a:t>
            </a:r>
            <a:r>
              <a:rPr lang="en" sz="3600"/>
              <a:t>using  GAN</a:t>
            </a:r>
            <a:endParaRPr sz="3600"/>
          </a:p>
        </p:txBody>
      </p:sp>
      <p:sp>
        <p:nvSpPr>
          <p:cNvPr id="68" name="Google Shape;68;p13"/>
          <p:cNvSpPr txBox="1"/>
          <p:nvPr>
            <p:ph idx="1" type="subTitle"/>
          </p:nvPr>
        </p:nvSpPr>
        <p:spPr>
          <a:xfrm>
            <a:off x="1679219" y="2571760"/>
            <a:ext cx="8753400" cy="30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Presented by </a:t>
            </a:r>
            <a:endParaRPr sz="2400"/>
          </a:p>
          <a:p>
            <a:pPr indent="0" lvl="0" marL="0" rtl="0" algn="l">
              <a:spcBef>
                <a:spcPts val="0"/>
              </a:spcBef>
              <a:spcAft>
                <a:spcPts val="0"/>
              </a:spcAft>
              <a:buNone/>
            </a:pPr>
            <a:r>
              <a:rPr lang="en" sz="2400"/>
              <a:t>                                Divya Dharshika M P</a:t>
            </a:r>
            <a:endParaRPr sz="2400"/>
          </a:p>
          <a:p>
            <a:pPr indent="0" lvl="0" marL="0" rtl="0" algn="l">
              <a:spcBef>
                <a:spcPts val="0"/>
              </a:spcBef>
              <a:spcAft>
                <a:spcPts val="0"/>
              </a:spcAft>
              <a:buNone/>
            </a:pPr>
            <a:r>
              <a:rPr lang="en"/>
              <a:t>                                           Reg no : 962821104027</a:t>
            </a:r>
            <a:endParaRPr/>
          </a:p>
          <a:p>
            <a:pPr indent="0" lvl="0" marL="0" rtl="0" algn="l">
              <a:spcBef>
                <a:spcPts val="0"/>
              </a:spcBef>
              <a:spcAft>
                <a:spcPts val="0"/>
              </a:spcAft>
              <a:buNone/>
            </a:pPr>
            <a:r>
              <a:rPr lang="en"/>
              <a:t>                                           University College of Engineering Nagercoil </a:t>
            </a:r>
            <a:endParaRPr/>
          </a:p>
          <a:p>
            <a:pPr indent="0" lvl="0" marL="0" rtl="0" algn="l">
              <a:spcBef>
                <a:spcPts val="0"/>
              </a:spcBef>
              <a:spcAft>
                <a:spcPts val="0"/>
              </a:spcAft>
              <a:buNone/>
            </a:pPr>
            <a:r>
              <a:rPr lang="en"/>
              <a:t>                                           Computer Science and Engineering</a:t>
            </a:r>
            <a:endParaRPr/>
          </a:p>
          <a:p>
            <a:pPr indent="0" lvl="0" marL="0" rtl="0" algn="l">
              <a:spcBef>
                <a:spcPts val="0"/>
              </a:spcBef>
              <a:spcAft>
                <a:spcPts val="0"/>
              </a:spcAft>
              <a:buNone/>
            </a:pPr>
            <a:r>
              <a:rPr lang="en"/>
              <a:t>                                           NM id : au962821104027</a:t>
            </a:r>
            <a:endParaRPr/>
          </a:p>
          <a:p>
            <a:pPr indent="0" lvl="0" marL="0" rtl="0" algn="l">
              <a:spcBef>
                <a:spcPts val="0"/>
              </a:spcBef>
              <a:spcAft>
                <a:spcPts val="0"/>
              </a:spcAft>
              <a:buNone/>
            </a:pPr>
            <a:r>
              <a:rPr lang="en"/>
              <a:t>                                           dharshikadivya11@gmail.com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Modelling Approach </a:t>
            </a:r>
            <a:endParaRPr/>
          </a:p>
        </p:txBody>
      </p:sp>
      <p:sp>
        <p:nvSpPr>
          <p:cNvPr id="123" name="Google Shape;123;p22"/>
          <p:cNvSpPr txBox="1"/>
          <p:nvPr/>
        </p:nvSpPr>
        <p:spPr>
          <a:xfrm>
            <a:off x="98254" y="619048"/>
            <a:ext cx="8826600" cy="461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800"/>
              <a:t>Define the </a:t>
            </a:r>
            <a:r>
              <a:rPr lang="en" sz="1800"/>
              <a:t>Generator</a:t>
            </a:r>
            <a:r>
              <a:rPr lang="en" sz="1800"/>
              <a:t> Network:</a:t>
            </a:r>
            <a:endParaRPr sz="1800"/>
          </a:p>
          <a:p>
            <a:pPr indent="0" lvl="0" marL="0" rtl="0" algn="l">
              <a:spcBef>
                <a:spcPts val="0"/>
              </a:spcBef>
              <a:spcAft>
                <a:spcPts val="0"/>
              </a:spcAft>
              <a:buNone/>
            </a:pPr>
            <a:r>
              <a:rPr lang="en"/>
              <a:t>        Sta</a:t>
            </a:r>
            <a:r>
              <a:rPr lang="en"/>
              <a:t>rt with a simple neural network architecture, such as a feedforward network or a convolutional neural network (CNN).</a:t>
            </a:r>
            <a:endParaRPr/>
          </a:p>
          <a:p>
            <a:pPr indent="0" lvl="0" marL="0" rtl="0" algn="l">
              <a:spcBef>
                <a:spcPts val="0"/>
              </a:spcBef>
              <a:spcAft>
                <a:spcPts val="0"/>
              </a:spcAft>
              <a:buNone/>
            </a:pPr>
            <a:r>
              <a:rPr lang="en"/>
              <a:t>         The input to the generator could be a random noise vector or a latent space vector representing the desired shape parameters (e.g., size, position, rotation).</a:t>
            </a:r>
            <a:endParaRPr/>
          </a:p>
          <a:p>
            <a:pPr indent="0" lvl="0" marL="0" rtl="0" algn="l">
              <a:spcBef>
                <a:spcPts val="0"/>
              </a:spcBef>
              <a:spcAft>
                <a:spcPts val="0"/>
              </a:spcAft>
              <a:buNone/>
            </a:pPr>
            <a:r>
              <a:rPr lang="en"/>
              <a:t>The output should be the coordinates or parameters defining the geometric shape (e.g., vertices of a polygon, radius and center of a circle).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Define the Discriminator Network:</a:t>
            </a:r>
            <a:endParaRPr sz="1800"/>
          </a:p>
          <a:p>
            <a:pPr indent="0" lvl="0" marL="0" rtl="0" algn="l">
              <a:spcBef>
                <a:spcPts val="0"/>
              </a:spcBef>
              <a:spcAft>
                <a:spcPts val="0"/>
              </a:spcAft>
              <a:buNone/>
            </a:pPr>
            <a:r>
              <a:rPr lang="en"/>
              <a:t>         Simila</a:t>
            </a:r>
            <a:r>
              <a:rPr lang="en"/>
              <a:t>rly, design a discriminator network, which can be a CNN or a feedforward network, to discriminate between real and generated shapes.</a:t>
            </a:r>
            <a:endParaRPr/>
          </a:p>
          <a:p>
            <a:pPr indent="0" lvl="0" marL="0" rtl="0" algn="l">
              <a:spcBef>
                <a:spcPts val="0"/>
              </a:spcBef>
              <a:spcAft>
                <a:spcPts val="0"/>
              </a:spcAft>
              <a:buNone/>
            </a:pPr>
            <a:r>
              <a:rPr lang="en"/>
              <a:t>The input to the discriminator would be the coordinates or parameters of the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Loss Functions</a:t>
            </a:r>
            <a:r>
              <a:rPr lang="en"/>
              <a:t>:</a:t>
            </a:r>
            <a:endParaRPr/>
          </a:p>
          <a:p>
            <a:pPr indent="0" lvl="0" marL="0" rtl="0" algn="l">
              <a:spcBef>
                <a:spcPts val="0"/>
              </a:spcBef>
              <a:spcAft>
                <a:spcPts val="0"/>
              </a:spcAft>
              <a:buNone/>
            </a:pPr>
            <a:r>
              <a:rPr lang="en"/>
              <a:t>         Define appropriate loss functions for both the generator and the discriminator.</a:t>
            </a:r>
            <a:endParaRPr/>
          </a:p>
          <a:p>
            <a:pPr indent="0" lvl="0" marL="0" rtl="0" algn="l">
              <a:spcBef>
                <a:spcPts val="0"/>
              </a:spcBef>
              <a:spcAft>
                <a:spcPts val="0"/>
              </a:spcAft>
              <a:buNone/>
            </a:pPr>
            <a:r>
              <a:rPr lang="en"/>
              <a:t>For the generator, use a combination of adversarial loss (encouraging the generator to produce shapes that fool the discriminator) and a shape loss.</a:t>
            </a:r>
            <a:endParaRPr/>
          </a:p>
          <a:p>
            <a:pPr indent="0" lvl="0" marL="0" rtl="0" algn="l">
              <a:spcBef>
                <a:spcPts val="0"/>
              </a:spcBef>
              <a:spcAft>
                <a:spcPts val="0"/>
              </a:spcAft>
              <a:buNone/>
            </a:pPr>
            <a:r>
              <a:rPr lang="en"/>
              <a:t>For the discriminator, use binary cross-entropy loss to distinguish between real and generated shapes.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0" y="574650"/>
            <a:ext cx="8419800" cy="398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Training</a:t>
            </a:r>
            <a:r>
              <a:rPr lang="en"/>
              <a:t>:</a:t>
            </a:r>
            <a:endParaRPr/>
          </a:p>
          <a:p>
            <a:pPr indent="0" lvl="0" marL="0" rtl="0" algn="l">
              <a:spcBef>
                <a:spcPts val="0"/>
              </a:spcBef>
              <a:spcAft>
                <a:spcPts val="0"/>
              </a:spcAft>
              <a:buNone/>
            </a:pPr>
            <a:r>
              <a:rPr lang="en"/>
              <a:t>          Train the GAN in a supervised manner, where the ground truth shapes are provided as part of the training data.</a:t>
            </a:r>
            <a:endParaRPr/>
          </a:p>
          <a:p>
            <a:pPr indent="0" lvl="0" marL="0" rtl="0" algn="l">
              <a:spcBef>
                <a:spcPts val="0"/>
              </a:spcBef>
              <a:spcAft>
                <a:spcPts val="0"/>
              </a:spcAft>
              <a:buNone/>
            </a:pPr>
            <a:r>
              <a:rPr lang="en"/>
              <a:t>Generate synthetic training data by randomly sampling shape parameters and feeding them into the generator.</a:t>
            </a:r>
            <a:endParaRPr/>
          </a:p>
          <a:p>
            <a:pPr indent="0" lvl="0" marL="0" rtl="0" algn="l">
              <a:spcBef>
                <a:spcPts val="0"/>
              </a:spcBef>
              <a:spcAft>
                <a:spcPts val="0"/>
              </a:spcAft>
              <a:buNone/>
            </a:pPr>
            <a:r>
              <a:rPr lang="en"/>
              <a:t>          Train the discriminator to correctly classify real and generated shapes.</a:t>
            </a:r>
            <a:endParaRPr/>
          </a:p>
          <a:p>
            <a:pPr indent="0" lvl="0" marL="0" rtl="0" algn="l">
              <a:spcBef>
                <a:spcPts val="0"/>
              </a:spcBef>
              <a:spcAft>
                <a:spcPts val="0"/>
              </a:spcAft>
              <a:buNone/>
            </a:pPr>
            <a:r>
              <a:rPr lang="en"/>
              <a:t>Update the generator to produce shapes that are more likely to fool the discriminator while also resembling the desired geometric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Evaluation</a:t>
            </a:r>
            <a:r>
              <a:rPr lang="en"/>
              <a:t>:</a:t>
            </a:r>
            <a:endParaRPr/>
          </a:p>
          <a:p>
            <a:pPr indent="0" lvl="0" marL="0" rtl="0" algn="l">
              <a:spcBef>
                <a:spcPts val="0"/>
              </a:spcBef>
              <a:spcAft>
                <a:spcPts val="0"/>
              </a:spcAft>
              <a:buNone/>
            </a:pPr>
            <a:r>
              <a:rPr lang="en"/>
              <a:t>           Evalu</a:t>
            </a:r>
            <a:r>
              <a:rPr lang="en"/>
              <a:t>ate </a:t>
            </a:r>
            <a:r>
              <a:rPr lang="en"/>
              <a:t>the trained model by generating new shapes and visually inspecting their quality.</a:t>
            </a:r>
            <a:endParaRPr/>
          </a:p>
          <a:p>
            <a:pPr indent="0" lvl="0" marL="0" rtl="0" algn="l">
              <a:spcBef>
                <a:spcPts val="0"/>
              </a:spcBef>
              <a:spcAft>
                <a:spcPts val="0"/>
              </a:spcAft>
              <a:buNone/>
            </a:pPr>
            <a:r>
              <a:rPr lang="en"/>
              <a:t>Measure the similarity between the generated shapes and the desired geometric shapes using appropriate metrics (e.g., IoU for bounding boxes, distance metrics for polygons).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Iterative Refinement</a:t>
            </a:r>
            <a:r>
              <a:rPr lang="en"/>
              <a:t>:</a:t>
            </a:r>
            <a:endParaRPr/>
          </a:p>
          <a:p>
            <a:pPr indent="0" lvl="0" marL="0" rtl="0" algn="l">
              <a:spcBef>
                <a:spcPts val="0"/>
              </a:spcBef>
              <a:spcAft>
                <a:spcPts val="0"/>
              </a:spcAft>
              <a:buNone/>
            </a:pPr>
            <a:r>
              <a:rPr lang="en"/>
              <a:t>          Refine the architecture and training procedure based on the evaluation results to improve the quality of generated shapes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t>
            </a:r>
            <a:endParaRPr/>
          </a:p>
        </p:txBody>
      </p:sp>
      <p:pic>
        <p:nvPicPr>
          <p:cNvPr id="134" name="Google Shape;134;p24"/>
          <p:cNvPicPr preferRelativeResize="0"/>
          <p:nvPr/>
        </p:nvPicPr>
        <p:blipFill>
          <a:blip r:embed="rId3">
            <a:alphaModFix/>
          </a:blip>
          <a:stretch>
            <a:fillRect/>
          </a:stretch>
        </p:blipFill>
        <p:spPr>
          <a:xfrm>
            <a:off x="977787" y="1049715"/>
            <a:ext cx="7067550" cy="37430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40" name="Google Shape;140;p25"/>
          <p:cNvSpPr txBox="1"/>
          <p:nvPr/>
        </p:nvSpPr>
        <p:spPr>
          <a:xfrm>
            <a:off x="369509" y="1117050"/>
            <a:ext cx="7479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conclusion, the use of Generative Adversarial Networks (GANs) for generating simple geometric shapes presents a fascinating application of deep learning techniques. By employing a GAN architecture consisting of a generator and discriminator, we can effectively learn the underlying distribution of shape images and generate new samples that closely resemble the shapes in the dataset.</a:t>
            </a:r>
            <a:endParaRPr/>
          </a:p>
          <a:p>
            <a:pPr indent="0" lvl="0" marL="0" rtl="0" algn="l">
              <a:spcBef>
                <a:spcPts val="0"/>
              </a:spcBef>
              <a:spcAft>
                <a:spcPts val="0"/>
              </a:spcAft>
              <a:buNone/>
            </a:pPr>
            <a:r>
              <a:rPr lang="en"/>
              <a:t>Through the systematic approach outlined above, we can develop and deploy a GAN-based system for generating simple geometric shapes.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52400" y="152400"/>
            <a:ext cx="914400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sz="3600"/>
              <a:t>TITLE</a:t>
            </a:r>
            <a:endParaRPr sz="3600"/>
          </a:p>
        </p:txBody>
      </p:sp>
      <p:sp>
        <p:nvSpPr>
          <p:cNvPr id="74" name="Google Shape;74;p14"/>
          <p:cNvSpPr txBox="1"/>
          <p:nvPr>
            <p:ph idx="1" type="body"/>
          </p:nvPr>
        </p:nvSpPr>
        <p:spPr>
          <a:xfrm>
            <a:off x="946800" y="1804375"/>
            <a:ext cx="7161900" cy="28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          </a:t>
            </a:r>
            <a:endParaRPr sz="3600"/>
          </a:p>
          <a:p>
            <a:pPr indent="0" lvl="0" marL="0" rtl="0" algn="l">
              <a:spcBef>
                <a:spcPts val="1600"/>
              </a:spcBef>
              <a:spcAft>
                <a:spcPts val="1600"/>
              </a:spcAft>
              <a:buNone/>
            </a:pPr>
            <a:r>
              <a:rPr lang="en" sz="3600"/>
              <a:t>             </a:t>
            </a:r>
            <a:r>
              <a:rPr lang="en" sz="3600"/>
              <a:t>GENERATING SIMPLE GEOMETRIC SHAPES USING GAN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Problem Statement</a:t>
            </a:r>
            <a:endParaRPr/>
          </a:p>
          <a:p>
            <a:pPr indent="-317500" lvl="0" marL="457200" rtl="0" algn="l">
              <a:spcBef>
                <a:spcPts val="0"/>
              </a:spcBef>
              <a:spcAft>
                <a:spcPts val="0"/>
              </a:spcAft>
              <a:buSzPts val="1400"/>
              <a:buChar char="●"/>
            </a:pPr>
            <a:r>
              <a:rPr lang="en"/>
              <a:t>Pro</a:t>
            </a:r>
            <a:r>
              <a:rPr lang="en"/>
              <a:t>ject Overview</a:t>
            </a:r>
            <a:endParaRPr/>
          </a:p>
          <a:p>
            <a:pPr indent="-317500" lvl="0" marL="457200" rtl="0" algn="l">
              <a:spcBef>
                <a:spcPts val="0"/>
              </a:spcBef>
              <a:spcAft>
                <a:spcPts val="0"/>
              </a:spcAft>
              <a:buSzPts val="1400"/>
              <a:buChar char="●"/>
            </a:pPr>
            <a:r>
              <a:rPr lang="en"/>
              <a:t>En</a:t>
            </a:r>
            <a:r>
              <a:rPr lang="en"/>
              <a:t>d Users</a:t>
            </a:r>
            <a:endParaRPr/>
          </a:p>
          <a:p>
            <a:pPr indent="-317500" lvl="0" marL="457200" rtl="0" algn="l">
              <a:spcBef>
                <a:spcPts val="0"/>
              </a:spcBef>
              <a:spcAft>
                <a:spcPts val="0"/>
              </a:spcAft>
              <a:buSzPts val="1400"/>
              <a:buChar char="●"/>
            </a:pPr>
            <a:r>
              <a:rPr lang="en"/>
              <a:t>Ou</a:t>
            </a:r>
            <a:r>
              <a:rPr lang="en"/>
              <a:t>r Solution and its Value Proposition</a:t>
            </a:r>
            <a:endParaRPr/>
          </a:p>
          <a:p>
            <a:pPr indent="-317500" lvl="0" marL="457200" rtl="0" algn="l">
              <a:spcBef>
                <a:spcPts val="0"/>
              </a:spcBef>
              <a:spcAft>
                <a:spcPts val="0"/>
              </a:spcAft>
              <a:buSzPts val="1400"/>
              <a:buChar char="●"/>
            </a:pPr>
            <a:r>
              <a:rPr lang="en"/>
              <a:t>The Wow in Our Solution</a:t>
            </a:r>
            <a:endParaRPr/>
          </a:p>
          <a:p>
            <a:pPr indent="-317500" lvl="0" marL="457200" rtl="0" algn="l">
              <a:spcBef>
                <a:spcPts val="0"/>
              </a:spcBef>
              <a:spcAft>
                <a:spcPts val="0"/>
              </a:spcAft>
              <a:buSzPts val="1400"/>
              <a:buChar char="●"/>
            </a:pPr>
            <a:r>
              <a:rPr lang="en"/>
              <a:t>Modelling Approach</a:t>
            </a:r>
            <a:endParaRPr/>
          </a:p>
          <a:p>
            <a:pPr indent="-317500" lvl="0" marL="457200" rtl="0" algn="l">
              <a:spcBef>
                <a:spcPts val="0"/>
              </a:spcBef>
              <a:spcAft>
                <a:spcPts val="0"/>
              </a:spcAft>
              <a:buSzPts val="1400"/>
              <a:buChar char="●"/>
            </a:pPr>
            <a:r>
              <a:rPr lang="en"/>
              <a:t>Results</a:t>
            </a:r>
            <a:endParaRPr/>
          </a:p>
          <a:p>
            <a:pPr indent="-317500" lvl="0" marL="457200" rtl="0" algn="l">
              <a:spcBef>
                <a:spcPts val="0"/>
              </a:spcBef>
              <a:spcAft>
                <a:spcPts val="0"/>
              </a:spcAft>
              <a:buSzPts val="1400"/>
              <a:buChar char="●"/>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PROBLEM STATEMENT </a:t>
            </a:r>
            <a:endParaRPr/>
          </a:p>
        </p:txBody>
      </p:sp>
      <p:sp>
        <p:nvSpPr>
          <p:cNvPr id="86" name="Google Shape;86;p16"/>
          <p:cNvSpPr txBox="1"/>
          <p:nvPr/>
        </p:nvSpPr>
        <p:spPr>
          <a:xfrm>
            <a:off x="510750" y="923500"/>
            <a:ext cx="76359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problem statement for generating simple geometric shapes using GANs (Generative Adversarial Networks) involves creating a model that can learn and generate realistic representations of basic geometric shapes such as squares, circles, triangles, and rectangles. This task entails training a GAN architecture with the objective of generating images that resemble these shapes, ensuring they possess attributes like symmetry, clear edges, and appropriate proportions. The goal is to produce high-quality synthetic images that closely resemble the target shapes while allowing for variations in size, rotation, and positioning. This problem statement serves as a foundational step towards more complex image generation tasks and can find applications in computer graphics, data augmentation, and generative art.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P</a:t>
            </a:r>
            <a:r>
              <a:rPr lang="en"/>
              <a:t>ROJECT OVERVIEW </a:t>
            </a:r>
            <a:endParaRPr/>
          </a:p>
        </p:txBody>
      </p:sp>
      <p:sp>
        <p:nvSpPr>
          <p:cNvPr id="92" name="Google Shape;92;p17"/>
          <p:cNvSpPr txBox="1"/>
          <p:nvPr/>
        </p:nvSpPr>
        <p:spPr>
          <a:xfrm>
            <a:off x="0" y="619050"/>
            <a:ext cx="8016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7"/>
          <p:cNvSpPr txBox="1"/>
          <p:nvPr/>
        </p:nvSpPr>
        <p:spPr>
          <a:xfrm>
            <a:off x="188100" y="619050"/>
            <a:ext cx="8826600" cy="48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 </a:t>
            </a:r>
            <a:r>
              <a:rPr lang="en" sz="1800"/>
              <a:t>Ob</a:t>
            </a:r>
            <a:r>
              <a:rPr lang="en" sz="1800"/>
              <a:t>jective</a:t>
            </a:r>
            <a:r>
              <a:rPr lang="en"/>
              <a:t> : The main goal of this project is to utilize Generative Adversarial Networks (GANs) to generate simple geometric shapes, such as circles, squares, triangles, and rectangles.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lang="en" sz="1800"/>
              <a:t>Methodology</a:t>
            </a:r>
            <a:endParaRPr sz="1800"/>
          </a:p>
          <a:p>
            <a:pPr indent="0" lvl="0" marL="0" rtl="0" algn="l">
              <a:spcBef>
                <a:spcPts val="0"/>
              </a:spcBef>
              <a:spcAft>
                <a:spcPts val="0"/>
              </a:spcAft>
              <a:buNone/>
            </a:pPr>
            <a:r>
              <a:rPr lang="en"/>
              <a:t>   - Data Collection :  Gather a dataset containing examples of simple geometric shapes. This dataset will serve as the training data for the GAN.</a:t>
            </a:r>
            <a:endParaRPr/>
          </a:p>
          <a:p>
            <a:pPr indent="0" lvl="0" marL="0" rtl="0" algn="l">
              <a:spcBef>
                <a:spcPts val="0"/>
              </a:spcBef>
              <a:spcAft>
                <a:spcPts val="0"/>
              </a:spcAft>
              <a:buNone/>
            </a:pPr>
            <a:r>
              <a:rPr lang="en"/>
              <a:t>   - Model Architecture: Design and implement a GAN architecture suitable for generating the desired shapes. This will involve creating both the generator and discriminator networks.</a:t>
            </a:r>
            <a:endParaRPr/>
          </a:p>
          <a:p>
            <a:pPr indent="0" lvl="0" marL="0" rtl="0" algn="l">
              <a:spcBef>
                <a:spcPts val="0"/>
              </a:spcBef>
              <a:spcAft>
                <a:spcPts val="0"/>
              </a:spcAft>
              <a:buNone/>
            </a:pPr>
            <a:r>
              <a:rPr lang="en"/>
              <a:t>   - Training: Train the GAN using the collected dataset. The generator learns to generate realistic geometric shapes, while the discriminator distinguishes between real and generated shapes.</a:t>
            </a:r>
            <a:endParaRPr/>
          </a:p>
          <a:p>
            <a:pPr indent="0" lvl="0" marL="0" rtl="0" algn="l">
              <a:spcBef>
                <a:spcPts val="0"/>
              </a:spcBef>
              <a:spcAft>
                <a:spcPts val="0"/>
              </a:spcAft>
              <a:buNone/>
            </a:pPr>
            <a:r>
              <a:rPr lang="en"/>
              <a:t>   - Evaluation: Evaluate the performance of the trained GAN by generating samples and assessing their quality. Metrics such as visual inspection and statistical analysis can be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r>
              <a:rPr lang="en" sz="1800"/>
              <a:t>Implementation Steps:</a:t>
            </a:r>
            <a:endParaRPr sz="1800"/>
          </a:p>
          <a:p>
            <a:pPr indent="0" lvl="0" marL="0" rtl="0" algn="l">
              <a:spcBef>
                <a:spcPts val="0"/>
              </a:spcBef>
              <a:spcAft>
                <a:spcPts val="0"/>
              </a:spcAft>
              <a:buNone/>
            </a:pPr>
            <a:r>
              <a:rPr lang="en"/>
              <a:t>   - Preprocess the dataset: Resize and normalize the images of geometric shapes.</a:t>
            </a:r>
            <a:endParaRPr/>
          </a:p>
          <a:p>
            <a:pPr indent="0" lvl="0" marL="0" rtl="0" algn="l">
              <a:spcBef>
                <a:spcPts val="0"/>
              </a:spcBef>
              <a:spcAft>
                <a:spcPts val="0"/>
              </a:spcAft>
              <a:buNone/>
            </a:pPr>
            <a:r>
              <a:rPr lang="en"/>
              <a:t>   - Design the GAN architecture: Define the generator and discriminator networks using deep learning frameworks like TensorFlow or PyTorch.</a:t>
            </a:r>
            <a:endParaRPr/>
          </a:p>
          <a:p>
            <a:pPr indent="0" lvl="0" marL="0" rtl="0" algn="l">
              <a:spcBef>
                <a:spcPts val="0"/>
              </a:spcBef>
              <a:spcAft>
                <a:spcPts val="0"/>
              </a:spcAft>
              <a:buNone/>
            </a:pPr>
            <a:r>
              <a:rPr lang="en"/>
              <a:t>   - Training phase: Train the GAN on the preprocessed dataset, adjusting hyperparameters as needed.</a:t>
            </a:r>
            <a:endParaRPr/>
          </a:p>
          <a:p>
            <a:pPr indent="0" lvl="0" marL="0" rtl="0" algn="l">
              <a:spcBef>
                <a:spcPts val="0"/>
              </a:spcBef>
              <a:spcAft>
                <a:spcPts val="0"/>
              </a:spcAft>
              <a:buNone/>
            </a:pPr>
            <a:r>
              <a:rPr lang="en"/>
              <a:t>   - Evaluation phase: Generate samples using the trained GAN and assess their quality. Iterate on the model architecture and training process if necessary.</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35650"/>
            <a:ext cx="8520600" cy="467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4. </a:t>
            </a:r>
            <a:r>
              <a:rPr lang="en" sz="1800">
                <a:solidFill>
                  <a:srgbClr val="000000"/>
                </a:solidFill>
                <a:latin typeface="Arial"/>
                <a:ea typeface="Arial"/>
                <a:cs typeface="Arial"/>
                <a:sym typeface="Arial"/>
              </a:rPr>
              <a:t>Potential Challenges:</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Generating diverse and realistic shapes.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Mode collapse: Ensuring that the GAN does not get stuck generating only a limited set of shapes.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Finding the right balance between generator and discriminator training to achieve convergence.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5. </a:t>
            </a:r>
            <a:r>
              <a:rPr lang="en" sz="1800">
                <a:solidFill>
                  <a:srgbClr val="000000"/>
                </a:solidFill>
                <a:latin typeface="Arial"/>
                <a:ea typeface="Arial"/>
                <a:cs typeface="Arial"/>
                <a:sym typeface="Arial"/>
              </a:rPr>
              <a:t>Expected Output:</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A trained GAN model capable of generating simple geometric shapes.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Generated samples showcasing the diversity and quality of the generated shapes.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6. </a:t>
            </a:r>
            <a:r>
              <a:rPr lang="en" sz="1800">
                <a:solidFill>
                  <a:srgbClr val="000000"/>
                </a:solidFill>
                <a:latin typeface="Arial"/>
                <a:ea typeface="Arial"/>
                <a:cs typeface="Arial"/>
                <a:sym typeface="Arial"/>
              </a:rPr>
              <a:t>Applications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Art generation: Creating abstract geometric artworks.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Data augmentation: Generating synthetic data for training machine learning models.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Educational tools: Generating visual aids for teaching geometry concepts.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7. </a:t>
            </a:r>
            <a:r>
              <a:rPr lang="en" sz="1800">
                <a:solidFill>
                  <a:srgbClr val="000000"/>
                </a:solidFill>
                <a:latin typeface="Arial"/>
                <a:ea typeface="Arial"/>
                <a:cs typeface="Arial"/>
                <a:sym typeface="Arial"/>
              </a:rPr>
              <a:t>Future Work:</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Experiment with more complex shapes and architectures.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Explore techniques for improving the diversity and quality of generated shapes.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Deploy the model as part of a web application or API for generating custom shapes on demand.</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Overall, this project aims to demonstrate the capabilities of GANs in generating simple geometric shapes and explore their potential applications in various domains.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END USERS</a:t>
            </a:r>
            <a:endParaRPr/>
          </a:p>
        </p:txBody>
      </p:sp>
      <p:sp>
        <p:nvSpPr>
          <p:cNvPr id="104" name="Google Shape;104;p19"/>
          <p:cNvSpPr txBox="1"/>
          <p:nvPr/>
        </p:nvSpPr>
        <p:spPr>
          <a:xfrm>
            <a:off x="0" y="-3266950"/>
            <a:ext cx="8199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9"/>
          <p:cNvSpPr txBox="1"/>
          <p:nvPr/>
        </p:nvSpPr>
        <p:spPr>
          <a:xfrm>
            <a:off x="283950" y="1134509"/>
            <a:ext cx="6983400" cy="166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Graphic Designers</a:t>
            </a:r>
            <a:endParaRPr/>
          </a:p>
          <a:p>
            <a:pPr indent="-317500" lvl="0" marL="457200" rtl="0" algn="l">
              <a:spcBef>
                <a:spcPts val="0"/>
              </a:spcBef>
              <a:spcAft>
                <a:spcPts val="0"/>
              </a:spcAft>
              <a:buSzPts val="1400"/>
              <a:buChar char="●"/>
            </a:pPr>
            <a:r>
              <a:rPr lang="en"/>
              <a:t>Game Developers</a:t>
            </a:r>
            <a:endParaRPr/>
          </a:p>
          <a:p>
            <a:pPr indent="-317500" lvl="0" marL="457200" rtl="0" algn="l">
              <a:spcBef>
                <a:spcPts val="0"/>
              </a:spcBef>
              <a:spcAft>
                <a:spcPts val="0"/>
              </a:spcAft>
              <a:buSzPts val="1400"/>
              <a:buChar char="●"/>
            </a:pPr>
            <a:r>
              <a:rPr lang="en"/>
              <a:t>Architects &amp; Urban </a:t>
            </a:r>
            <a:r>
              <a:rPr lang="en"/>
              <a:t>planners</a:t>
            </a:r>
            <a:endParaRPr/>
          </a:p>
          <a:p>
            <a:pPr indent="-317500" lvl="0" marL="457200" rtl="0" algn="l">
              <a:spcBef>
                <a:spcPts val="0"/>
              </a:spcBef>
              <a:spcAft>
                <a:spcPts val="0"/>
              </a:spcAft>
              <a:buSzPts val="1400"/>
              <a:buChar char="●"/>
            </a:pPr>
            <a:r>
              <a:rPr lang="en"/>
              <a:t>Educational Institutions</a:t>
            </a:r>
            <a:endParaRPr/>
          </a:p>
          <a:p>
            <a:pPr indent="-317500" lvl="0" marL="457200" rtl="0" algn="l">
              <a:spcBef>
                <a:spcPts val="0"/>
              </a:spcBef>
              <a:spcAft>
                <a:spcPts val="0"/>
              </a:spcAft>
              <a:buSzPts val="1400"/>
              <a:buChar char="●"/>
            </a:pPr>
            <a:r>
              <a:rPr lang="en"/>
              <a:t>Artists &amp; Creative Professionals</a:t>
            </a:r>
            <a:endParaRPr/>
          </a:p>
          <a:p>
            <a:pPr indent="-317500" lvl="0" marL="457200" rtl="0" algn="l">
              <a:spcBef>
                <a:spcPts val="0"/>
              </a:spcBef>
              <a:spcAft>
                <a:spcPts val="0"/>
              </a:spcAft>
              <a:buSzPts val="1400"/>
              <a:buChar char="●"/>
            </a:pPr>
            <a:r>
              <a:rPr lang="en"/>
              <a:t>Manufacturers &amp; Prototypers</a:t>
            </a:r>
            <a:endParaRPr/>
          </a:p>
          <a:p>
            <a:pPr indent="-317500" lvl="0" marL="457200" rtl="0" algn="l">
              <a:spcBef>
                <a:spcPts val="0"/>
              </a:spcBef>
              <a:spcAft>
                <a:spcPts val="0"/>
              </a:spcAft>
              <a:buSzPts val="1400"/>
              <a:buChar char="●"/>
            </a:pPr>
            <a:r>
              <a:rPr lang="en"/>
              <a:t>Researchers &amp; Developers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t>
            </a:r>
            <a:r>
              <a:rPr lang="en"/>
              <a:t>Solution and it's value proposition </a:t>
            </a:r>
            <a:endParaRPr/>
          </a:p>
        </p:txBody>
      </p:sp>
      <p:sp>
        <p:nvSpPr>
          <p:cNvPr id="111" name="Google Shape;111;p20"/>
          <p:cNvSpPr txBox="1"/>
          <p:nvPr/>
        </p:nvSpPr>
        <p:spPr>
          <a:xfrm>
            <a:off x="320675" y="1061425"/>
            <a:ext cx="8209200" cy="29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Efficiency and Automation: </a:t>
            </a:r>
            <a:endParaRPr sz="1800"/>
          </a:p>
          <a:p>
            <a:pPr indent="0" lvl="0" marL="0" rtl="0" algn="l">
              <a:spcBef>
                <a:spcPts val="0"/>
              </a:spcBef>
              <a:spcAft>
                <a:spcPts val="0"/>
              </a:spcAft>
              <a:buNone/>
            </a:pPr>
            <a:r>
              <a:rPr lang="en"/>
              <a:t>              By harnessing the power of GANs, our solution automates the process of generating simple geometric shapes, saving time and effort compared to manual creation or design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Customization and Variation</a:t>
            </a:r>
            <a:r>
              <a:rPr lang="en"/>
              <a:t>: </a:t>
            </a:r>
            <a:endParaRPr/>
          </a:p>
          <a:p>
            <a:pPr indent="0" lvl="0" marL="0" rtl="0" algn="l">
              <a:spcBef>
                <a:spcPts val="0"/>
              </a:spcBef>
              <a:spcAft>
                <a:spcPts val="0"/>
              </a:spcAft>
              <a:buNone/>
            </a:pPr>
            <a:r>
              <a:rPr lang="en"/>
              <a:t>              Users can easily customize the generated shapes by adjusting parameters such as size, rotation, and position, allowing for a high degree of variation and adaptability to specific needs and preferences.</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High-Quality Outputs</a:t>
            </a:r>
            <a:r>
              <a:rPr lang="en"/>
              <a:t>: </a:t>
            </a:r>
            <a:endParaRPr/>
          </a:p>
          <a:p>
            <a:pPr indent="0" lvl="0" marL="0" rtl="0" algn="l">
              <a:spcBef>
                <a:spcPts val="0"/>
              </a:spcBef>
              <a:spcAft>
                <a:spcPts val="0"/>
              </a:spcAft>
              <a:buNone/>
            </a:pPr>
            <a:r>
              <a:rPr lang="en"/>
              <a:t>              The GAN model is trained on a diverse dataset of real geometric shapes, ensuring that the generated outputs exhibit high quality and fidelity, suitable for professional use in various domains.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WOW in our </a:t>
            </a:r>
            <a:r>
              <a:rPr lang="en"/>
              <a:t>Solution </a:t>
            </a:r>
            <a:endParaRPr/>
          </a:p>
        </p:txBody>
      </p:sp>
      <p:sp>
        <p:nvSpPr>
          <p:cNvPr id="117" name="Google Shape;117;p21"/>
          <p:cNvSpPr txBox="1"/>
          <p:nvPr/>
        </p:nvSpPr>
        <p:spPr>
          <a:xfrm>
            <a:off x="98250" y="619045"/>
            <a:ext cx="9327900" cy="454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Hyper-Realistic Outputs: </a:t>
            </a:r>
            <a:endParaRPr sz="1800"/>
          </a:p>
          <a:p>
            <a:pPr indent="0" lvl="0" marL="0" rtl="0" algn="l">
              <a:spcBef>
                <a:spcPts val="0"/>
              </a:spcBef>
              <a:spcAft>
                <a:spcPts val="0"/>
              </a:spcAft>
              <a:buNone/>
            </a:pPr>
            <a:r>
              <a:rPr lang="en"/>
              <a:t>             Our GAN-powered system generates geometric shapes with such precision and detail that they appear indistinguishable from real-world objects. Users are amazed by the lifelike quality of the shapes, which adds a sense and wonder to their creative endeavors.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Interactive Exploration:</a:t>
            </a:r>
            <a:endParaRPr/>
          </a:p>
          <a:p>
            <a:pPr indent="0" lvl="0" marL="0" rtl="0" algn="l">
              <a:spcBef>
                <a:spcPts val="0"/>
              </a:spcBef>
              <a:spcAft>
                <a:spcPts val="0"/>
              </a:spcAft>
              <a:buNone/>
            </a:pPr>
            <a:r>
              <a:rPr lang="en"/>
              <a:t>              </a:t>
            </a:r>
            <a:r>
              <a:rPr lang="en"/>
              <a:t>We provide users with intuitive tools to interactively explore and manipulate the generated shapes in real-time. From adjusting dimensions to experimenting with textures and materials, users can unleash their imagination and witness the immediate impact of their changes, resulting in a highly engaging and immersive experience.</a:t>
            </a:r>
            <a:endParaRPr/>
          </a:p>
          <a:p>
            <a:pPr indent="0" lvl="0" marL="0" rtl="0" algn="l">
              <a:spcBef>
                <a:spcPts val="0"/>
              </a:spcBef>
              <a:spcAft>
                <a:spcPts val="0"/>
              </a:spcAft>
              <a:buNone/>
            </a:pPr>
            <a:r>
              <a:rPr lang="en"/>
              <a:t> </a:t>
            </a:r>
            <a:endParaRPr sz="1800"/>
          </a:p>
          <a:p>
            <a:pPr indent="0" lvl="0" marL="0" rtl="0" algn="l">
              <a:spcBef>
                <a:spcPts val="0"/>
              </a:spcBef>
              <a:spcAft>
                <a:spcPts val="0"/>
              </a:spcAft>
              <a:buNone/>
            </a:pPr>
            <a:r>
              <a:rPr lang="en" sz="1800"/>
              <a:t>Dynamic Adaptability</a:t>
            </a:r>
            <a:r>
              <a:rPr lang="en"/>
              <a:t>: </a:t>
            </a:r>
            <a:endParaRPr/>
          </a:p>
          <a:p>
            <a:pPr indent="0" lvl="0" marL="0" rtl="0" algn="l">
              <a:spcBef>
                <a:spcPts val="0"/>
              </a:spcBef>
              <a:spcAft>
                <a:spcPts val="0"/>
              </a:spcAft>
              <a:buNone/>
            </a:pPr>
            <a:r>
              <a:rPr lang="en"/>
              <a:t>              Our solution adapts to users' preferences and requirements, dynamically generating shapes that align </a:t>
            </a:r>
            <a:endParaRPr/>
          </a:p>
          <a:p>
            <a:pPr indent="0" lvl="0" marL="0" rtl="0" algn="l">
              <a:spcBef>
                <a:spcPts val="0"/>
              </a:spcBef>
              <a:spcAft>
                <a:spcPts val="0"/>
              </a:spcAft>
              <a:buNone/>
            </a:pPr>
            <a:r>
              <a:rPr lang="en"/>
              <a:t>with creative vision. Whether it's generating a single shape or an entire collection, our system effortlessly adjusts to meet the user's needs, providing endless possibilities for experimentation and expression.</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Future-Forward Innovation</a:t>
            </a:r>
            <a:r>
              <a:rPr lang="en"/>
              <a:t>:</a:t>
            </a:r>
            <a:endParaRPr/>
          </a:p>
          <a:p>
            <a:pPr indent="0" lvl="0" marL="0" rtl="0" algn="l">
              <a:spcBef>
                <a:spcPts val="0"/>
              </a:spcBef>
              <a:spcAft>
                <a:spcPts val="0"/>
              </a:spcAft>
              <a:buNone/>
            </a:pPr>
            <a:r>
              <a:rPr lang="en"/>
              <a:t>              We stay at the forefront of technological advancements, continuously pushing the boundaries of what's possible with GANs and shape generation. By leveraging the latest research and techniques, we ensure that our solution remains at the cutting edge, inspiring users with glimpses of the future of digital creativity.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