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naya k" userId="55644da9f027e9f3" providerId="LiveId" clId="{0089C07E-FB22-4228-91C4-B487F572DD65}"/>
    <pc:docChg chg="undo custSel modSld">
      <pc:chgData name="Abinaya k" userId="55644da9f027e9f3" providerId="LiveId" clId="{0089C07E-FB22-4228-91C4-B487F572DD65}" dt="2024-08-11T14:11:39.272" v="277" actId="1035"/>
      <pc:docMkLst>
        <pc:docMk/>
      </pc:docMkLst>
      <pc:sldChg chg="modSp mod">
        <pc:chgData name="Abinaya k" userId="55644da9f027e9f3" providerId="LiveId" clId="{0089C07E-FB22-4228-91C4-B487F572DD65}" dt="2024-08-11T10:01:03.073" v="31" actId="20577"/>
        <pc:sldMkLst>
          <pc:docMk/>
          <pc:sldMk cId="2787202292" sldId="257"/>
        </pc:sldMkLst>
        <pc:spChg chg="mod">
          <ac:chgData name="Abinaya k" userId="55644da9f027e9f3" providerId="LiveId" clId="{0089C07E-FB22-4228-91C4-B487F572DD65}" dt="2024-08-11T10:01:03.073" v="31" actId="20577"/>
          <ac:spMkLst>
            <pc:docMk/>
            <pc:sldMk cId="2787202292" sldId="257"/>
            <ac:spMk id="3" creationId="{3D9CCFAE-8979-6C19-46D6-458EE6A7AE52}"/>
          </ac:spMkLst>
        </pc:spChg>
      </pc:sldChg>
      <pc:sldChg chg="delSp mod">
        <pc:chgData name="Abinaya k" userId="55644da9f027e9f3" providerId="LiveId" clId="{0089C07E-FB22-4228-91C4-B487F572DD65}" dt="2024-08-09T10:22:03.629" v="0" actId="478"/>
        <pc:sldMkLst>
          <pc:docMk/>
          <pc:sldMk cId="3024151160" sldId="259"/>
        </pc:sldMkLst>
        <pc:picChg chg="del">
          <ac:chgData name="Abinaya k" userId="55644da9f027e9f3" providerId="LiveId" clId="{0089C07E-FB22-4228-91C4-B487F572DD65}" dt="2024-08-09T10:22:03.629" v="0" actId="478"/>
          <ac:picMkLst>
            <pc:docMk/>
            <pc:sldMk cId="3024151160" sldId="259"/>
            <ac:picMk id="11" creationId="{4D672C79-B0A0-8010-0ABA-18D44404A2D0}"/>
          </ac:picMkLst>
        </pc:picChg>
      </pc:sldChg>
      <pc:sldChg chg="modSp mod">
        <pc:chgData name="Abinaya k" userId="55644da9f027e9f3" providerId="LiveId" clId="{0089C07E-FB22-4228-91C4-B487F572DD65}" dt="2024-08-11T13:45:04.673" v="35" actId="20577"/>
        <pc:sldMkLst>
          <pc:docMk/>
          <pc:sldMk cId="3107500795" sldId="263"/>
        </pc:sldMkLst>
        <pc:spChg chg="mod">
          <ac:chgData name="Abinaya k" userId="55644da9f027e9f3" providerId="LiveId" clId="{0089C07E-FB22-4228-91C4-B487F572DD65}" dt="2024-08-11T13:45:04.673" v="35" actId="20577"/>
          <ac:spMkLst>
            <pc:docMk/>
            <pc:sldMk cId="3107500795" sldId="263"/>
            <ac:spMk id="3" creationId="{9F096B7C-F464-6BE1-43BB-A657DC7E15C9}"/>
          </ac:spMkLst>
        </pc:spChg>
      </pc:sldChg>
      <pc:sldChg chg="modSp mod">
        <pc:chgData name="Abinaya k" userId="55644da9f027e9f3" providerId="LiveId" clId="{0089C07E-FB22-4228-91C4-B487F572DD65}" dt="2024-08-11T13:49:51.403" v="140" actId="12"/>
        <pc:sldMkLst>
          <pc:docMk/>
          <pc:sldMk cId="1059792602" sldId="265"/>
        </pc:sldMkLst>
        <pc:spChg chg="mod">
          <ac:chgData name="Abinaya k" userId="55644da9f027e9f3" providerId="LiveId" clId="{0089C07E-FB22-4228-91C4-B487F572DD65}" dt="2024-08-11T13:49:51.403" v="140" actId="12"/>
          <ac:spMkLst>
            <pc:docMk/>
            <pc:sldMk cId="1059792602" sldId="265"/>
            <ac:spMk id="4" creationId="{7B9FFE35-98E8-C99C-6825-FE6C62820D51}"/>
          </ac:spMkLst>
        </pc:spChg>
      </pc:sldChg>
      <pc:sldChg chg="modSp mod">
        <pc:chgData name="Abinaya k" userId="55644da9f027e9f3" providerId="LiveId" clId="{0089C07E-FB22-4228-91C4-B487F572DD65}" dt="2024-08-11T13:54:30.833" v="254" actId="20577"/>
        <pc:sldMkLst>
          <pc:docMk/>
          <pc:sldMk cId="2197283896" sldId="268"/>
        </pc:sldMkLst>
        <pc:spChg chg="mod">
          <ac:chgData name="Abinaya k" userId="55644da9f027e9f3" providerId="LiveId" clId="{0089C07E-FB22-4228-91C4-B487F572DD65}" dt="2024-08-11T13:54:30.833" v="254" actId="20577"/>
          <ac:spMkLst>
            <pc:docMk/>
            <pc:sldMk cId="2197283896" sldId="268"/>
            <ac:spMk id="4" creationId="{1656C34B-25C7-2DD2-C43F-7354B59C2622}"/>
          </ac:spMkLst>
        </pc:spChg>
      </pc:sldChg>
      <pc:sldChg chg="addSp delSp modSp mod">
        <pc:chgData name="Abinaya k" userId="55644da9f027e9f3" providerId="LiveId" clId="{0089C07E-FB22-4228-91C4-B487F572DD65}" dt="2024-08-11T14:11:39.272" v="277" actId="1035"/>
        <pc:sldMkLst>
          <pc:docMk/>
          <pc:sldMk cId="737573582" sldId="270"/>
        </pc:sldMkLst>
        <pc:picChg chg="add del mod">
          <ac:chgData name="Abinaya k" userId="55644da9f027e9f3" providerId="LiveId" clId="{0089C07E-FB22-4228-91C4-B487F572DD65}" dt="2024-08-11T06:55:59.225" v="4" actId="478"/>
          <ac:picMkLst>
            <pc:docMk/>
            <pc:sldMk cId="737573582" sldId="270"/>
            <ac:picMk id="3" creationId="{A7C31C15-9095-91F2-B3FC-CA4535362384}"/>
          </ac:picMkLst>
        </pc:picChg>
        <pc:picChg chg="add del mod">
          <ac:chgData name="Abinaya k" userId="55644da9f027e9f3" providerId="LiveId" clId="{0089C07E-FB22-4228-91C4-B487F572DD65}" dt="2024-08-11T13:59:45.093" v="255" actId="478"/>
          <ac:picMkLst>
            <pc:docMk/>
            <pc:sldMk cId="737573582" sldId="270"/>
            <ac:picMk id="5" creationId="{752FB130-9140-3EF2-E9F4-CC7685BB304E}"/>
          </ac:picMkLst>
        </pc:picChg>
        <pc:picChg chg="del">
          <ac:chgData name="Abinaya k" userId="55644da9f027e9f3" providerId="LiveId" clId="{0089C07E-FB22-4228-91C4-B487F572DD65}" dt="2024-08-11T06:55:47.978" v="1" actId="478"/>
          <ac:picMkLst>
            <pc:docMk/>
            <pc:sldMk cId="737573582" sldId="270"/>
            <ac:picMk id="8" creationId="{0AC90956-9FAD-1F1D-3B99-0BCADC265735}"/>
          </ac:picMkLst>
        </pc:picChg>
        <pc:picChg chg="add mod">
          <ac:chgData name="Abinaya k" userId="55644da9f027e9f3" providerId="LiveId" clId="{0089C07E-FB22-4228-91C4-B487F572DD65}" dt="2024-08-11T14:11:39.272" v="277" actId="1035"/>
          <ac:picMkLst>
            <pc:docMk/>
            <pc:sldMk cId="737573582" sldId="270"/>
            <ac:picMk id="9" creationId="{55B5829D-BE0B-703E-CCB7-47BDCD0F9021}"/>
          </ac:picMkLst>
        </pc:picChg>
      </pc:sldChg>
      <pc:sldChg chg="addSp delSp modSp mod">
        <pc:chgData name="Abinaya k" userId="55644da9f027e9f3" providerId="LiveId" clId="{0089C07E-FB22-4228-91C4-B487F572DD65}" dt="2024-08-11T14:01:53.602" v="264" actId="14100"/>
        <pc:sldMkLst>
          <pc:docMk/>
          <pc:sldMk cId="1496292589" sldId="271"/>
        </pc:sldMkLst>
        <pc:picChg chg="del">
          <ac:chgData name="Abinaya k" userId="55644da9f027e9f3" providerId="LiveId" clId="{0089C07E-FB22-4228-91C4-B487F572DD65}" dt="2024-08-11T14:01:01.038" v="260" actId="478"/>
          <ac:picMkLst>
            <pc:docMk/>
            <pc:sldMk cId="1496292589" sldId="271"/>
            <ac:picMk id="4" creationId="{856A4389-6AFC-2706-824B-4223F506AB2C}"/>
          </ac:picMkLst>
        </pc:picChg>
        <pc:picChg chg="add mod">
          <ac:chgData name="Abinaya k" userId="55644da9f027e9f3" providerId="LiveId" clId="{0089C07E-FB22-4228-91C4-B487F572DD65}" dt="2024-08-11T14:01:53.602" v="264" actId="14100"/>
          <ac:picMkLst>
            <pc:docMk/>
            <pc:sldMk cId="1496292589" sldId="271"/>
            <ac:picMk id="5" creationId="{428794F1-F98E-0489-FABE-55523EF7DE62}"/>
          </ac:picMkLst>
        </pc:picChg>
      </pc:sldChg>
      <pc:sldChg chg="addSp delSp modSp mod">
        <pc:chgData name="Abinaya k" userId="55644da9f027e9f3" providerId="LiveId" clId="{0089C07E-FB22-4228-91C4-B487F572DD65}" dt="2024-08-11T14:05:54.429" v="276" actId="1035"/>
        <pc:sldMkLst>
          <pc:docMk/>
          <pc:sldMk cId="2755754775" sldId="272"/>
        </pc:sldMkLst>
        <pc:picChg chg="del">
          <ac:chgData name="Abinaya k" userId="55644da9f027e9f3" providerId="LiveId" clId="{0089C07E-FB22-4228-91C4-B487F572DD65}" dt="2024-08-11T06:58:44.292" v="8" actId="478"/>
          <ac:picMkLst>
            <pc:docMk/>
            <pc:sldMk cId="2755754775" sldId="272"/>
            <ac:picMk id="4" creationId="{07BEDAEA-EA01-E28F-7924-E86AE131ADAC}"/>
          </ac:picMkLst>
        </pc:picChg>
        <pc:picChg chg="add del mod">
          <ac:chgData name="Abinaya k" userId="55644da9f027e9f3" providerId="LiveId" clId="{0089C07E-FB22-4228-91C4-B487F572DD65}" dt="2024-08-11T06:59:24.776" v="13" actId="478"/>
          <ac:picMkLst>
            <pc:docMk/>
            <pc:sldMk cId="2755754775" sldId="272"/>
            <ac:picMk id="5" creationId="{49E476AA-7311-A06D-BE50-67A6B998991A}"/>
          </ac:picMkLst>
        </pc:picChg>
        <pc:picChg chg="add del mod">
          <ac:chgData name="Abinaya k" userId="55644da9f027e9f3" providerId="LiveId" clId="{0089C07E-FB22-4228-91C4-B487F572DD65}" dt="2024-08-11T07:00:46.777" v="23" actId="478"/>
          <ac:picMkLst>
            <pc:docMk/>
            <pc:sldMk cId="2755754775" sldId="272"/>
            <ac:picMk id="7" creationId="{8DAA993F-D81F-2A13-D84C-D2AA26BEC352}"/>
          </ac:picMkLst>
        </pc:picChg>
        <pc:picChg chg="add del mod">
          <ac:chgData name="Abinaya k" userId="55644da9f027e9f3" providerId="LiveId" clId="{0089C07E-FB22-4228-91C4-B487F572DD65}" dt="2024-08-11T14:02:01.351" v="265" actId="478"/>
          <ac:picMkLst>
            <pc:docMk/>
            <pc:sldMk cId="2755754775" sldId="272"/>
            <ac:picMk id="9" creationId="{F3700F2F-F811-5A29-BC1D-B68DEACE35FE}"/>
          </ac:picMkLst>
        </pc:picChg>
        <pc:picChg chg="add mod">
          <ac:chgData name="Abinaya k" userId="55644da9f027e9f3" providerId="LiveId" clId="{0089C07E-FB22-4228-91C4-B487F572DD65}" dt="2024-08-11T14:05:54.429" v="276" actId="1035"/>
          <ac:picMkLst>
            <pc:docMk/>
            <pc:sldMk cId="2755754775" sldId="272"/>
            <ac:picMk id="11" creationId="{C6E4CF4E-ECD2-F5E9-2213-5D3CAEEF4E66}"/>
          </ac:picMkLst>
        </pc:picChg>
      </pc:sldChg>
      <pc:sldChg chg="addSp delSp modSp mod">
        <pc:chgData name="Abinaya k" userId="55644da9f027e9f3" providerId="LiveId" clId="{0089C07E-FB22-4228-91C4-B487F572DD65}" dt="2024-08-11T14:04:09.156" v="275" actId="14100"/>
        <pc:sldMkLst>
          <pc:docMk/>
          <pc:sldMk cId="3603933462" sldId="273"/>
        </pc:sldMkLst>
        <pc:picChg chg="del">
          <ac:chgData name="Abinaya k" userId="55644da9f027e9f3" providerId="LiveId" clId="{0089C07E-FB22-4228-91C4-B487F572DD65}" dt="2024-08-11T14:03:19.191" v="270" actId="478"/>
          <ac:picMkLst>
            <pc:docMk/>
            <pc:sldMk cId="3603933462" sldId="273"/>
            <ac:picMk id="4" creationId="{B2A8A961-9582-AA08-63FB-8F771112EBC8}"/>
          </ac:picMkLst>
        </pc:picChg>
        <pc:picChg chg="add mod">
          <ac:chgData name="Abinaya k" userId="55644da9f027e9f3" providerId="LiveId" clId="{0089C07E-FB22-4228-91C4-B487F572DD65}" dt="2024-08-11T14:04:09.156" v="275" actId="14100"/>
          <ac:picMkLst>
            <pc:docMk/>
            <pc:sldMk cId="3603933462" sldId="273"/>
            <ac:picMk id="5" creationId="{FD35560F-690D-62C1-EDAF-2DCD4C29D44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FEE445-3031-444C-BF7C-F3AFBD8B25FA}" type="datetimeFigureOut">
              <a:rPr lang="en-IN" smtClean="0"/>
              <a:t>11-08-2024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49772-C173-44E6-BEDA-6FEFA7EEEBD2}" type="slidenum">
              <a:rPr lang="en-IN" smtClean="0"/>
              <a:t>‹#›</a:t>
            </a:fld>
            <a:endParaRPr lang="en-IN"/>
          </a:p>
        </p:txBody>
      </p:sp>
    </p:spTree>
    <p:extLst>
      <p:ext uri="{BB962C8B-B14F-4D97-AF65-F5344CB8AC3E}">
        <p14:creationId xmlns:p14="http://schemas.microsoft.com/office/powerpoint/2010/main" val="2992912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749772-C173-44E6-BEDA-6FEFA7EEEBD2}" type="slidenum">
              <a:rPr lang="en-IN" smtClean="0"/>
              <a:t>4</a:t>
            </a:fld>
            <a:endParaRPr lang="en-IN"/>
          </a:p>
        </p:txBody>
      </p:sp>
    </p:spTree>
    <p:extLst>
      <p:ext uri="{BB962C8B-B14F-4D97-AF65-F5344CB8AC3E}">
        <p14:creationId xmlns:p14="http://schemas.microsoft.com/office/powerpoint/2010/main" val="1711989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8/11/2024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8/11/2024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8/11/2024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157B4-87D7-20B2-FABD-41CC7E5E12CC}"/>
              </a:ext>
            </a:extLst>
          </p:cNvPr>
          <p:cNvSpPr>
            <a:spLocks noGrp="1"/>
          </p:cNvSpPr>
          <p:nvPr>
            <p:ph type="ctrTitle"/>
          </p:nvPr>
        </p:nvSpPr>
        <p:spPr>
          <a:xfrm>
            <a:off x="1438275" y="2371725"/>
            <a:ext cx="9120188" cy="885825"/>
          </a:xfrm>
        </p:spPr>
        <p:txBody>
          <a:bodyPr/>
          <a:lstStyle/>
          <a:p>
            <a:r>
              <a:rPr lang="en-IN" sz="3200" dirty="0">
                <a:latin typeface="Times New Roman" panose="02020603050405020304" pitchFamily="18" charset="0"/>
                <a:cs typeface="Times New Roman" panose="02020603050405020304" pitchFamily="18" charset="0"/>
              </a:rPr>
              <a:t>WIPRO NGA PROGRAM – C++ Programming | | Linux System Programming batch</a:t>
            </a:r>
          </a:p>
        </p:txBody>
      </p:sp>
      <p:sp>
        <p:nvSpPr>
          <p:cNvPr id="3" name="Subtitle 2">
            <a:extLst>
              <a:ext uri="{FF2B5EF4-FFF2-40B4-BE49-F238E27FC236}">
                <a16:creationId xmlns:a16="http://schemas.microsoft.com/office/drawing/2014/main" id="{AEE8B977-53F0-D0BC-621A-5BD75E6A4257}"/>
              </a:ext>
            </a:extLst>
          </p:cNvPr>
          <p:cNvSpPr>
            <a:spLocks noGrp="1"/>
          </p:cNvSpPr>
          <p:nvPr>
            <p:ph type="subTitle" idx="1"/>
          </p:nvPr>
        </p:nvSpPr>
        <p:spPr>
          <a:xfrm>
            <a:off x="1438275" y="3600452"/>
            <a:ext cx="9834563" cy="1871662"/>
          </a:xfrm>
        </p:spPr>
        <p:txBody>
          <a:bodyPr>
            <a:normAutofit/>
          </a:bodyPr>
          <a:lstStyle/>
          <a:p>
            <a:r>
              <a:rPr lang="en-IN" sz="2400" cap="none" dirty="0">
                <a:solidFill>
                  <a:schemeClr val="bg1"/>
                </a:solidFill>
                <a:latin typeface="Times New Roman" panose="02020603050405020304" pitchFamily="18" charset="0"/>
                <a:cs typeface="Times New Roman" panose="02020603050405020304" pitchFamily="18" charset="0"/>
              </a:rPr>
              <a:t>Capstone Project Presentation – 12 August 2024</a:t>
            </a:r>
          </a:p>
          <a:p>
            <a:r>
              <a:rPr lang="en-IN" sz="2400" cap="none" dirty="0">
                <a:solidFill>
                  <a:schemeClr val="bg1"/>
                </a:solidFill>
                <a:latin typeface="Times New Roman" panose="02020603050405020304" pitchFamily="18" charset="0"/>
                <a:cs typeface="Times New Roman" panose="02020603050405020304" pitchFamily="18" charset="0"/>
              </a:rPr>
              <a:t>Project Title – Online Library Management System</a:t>
            </a:r>
          </a:p>
          <a:p>
            <a:r>
              <a:rPr lang="en-IN" sz="2400" cap="none" dirty="0">
                <a:solidFill>
                  <a:schemeClr val="bg1"/>
                </a:solidFill>
                <a:latin typeface="Times New Roman" panose="02020603050405020304" pitchFamily="18" charset="0"/>
                <a:cs typeface="Times New Roman" panose="02020603050405020304" pitchFamily="18" charset="0"/>
              </a:rPr>
              <a:t>Presented by – Divya </a:t>
            </a:r>
            <a:r>
              <a:rPr lang="en-IN" sz="2400" cap="none" dirty="0" err="1">
                <a:solidFill>
                  <a:schemeClr val="bg1"/>
                </a:solidFill>
                <a:latin typeface="Times New Roman" panose="02020603050405020304" pitchFamily="18" charset="0"/>
                <a:cs typeface="Times New Roman" panose="02020603050405020304" pitchFamily="18" charset="0"/>
              </a:rPr>
              <a:t>Dharshini.V</a:t>
            </a:r>
            <a:endParaRPr lang="en-IN" sz="2400" cap="none" dirty="0">
              <a:solidFill>
                <a:schemeClr val="bg1"/>
              </a:solidFill>
              <a:latin typeface="Times New Roman" panose="02020603050405020304" pitchFamily="18" charset="0"/>
              <a:cs typeface="Times New Roman" panose="02020603050405020304" pitchFamily="18" charset="0"/>
            </a:endParaRPr>
          </a:p>
          <a:p>
            <a:endParaRPr lang="en-IN" sz="2400" cap="none" dirty="0">
              <a:solidFill>
                <a:schemeClr val="bg1"/>
              </a:solidFill>
              <a:latin typeface="Times New Roman" panose="02020603050405020304" pitchFamily="18" charset="0"/>
              <a:cs typeface="Times New Roman" panose="02020603050405020304" pitchFamily="18" charset="0"/>
            </a:endParaRPr>
          </a:p>
          <a:p>
            <a:endParaRPr lang="en-IN" sz="2400" cap="none"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endParaRPr>
          </a:p>
          <a:p>
            <a:endParaRPr lang="en-IN" dirty="0">
              <a:solidFill>
                <a:schemeClr val="bg1"/>
              </a:solidFill>
            </a:endParaRPr>
          </a:p>
        </p:txBody>
      </p:sp>
      <p:pic>
        <p:nvPicPr>
          <p:cNvPr id="5" name="Picture 4">
            <a:extLst>
              <a:ext uri="{FF2B5EF4-FFF2-40B4-BE49-F238E27FC236}">
                <a16:creationId xmlns:a16="http://schemas.microsoft.com/office/drawing/2014/main" id="{3E5C599B-7BFB-5452-F165-168D687254A1}"/>
              </a:ext>
            </a:extLst>
          </p:cNvPr>
          <p:cNvPicPr>
            <a:picLocks noChangeAspect="1"/>
          </p:cNvPicPr>
          <p:nvPr/>
        </p:nvPicPr>
        <p:blipFill>
          <a:blip r:embed="rId2"/>
          <a:stretch>
            <a:fillRect/>
          </a:stretch>
        </p:blipFill>
        <p:spPr>
          <a:xfrm>
            <a:off x="1438275" y="942383"/>
            <a:ext cx="1390650" cy="885824"/>
          </a:xfrm>
          <a:prstGeom prst="rect">
            <a:avLst/>
          </a:prstGeom>
        </p:spPr>
      </p:pic>
    </p:spTree>
    <p:extLst>
      <p:ext uri="{BB962C8B-B14F-4D97-AF65-F5344CB8AC3E}">
        <p14:creationId xmlns:p14="http://schemas.microsoft.com/office/powerpoint/2010/main" val="2040526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6A852-68F8-51E8-047B-49B0700978B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Application Tools Used</a:t>
            </a:r>
          </a:p>
        </p:txBody>
      </p:sp>
      <p:sp>
        <p:nvSpPr>
          <p:cNvPr id="4" name="TextBox 3">
            <a:extLst>
              <a:ext uri="{FF2B5EF4-FFF2-40B4-BE49-F238E27FC236}">
                <a16:creationId xmlns:a16="http://schemas.microsoft.com/office/drawing/2014/main" id="{7B9FFE35-98E8-C99C-6825-FE6C62820D51}"/>
              </a:ext>
            </a:extLst>
          </p:cNvPr>
          <p:cNvSpPr txBox="1"/>
          <p:nvPr/>
        </p:nvSpPr>
        <p:spPr>
          <a:xfrm>
            <a:off x="1154954" y="2586038"/>
            <a:ext cx="9674970" cy="2949718"/>
          </a:xfrm>
          <a:prstGeom prst="rect">
            <a:avLst/>
          </a:prstGeom>
          <a:noFill/>
        </p:spPr>
        <p:txBody>
          <a:bodyPr wrap="square">
            <a:spAutoFit/>
          </a:bodyPr>
          <a:lstStyle/>
          <a:p>
            <a:pPr>
              <a:lnSpc>
                <a:spcPct val="107000"/>
              </a:lnSpc>
              <a:spcAft>
                <a:spcPts val="800"/>
              </a:spcAft>
            </a:pPr>
            <a:r>
              <a:rPr lang="en-IN" sz="2400" b="1" kern="100" dirty="0">
                <a:latin typeface="Times New Roman" panose="02020603050405020304" pitchFamily="18" charset="0"/>
                <a:ea typeface="Calibri" panose="020F0502020204030204" pitchFamily="34" charset="0"/>
                <a:cs typeface="Times New Roman" panose="02020603050405020304" pitchFamily="18" charset="0"/>
              </a:rPr>
              <a:t>Programming Language: </a:t>
            </a:r>
            <a:r>
              <a:rPr lang="en-US" sz="2400" dirty="0">
                <a:latin typeface="Times New Roman"/>
                <a:cs typeface="Times New Roman"/>
              </a:rPr>
              <a:t>C++ Language</a:t>
            </a:r>
          </a:p>
          <a:p>
            <a:pPr>
              <a:lnSpc>
                <a:spcPct val="107000"/>
              </a:lnSpc>
              <a:spcAft>
                <a:spcPts val="800"/>
              </a:spcAft>
            </a:pPr>
            <a:r>
              <a:rPr lang="en-US" sz="2400" b="1" dirty="0">
                <a:latin typeface="Times New Roman"/>
                <a:cs typeface="Times New Roman"/>
              </a:rPr>
              <a:t>Development Tools:</a:t>
            </a:r>
          </a:p>
          <a:p>
            <a:pPr marL="342900" indent="-342900">
              <a:lnSpc>
                <a:spcPct val="107000"/>
              </a:lnSpc>
              <a:spcAft>
                <a:spcPts val="800"/>
              </a:spcAft>
              <a:buFont typeface="Wingdings" panose="05000000000000000000" pitchFamily="2" charset="2"/>
              <a:buChar char="Ø"/>
            </a:pPr>
            <a:r>
              <a:rPr lang="en-US" sz="2400" dirty="0">
                <a:latin typeface="Times New Roman"/>
                <a:cs typeface="Times New Roman"/>
              </a:rPr>
              <a:t>GCC(GNU Compiler collection),</a:t>
            </a:r>
          </a:p>
          <a:p>
            <a:pPr marL="342900" indent="-342900">
              <a:lnSpc>
                <a:spcPct val="107000"/>
              </a:lnSpc>
              <a:spcAft>
                <a:spcPts val="800"/>
              </a:spcAft>
              <a:buFont typeface="Wingdings" panose="05000000000000000000" pitchFamily="2" charset="2"/>
              <a:buChar char="Ø"/>
            </a:pPr>
            <a:r>
              <a:rPr lang="en-US" sz="2400" dirty="0">
                <a:latin typeface="Times New Roman"/>
                <a:cs typeface="Times New Roman"/>
              </a:rPr>
              <a:t>g++(C++ compiler)</a:t>
            </a:r>
          </a:p>
          <a:p>
            <a:pPr>
              <a:lnSpc>
                <a:spcPct val="107000"/>
              </a:lnSpc>
              <a:spcAft>
                <a:spcPts val="800"/>
              </a:spcAft>
            </a:pPr>
            <a:r>
              <a:rPr lang="en-US" sz="2400" b="1" dirty="0">
                <a:latin typeface="Times New Roman"/>
                <a:cs typeface="Times New Roman"/>
              </a:rPr>
              <a:t>Version Control: </a:t>
            </a:r>
            <a:r>
              <a:rPr lang="en-US" sz="2400" dirty="0">
                <a:latin typeface="Times New Roman"/>
                <a:cs typeface="Times New Roman"/>
              </a:rPr>
              <a:t>Git for source code management.</a:t>
            </a:r>
          </a:p>
          <a:p>
            <a:pPr>
              <a:lnSpc>
                <a:spcPct val="107000"/>
              </a:lnSpc>
              <a:spcAft>
                <a:spcPts val="800"/>
              </a:spcAft>
            </a:pPr>
            <a:r>
              <a:rPr lang="en-US" sz="2400" b="1" dirty="0">
                <a:latin typeface="Times New Roman"/>
                <a:cs typeface="Times New Roman"/>
              </a:rPr>
              <a:t>Text Editor/IDE: </a:t>
            </a:r>
            <a:r>
              <a:rPr lang="en-US" sz="2400" dirty="0">
                <a:latin typeface="Times New Roman"/>
                <a:cs typeface="Times New Roman"/>
              </a:rPr>
              <a:t>Vim/VS Code for code development.</a:t>
            </a:r>
          </a:p>
        </p:txBody>
      </p:sp>
    </p:spTree>
    <p:extLst>
      <p:ext uri="{BB962C8B-B14F-4D97-AF65-F5344CB8AC3E}">
        <p14:creationId xmlns:p14="http://schemas.microsoft.com/office/powerpoint/2010/main" val="1059792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44E19-C97C-B281-E88E-0571340A32B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Modules</a:t>
            </a:r>
          </a:p>
        </p:txBody>
      </p:sp>
      <p:sp>
        <p:nvSpPr>
          <p:cNvPr id="4" name="TextBox 3">
            <a:extLst>
              <a:ext uri="{FF2B5EF4-FFF2-40B4-BE49-F238E27FC236}">
                <a16:creationId xmlns:a16="http://schemas.microsoft.com/office/drawing/2014/main" id="{4E3DD773-629C-C37E-B783-3D6B6A931B49}"/>
              </a:ext>
            </a:extLst>
          </p:cNvPr>
          <p:cNvSpPr txBox="1"/>
          <p:nvPr/>
        </p:nvSpPr>
        <p:spPr>
          <a:xfrm>
            <a:off x="1154954" y="2594156"/>
            <a:ext cx="10415587" cy="2716128"/>
          </a:xfrm>
          <a:prstGeom prst="rect">
            <a:avLst/>
          </a:prstGeom>
          <a:noFill/>
        </p:spPr>
        <p:txBody>
          <a:bodyPr wrap="square">
            <a:spAutoFit/>
          </a:bodyPr>
          <a:lstStyle/>
          <a:p>
            <a:pPr marL="12065">
              <a:lnSpc>
                <a:spcPct val="100000"/>
              </a:lnSpc>
              <a:spcBef>
                <a:spcPts val="110"/>
              </a:spcBef>
              <a:tabLst>
                <a:tab pos="369570" algn="l"/>
              </a:tabLst>
            </a:pPr>
            <a:r>
              <a:rPr lang="en-US" sz="2400" b="1" dirty="0">
                <a:latin typeface="Times New Roman"/>
                <a:cs typeface="Times New Roman"/>
              </a:rPr>
              <a:t>Server Module</a:t>
            </a:r>
          </a:p>
          <a:p>
            <a:pPr marL="354965" indent="-342900">
              <a:lnSpc>
                <a:spcPct val="100000"/>
              </a:lnSpc>
              <a:spcBef>
                <a:spcPts val="110"/>
              </a:spcBef>
              <a:buFont typeface="Wingdings" panose="05000000000000000000" pitchFamily="2" charset="2"/>
              <a:buChar char="Ø"/>
              <a:tabLst>
                <a:tab pos="369570" algn="l"/>
              </a:tabLst>
            </a:pPr>
            <a:r>
              <a:rPr lang="en-US" sz="2400" dirty="0">
                <a:latin typeface="Times New Roman"/>
                <a:cs typeface="Times New Roman"/>
              </a:rPr>
              <a:t>Connection Handling: Manages client connections, including accepting new connections and spawning threads for each client.</a:t>
            </a:r>
          </a:p>
          <a:p>
            <a:pPr marL="354965" indent="-342900">
              <a:lnSpc>
                <a:spcPct val="100000"/>
              </a:lnSpc>
              <a:spcBef>
                <a:spcPts val="110"/>
              </a:spcBef>
              <a:buFont typeface="Wingdings" panose="05000000000000000000" pitchFamily="2" charset="2"/>
              <a:buChar char="Ø"/>
              <a:tabLst>
                <a:tab pos="369570" algn="l"/>
              </a:tabLst>
            </a:pPr>
            <a:r>
              <a:rPr lang="en-US" sz="2400" dirty="0">
                <a:latin typeface="Times New Roman"/>
                <a:cs typeface="Times New Roman"/>
              </a:rPr>
              <a:t>Book Management: Handles requests for querying, borrowing, and returning books.</a:t>
            </a:r>
          </a:p>
          <a:p>
            <a:pPr marL="354965" indent="-342900">
              <a:lnSpc>
                <a:spcPct val="100000"/>
              </a:lnSpc>
              <a:spcBef>
                <a:spcPts val="110"/>
              </a:spcBef>
              <a:buFont typeface="Wingdings" panose="05000000000000000000" pitchFamily="2" charset="2"/>
              <a:buChar char="Ø"/>
              <a:tabLst>
                <a:tab pos="369570" algn="l"/>
              </a:tabLst>
            </a:pPr>
            <a:r>
              <a:rPr lang="en-US" sz="2400" dirty="0">
                <a:latin typeface="Times New Roman"/>
                <a:cs typeface="Times New Roman"/>
              </a:rPr>
              <a:t>Client Management: Tracks client information, including personal details and borrowed books.</a:t>
            </a:r>
          </a:p>
        </p:txBody>
      </p:sp>
    </p:spTree>
    <p:extLst>
      <p:ext uri="{BB962C8B-B14F-4D97-AF65-F5344CB8AC3E}">
        <p14:creationId xmlns:p14="http://schemas.microsoft.com/office/powerpoint/2010/main" val="1182823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B488-A83E-5925-D421-9A6C3EC69FD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a:t>
            </a:r>
          </a:p>
        </p:txBody>
      </p:sp>
      <p:sp>
        <p:nvSpPr>
          <p:cNvPr id="4" name="TextBox 3">
            <a:extLst>
              <a:ext uri="{FF2B5EF4-FFF2-40B4-BE49-F238E27FC236}">
                <a16:creationId xmlns:a16="http://schemas.microsoft.com/office/drawing/2014/main" id="{431E2B8C-51A4-6ACE-419F-F9492D63E2B3}"/>
              </a:ext>
            </a:extLst>
          </p:cNvPr>
          <p:cNvSpPr txBox="1"/>
          <p:nvPr/>
        </p:nvSpPr>
        <p:spPr>
          <a:xfrm>
            <a:off x="1314450" y="2386958"/>
            <a:ext cx="9658350" cy="2716128"/>
          </a:xfrm>
          <a:prstGeom prst="rect">
            <a:avLst/>
          </a:prstGeom>
          <a:noFill/>
        </p:spPr>
        <p:txBody>
          <a:bodyPr wrap="square">
            <a:spAutoFit/>
          </a:bodyPr>
          <a:lstStyle/>
          <a:p>
            <a:pPr marL="12065">
              <a:lnSpc>
                <a:spcPct val="100000"/>
              </a:lnSpc>
              <a:spcBef>
                <a:spcPts val="110"/>
              </a:spcBef>
              <a:tabLst>
                <a:tab pos="369570" algn="l"/>
              </a:tabLst>
            </a:pPr>
            <a:r>
              <a:rPr lang="en-US" sz="2400" b="1" dirty="0">
                <a:latin typeface="Times New Roman"/>
                <a:cs typeface="Times New Roman"/>
              </a:rPr>
              <a:t>Client Module</a:t>
            </a:r>
          </a:p>
          <a:p>
            <a:pPr marL="354965" indent="-342900">
              <a:lnSpc>
                <a:spcPct val="100000"/>
              </a:lnSpc>
              <a:spcBef>
                <a:spcPts val="110"/>
              </a:spcBef>
              <a:buFont typeface="Wingdings" panose="05000000000000000000" pitchFamily="2" charset="2"/>
              <a:buChar char="Ø"/>
              <a:tabLst>
                <a:tab pos="369570" algn="l"/>
              </a:tabLst>
            </a:pPr>
            <a:r>
              <a:rPr lang="en-US" sz="2400" dirty="0">
                <a:latin typeface="Times New Roman"/>
                <a:cs typeface="Times New Roman"/>
              </a:rPr>
              <a:t>User Interface: Provides a text-based interface for interacting with the server.</a:t>
            </a:r>
          </a:p>
          <a:p>
            <a:pPr marL="354965" indent="-342900">
              <a:lnSpc>
                <a:spcPct val="100000"/>
              </a:lnSpc>
              <a:spcBef>
                <a:spcPts val="110"/>
              </a:spcBef>
              <a:buFont typeface="Wingdings" panose="05000000000000000000" pitchFamily="2" charset="2"/>
              <a:buChar char="Ø"/>
              <a:tabLst>
                <a:tab pos="369570" algn="l"/>
              </a:tabLst>
            </a:pPr>
            <a:r>
              <a:rPr lang="en-US" sz="2400" dirty="0">
                <a:latin typeface="Times New Roman"/>
                <a:cs typeface="Times New Roman"/>
              </a:rPr>
              <a:t>Book Operations: Allows clients to query book availability, borrow, and return books.</a:t>
            </a:r>
          </a:p>
          <a:p>
            <a:pPr marL="354965" indent="-342900">
              <a:lnSpc>
                <a:spcPct val="100000"/>
              </a:lnSpc>
              <a:spcBef>
                <a:spcPts val="110"/>
              </a:spcBef>
              <a:buFont typeface="Wingdings" panose="05000000000000000000" pitchFamily="2" charset="2"/>
              <a:buChar char="Ø"/>
              <a:tabLst>
                <a:tab pos="369570" algn="l"/>
              </a:tabLst>
            </a:pPr>
            <a:r>
              <a:rPr lang="en-US" sz="2400" dirty="0">
                <a:latin typeface="Times New Roman"/>
                <a:cs typeface="Times New Roman"/>
              </a:rPr>
              <a:t>Client Information Handling: Collects and sends client details to the server, and displays borrowed books.</a:t>
            </a:r>
          </a:p>
        </p:txBody>
      </p:sp>
    </p:spTree>
    <p:extLst>
      <p:ext uri="{BB962C8B-B14F-4D97-AF65-F5344CB8AC3E}">
        <p14:creationId xmlns:p14="http://schemas.microsoft.com/office/powerpoint/2010/main" val="4121639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1DAE-CF9B-D9C5-EC28-189E34F16F3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Compilation and Execution</a:t>
            </a:r>
          </a:p>
        </p:txBody>
      </p:sp>
      <p:sp>
        <p:nvSpPr>
          <p:cNvPr id="4" name="TextBox 3">
            <a:extLst>
              <a:ext uri="{FF2B5EF4-FFF2-40B4-BE49-F238E27FC236}">
                <a16:creationId xmlns:a16="http://schemas.microsoft.com/office/drawing/2014/main" id="{1656C34B-25C7-2DD2-C43F-7354B59C2622}"/>
              </a:ext>
            </a:extLst>
          </p:cNvPr>
          <p:cNvSpPr txBox="1"/>
          <p:nvPr/>
        </p:nvSpPr>
        <p:spPr>
          <a:xfrm>
            <a:off x="1457325" y="2228851"/>
            <a:ext cx="7683103" cy="2949718"/>
          </a:xfrm>
          <a:prstGeom prst="rect">
            <a:avLst/>
          </a:prstGeom>
          <a:noFill/>
        </p:spPr>
        <p:txBody>
          <a:bodyPr wrap="square">
            <a:spAutoFit/>
          </a:bodyPr>
          <a:lstStyle/>
          <a:p>
            <a:pPr>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Compilation</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Server: </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g++ server.cpp –o server</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Client: g++ client.cpp –o client</a:t>
            </a:r>
          </a:p>
          <a:p>
            <a:pPr>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Execution</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 Start the Server: /server</a:t>
            </a: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2. Run the Client:/client</a:t>
            </a:r>
          </a:p>
        </p:txBody>
      </p:sp>
    </p:spTree>
    <p:extLst>
      <p:ext uri="{BB962C8B-B14F-4D97-AF65-F5344CB8AC3E}">
        <p14:creationId xmlns:p14="http://schemas.microsoft.com/office/powerpoint/2010/main" val="2197283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02969-0571-1361-12FD-8616E38F3012}"/>
              </a:ext>
            </a:extLst>
          </p:cNvPr>
          <p:cNvSpPr>
            <a:spLocks noGrp="1"/>
          </p:cNvSpPr>
          <p:nvPr>
            <p:ph type="title"/>
          </p:nvPr>
        </p:nvSpPr>
        <p:spPr/>
        <p:txBody>
          <a:bodyPr/>
          <a:lstStyle/>
          <a:p>
            <a:r>
              <a:rPr lang="en-IN" dirty="0"/>
              <a:t>Testing and Validation</a:t>
            </a:r>
          </a:p>
        </p:txBody>
      </p:sp>
      <p:sp>
        <p:nvSpPr>
          <p:cNvPr id="4" name="TextBox 3">
            <a:extLst>
              <a:ext uri="{FF2B5EF4-FFF2-40B4-BE49-F238E27FC236}">
                <a16:creationId xmlns:a16="http://schemas.microsoft.com/office/drawing/2014/main" id="{282AB7A6-E6C1-1704-2CA2-C96BF7613B76}"/>
              </a:ext>
            </a:extLst>
          </p:cNvPr>
          <p:cNvSpPr txBox="1"/>
          <p:nvPr/>
        </p:nvSpPr>
        <p:spPr>
          <a:xfrm>
            <a:off x="585788" y="2085975"/>
            <a:ext cx="11272837" cy="3785652"/>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Test Scenarios:</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Multiple Clients Borrowing Different Books: Verify that multiple clients can borrow different books simultaneously and that book availability updates correctly.</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Borrowing Unavailable Books: Ensure the server correctly informs clients when a book is not available.</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Returning </a:t>
            </a:r>
            <a:r>
              <a:rPr lang="en-IN" sz="2400" dirty="0" err="1">
                <a:latin typeface="Times New Roman" panose="02020603050405020304" pitchFamily="18" charset="0"/>
                <a:cs typeface="Times New Roman" panose="02020603050405020304" pitchFamily="18" charset="0"/>
              </a:rPr>
              <a:t>Books:Test</a:t>
            </a:r>
            <a:r>
              <a:rPr lang="en-IN" sz="2400" dirty="0">
                <a:latin typeface="Times New Roman" panose="02020603050405020304" pitchFamily="18" charset="0"/>
                <a:cs typeface="Times New Roman" panose="02020603050405020304" pitchFamily="18" charset="0"/>
              </a:rPr>
              <a:t> that returning a book updates the availability and allows other clients to borrow it.</a:t>
            </a:r>
          </a:p>
          <a:p>
            <a:r>
              <a:rPr lang="en-IN" sz="2400" b="1" dirty="0">
                <a:latin typeface="Times New Roman" panose="02020603050405020304" pitchFamily="18" charset="0"/>
                <a:cs typeface="Times New Roman" panose="02020603050405020304" pitchFamily="18" charset="0"/>
              </a:rPr>
              <a:t>Expected Outcomes:</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Books should not be borrowable if they are already borrowed.</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Once a book is returned, it should be available for other clients to borrow.</a:t>
            </a:r>
          </a:p>
        </p:txBody>
      </p:sp>
    </p:spTree>
    <p:extLst>
      <p:ext uri="{BB962C8B-B14F-4D97-AF65-F5344CB8AC3E}">
        <p14:creationId xmlns:p14="http://schemas.microsoft.com/office/powerpoint/2010/main" val="216808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759419-C088-9F2A-55F3-87BC96E2AEBB}"/>
              </a:ext>
            </a:extLst>
          </p:cNvPr>
          <p:cNvSpPr>
            <a:spLocks noGrp="1"/>
          </p:cNvSpPr>
          <p:nvPr>
            <p:ph type="title" idx="4294967295"/>
          </p:nvPr>
        </p:nvSpPr>
        <p:spPr>
          <a:xfrm>
            <a:off x="514349" y="114300"/>
            <a:ext cx="8247063" cy="771525"/>
          </a:xfrm>
        </p:spPr>
        <p:txBody>
          <a:bodyPr/>
          <a:lstStyle/>
          <a:p>
            <a:r>
              <a:rPr lang="en-IN" dirty="0">
                <a:solidFill>
                  <a:schemeClr val="tx1"/>
                </a:solidFill>
                <a:latin typeface="Times New Roman" panose="02020603050405020304" pitchFamily="18" charset="0"/>
                <a:cs typeface="Times New Roman" panose="02020603050405020304" pitchFamily="18" charset="0"/>
              </a:rPr>
              <a:t>Output Screenshots - server</a:t>
            </a:r>
          </a:p>
        </p:txBody>
      </p:sp>
      <p:pic>
        <p:nvPicPr>
          <p:cNvPr id="9" name="Picture 8">
            <a:extLst>
              <a:ext uri="{FF2B5EF4-FFF2-40B4-BE49-F238E27FC236}">
                <a16:creationId xmlns:a16="http://schemas.microsoft.com/office/drawing/2014/main" id="{55B5829D-BE0B-703E-CCB7-47BDCD0F9021}"/>
              </a:ext>
            </a:extLst>
          </p:cNvPr>
          <p:cNvPicPr>
            <a:picLocks noChangeAspect="1"/>
          </p:cNvPicPr>
          <p:nvPr/>
        </p:nvPicPr>
        <p:blipFill>
          <a:blip r:embed="rId2"/>
          <a:stretch>
            <a:fillRect/>
          </a:stretch>
        </p:blipFill>
        <p:spPr>
          <a:xfrm>
            <a:off x="514348" y="899925"/>
            <a:ext cx="10915651" cy="5234553"/>
          </a:xfrm>
          <a:prstGeom prst="rect">
            <a:avLst/>
          </a:prstGeom>
        </p:spPr>
      </p:pic>
    </p:spTree>
    <p:extLst>
      <p:ext uri="{BB962C8B-B14F-4D97-AF65-F5344CB8AC3E}">
        <p14:creationId xmlns:p14="http://schemas.microsoft.com/office/powerpoint/2010/main" val="73757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A114-C22F-884F-A989-EA59A89D522C}"/>
              </a:ext>
            </a:extLst>
          </p:cNvPr>
          <p:cNvSpPr>
            <a:spLocks noGrp="1"/>
          </p:cNvSpPr>
          <p:nvPr>
            <p:ph type="title" idx="4294967295"/>
          </p:nvPr>
        </p:nvSpPr>
        <p:spPr>
          <a:xfrm>
            <a:off x="500063" y="171451"/>
            <a:ext cx="8261350" cy="628650"/>
          </a:xfrm>
        </p:spPr>
        <p:txBody>
          <a:bodyPr/>
          <a:lstStyle/>
          <a:p>
            <a:r>
              <a:rPr lang="en-IN" dirty="0" err="1">
                <a:solidFill>
                  <a:schemeClr val="tx1"/>
                </a:solidFill>
                <a:latin typeface="Times New Roman" panose="02020603050405020304" pitchFamily="18" charset="0"/>
                <a:cs typeface="Times New Roman" panose="02020603050405020304" pitchFamily="18" charset="0"/>
              </a:rPr>
              <a:t>Ouput</a:t>
            </a:r>
            <a:r>
              <a:rPr lang="en-IN" dirty="0">
                <a:solidFill>
                  <a:schemeClr val="tx1"/>
                </a:solidFill>
                <a:latin typeface="Times New Roman" panose="02020603050405020304" pitchFamily="18" charset="0"/>
                <a:cs typeface="Times New Roman" panose="02020603050405020304" pitchFamily="18" charset="0"/>
              </a:rPr>
              <a:t> Screenshot – client 1</a:t>
            </a:r>
          </a:p>
        </p:txBody>
      </p:sp>
      <p:pic>
        <p:nvPicPr>
          <p:cNvPr id="5" name="Picture 4">
            <a:extLst>
              <a:ext uri="{FF2B5EF4-FFF2-40B4-BE49-F238E27FC236}">
                <a16:creationId xmlns:a16="http://schemas.microsoft.com/office/drawing/2014/main" id="{428794F1-F98E-0489-FABE-55523EF7DE62}"/>
              </a:ext>
            </a:extLst>
          </p:cNvPr>
          <p:cNvPicPr>
            <a:picLocks noChangeAspect="1"/>
          </p:cNvPicPr>
          <p:nvPr/>
        </p:nvPicPr>
        <p:blipFill>
          <a:blip r:embed="rId2"/>
          <a:stretch>
            <a:fillRect/>
          </a:stretch>
        </p:blipFill>
        <p:spPr>
          <a:xfrm>
            <a:off x="642938" y="999447"/>
            <a:ext cx="10901361" cy="5216004"/>
          </a:xfrm>
          <a:prstGeom prst="rect">
            <a:avLst/>
          </a:prstGeom>
        </p:spPr>
      </p:pic>
    </p:spTree>
    <p:extLst>
      <p:ext uri="{BB962C8B-B14F-4D97-AF65-F5344CB8AC3E}">
        <p14:creationId xmlns:p14="http://schemas.microsoft.com/office/powerpoint/2010/main" val="1496292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A74E-8154-2293-B370-267BC13DF732}"/>
              </a:ext>
            </a:extLst>
          </p:cNvPr>
          <p:cNvSpPr>
            <a:spLocks noGrp="1"/>
          </p:cNvSpPr>
          <p:nvPr>
            <p:ph type="title" idx="4294967295"/>
          </p:nvPr>
        </p:nvSpPr>
        <p:spPr>
          <a:xfrm>
            <a:off x="400049" y="157164"/>
            <a:ext cx="8361363" cy="757236"/>
          </a:xfrm>
        </p:spPr>
        <p:txBody>
          <a:bodyPr/>
          <a:lstStyle/>
          <a:p>
            <a:r>
              <a:rPr lang="en-IN" dirty="0">
                <a:solidFill>
                  <a:schemeClr val="tx1"/>
                </a:solidFill>
                <a:latin typeface="Times New Roman" panose="02020603050405020304" pitchFamily="18" charset="0"/>
                <a:cs typeface="Times New Roman" panose="02020603050405020304" pitchFamily="18" charset="0"/>
              </a:rPr>
              <a:t>Output Screenshot – Client 2</a:t>
            </a:r>
          </a:p>
        </p:txBody>
      </p:sp>
      <p:pic>
        <p:nvPicPr>
          <p:cNvPr id="11" name="Picture 10">
            <a:extLst>
              <a:ext uri="{FF2B5EF4-FFF2-40B4-BE49-F238E27FC236}">
                <a16:creationId xmlns:a16="http://schemas.microsoft.com/office/drawing/2014/main" id="{C6E4CF4E-ECD2-F5E9-2213-5D3CAEEF4E66}"/>
              </a:ext>
            </a:extLst>
          </p:cNvPr>
          <p:cNvPicPr>
            <a:picLocks noChangeAspect="1"/>
          </p:cNvPicPr>
          <p:nvPr/>
        </p:nvPicPr>
        <p:blipFill>
          <a:blip r:embed="rId2"/>
          <a:stretch>
            <a:fillRect/>
          </a:stretch>
        </p:blipFill>
        <p:spPr>
          <a:xfrm>
            <a:off x="600076" y="1000125"/>
            <a:ext cx="10492484" cy="5167696"/>
          </a:xfrm>
          <a:prstGeom prst="rect">
            <a:avLst/>
          </a:prstGeom>
        </p:spPr>
      </p:pic>
    </p:spTree>
    <p:extLst>
      <p:ext uri="{BB962C8B-B14F-4D97-AF65-F5344CB8AC3E}">
        <p14:creationId xmlns:p14="http://schemas.microsoft.com/office/powerpoint/2010/main" val="2755754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AE7E-4401-D069-2972-173C6B399E2B}"/>
              </a:ext>
            </a:extLst>
          </p:cNvPr>
          <p:cNvSpPr>
            <a:spLocks noGrp="1"/>
          </p:cNvSpPr>
          <p:nvPr>
            <p:ph type="title" idx="4294967295"/>
          </p:nvPr>
        </p:nvSpPr>
        <p:spPr>
          <a:xfrm>
            <a:off x="585788" y="128589"/>
            <a:ext cx="8175625" cy="785812"/>
          </a:xfrm>
        </p:spPr>
        <p:txBody>
          <a:bodyPr/>
          <a:lstStyle/>
          <a:p>
            <a:r>
              <a:rPr lang="en-IN" dirty="0">
                <a:solidFill>
                  <a:schemeClr val="tx1"/>
                </a:solidFill>
                <a:latin typeface="Times New Roman" panose="02020603050405020304" pitchFamily="18" charset="0"/>
                <a:cs typeface="Times New Roman" panose="02020603050405020304" pitchFamily="18" charset="0"/>
              </a:rPr>
              <a:t>Output Screenshot – client 3</a:t>
            </a:r>
          </a:p>
        </p:txBody>
      </p:sp>
      <p:pic>
        <p:nvPicPr>
          <p:cNvPr id="5" name="Picture 4">
            <a:extLst>
              <a:ext uri="{FF2B5EF4-FFF2-40B4-BE49-F238E27FC236}">
                <a16:creationId xmlns:a16="http://schemas.microsoft.com/office/drawing/2014/main" id="{FD35560F-690D-62C1-EDAF-2DCD4C29D446}"/>
              </a:ext>
            </a:extLst>
          </p:cNvPr>
          <p:cNvPicPr>
            <a:picLocks noChangeAspect="1"/>
          </p:cNvPicPr>
          <p:nvPr/>
        </p:nvPicPr>
        <p:blipFill>
          <a:blip r:embed="rId2"/>
          <a:stretch>
            <a:fillRect/>
          </a:stretch>
        </p:blipFill>
        <p:spPr>
          <a:xfrm>
            <a:off x="585789" y="914401"/>
            <a:ext cx="10887074" cy="5229603"/>
          </a:xfrm>
          <a:prstGeom prst="rect">
            <a:avLst/>
          </a:prstGeom>
        </p:spPr>
      </p:pic>
    </p:spTree>
    <p:extLst>
      <p:ext uri="{BB962C8B-B14F-4D97-AF65-F5344CB8AC3E}">
        <p14:creationId xmlns:p14="http://schemas.microsoft.com/office/powerpoint/2010/main" val="3603933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3BDC3-F416-256C-9178-84A5EB5DAB4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Advantages</a:t>
            </a:r>
          </a:p>
        </p:txBody>
      </p:sp>
      <p:sp>
        <p:nvSpPr>
          <p:cNvPr id="8" name="TextBox 7">
            <a:extLst>
              <a:ext uri="{FF2B5EF4-FFF2-40B4-BE49-F238E27FC236}">
                <a16:creationId xmlns:a16="http://schemas.microsoft.com/office/drawing/2014/main" id="{8D0CD842-BB0D-71FD-A35F-F6FB29EB30A5}"/>
              </a:ext>
            </a:extLst>
          </p:cNvPr>
          <p:cNvSpPr txBox="1"/>
          <p:nvPr/>
        </p:nvSpPr>
        <p:spPr>
          <a:xfrm>
            <a:off x="642938" y="2343150"/>
            <a:ext cx="9972676" cy="3046988"/>
          </a:xfrm>
          <a:prstGeom prst="rect">
            <a:avLst/>
          </a:prstGeom>
          <a:noFill/>
        </p:spPr>
        <p:txBody>
          <a:bodyPr wrap="square">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Concurrent </a:t>
            </a:r>
            <a:r>
              <a:rPr lang="en-IN" sz="2400" dirty="0" err="1">
                <a:latin typeface="Times New Roman" panose="02020603050405020304" pitchFamily="18" charset="0"/>
                <a:cs typeface="Times New Roman" panose="02020603050405020304" pitchFamily="18" charset="0"/>
              </a:rPr>
              <a:t>Handling:Supports</a:t>
            </a:r>
            <a:r>
              <a:rPr lang="en-IN" sz="2400" dirty="0">
                <a:latin typeface="Times New Roman" panose="02020603050405020304" pitchFamily="18" charset="0"/>
                <a:cs typeface="Times New Roman" panose="02020603050405020304" pitchFamily="18" charset="0"/>
              </a:rPr>
              <a:t> multiple clients simultaneously for efficient operations.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Real-Time Updates: Instant book availability updates prevent errors.</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Scalability: Easily adapts to growing library needs.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User-Friendly: Simple interface for all users.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Automation: Reduces manual work and human errors.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Security: Protects against unauthorized access.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Customizable Borrowing: Flexible borrowing periods within limits.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4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26A7E-978D-1950-A85B-EABD2E79D672}"/>
              </a:ext>
            </a:extLst>
          </p:cNvPr>
          <p:cNvSpPr>
            <a:spLocks noGrp="1"/>
          </p:cNvSpPr>
          <p:nvPr>
            <p:ph type="title"/>
          </p:nvPr>
        </p:nvSpPr>
        <p:spPr/>
        <p:txBody>
          <a:bodyPr/>
          <a:lstStyle/>
          <a:p>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Overview:</a:t>
            </a:r>
            <a:b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2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9CCFAE-8979-6C19-46D6-458EE6A7AE52}"/>
              </a:ext>
            </a:extLst>
          </p:cNvPr>
          <p:cNvSpPr>
            <a:spLocks noGrp="1"/>
          </p:cNvSpPr>
          <p:nvPr>
            <p:ph idx="1"/>
          </p:nvPr>
        </p:nvSpPr>
        <p:spPr>
          <a:xfrm>
            <a:off x="1154954" y="2357438"/>
            <a:ext cx="10132171" cy="3662362"/>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Introduction</a:t>
            </a:r>
          </a:p>
          <a:p>
            <a:pPr marL="0" indent="0">
              <a:buNone/>
            </a:pPr>
            <a:r>
              <a:rPr lang="en-US" sz="2400" dirty="0">
                <a:latin typeface="Times New Roman" panose="02020603050405020304" pitchFamily="18" charset="0"/>
                <a:cs typeface="Times New Roman" panose="02020603050405020304" pitchFamily="18" charset="0"/>
              </a:rPr>
              <a:t>      This project is an online library management system implemented using a server-client architecture. The server handles multiple clients concurrently through multithreading. Each client can perform actions such as borrowing or returning books. The system ensures that only available books can be borrowed, and it handles book availability and client details efficiently.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202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6EC0-52FE-97C7-774C-5BBA3D769BC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Future Enhancement</a:t>
            </a:r>
          </a:p>
        </p:txBody>
      </p:sp>
      <p:sp>
        <p:nvSpPr>
          <p:cNvPr id="4" name="TextBox 3">
            <a:extLst>
              <a:ext uri="{FF2B5EF4-FFF2-40B4-BE49-F238E27FC236}">
                <a16:creationId xmlns:a16="http://schemas.microsoft.com/office/drawing/2014/main" id="{0F6159B1-18AD-C67F-E723-4FC8AF3D7057}"/>
              </a:ext>
            </a:extLst>
          </p:cNvPr>
          <p:cNvSpPr txBox="1"/>
          <p:nvPr/>
        </p:nvSpPr>
        <p:spPr>
          <a:xfrm>
            <a:off x="885825" y="2544693"/>
            <a:ext cx="10258425" cy="2308324"/>
          </a:xfrm>
          <a:prstGeom prst="rect">
            <a:avLst/>
          </a:prstGeom>
          <a:noFill/>
        </p:spPr>
        <p:txBody>
          <a:bodyPr wrap="square">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Client Authentication: Implement user login functionality to keep track of user borrowing history.</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Graphical User Interface: Develop a GUI for the client application to make the system more user-friendly.</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Notification System: Implement a system to notify clients when borrowed books are due.</a:t>
            </a:r>
          </a:p>
        </p:txBody>
      </p:sp>
    </p:spTree>
    <p:extLst>
      <p:ext uri="{BB962C8B-B14F-4D97-AF65-F5344CB8AC3E}">
        <p14:creationId xmlns:p14="http://schemas.microsoft.com/office/powerpoint/2010/main" val="787697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8CF66-BCE0-E767-11E6-4BDE9152D9A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08114805-EFEC-81A0-EEDF-10EA572F537C}"/>
              </a:ext>
            </a:extLst>
          </p:cNvPr>
          <p:cNvSpPr txBox="1"/>
          <p:nvPr/>
        </p:nvSpPr>
        <p:spPr>
          <a:xfrm>
            <a:off x="1154953" y="2986088"/>
            <a:ext cx="10017871" cy="2308324"/>
          </a:xfrm>
          <a:prstGeom prst="rect">
            <a:avLst/>
          </a:prstGeom>
          <a:noFill/>
        </p:spPr>
        <p:txBody>
          <a:bodyPr wrap="square">
            <a:spAutoFit/>
          </a:bodyPr>
          <a:lstStyle/>
          <a:p>
            <a:pPr marL="12065">
              <a:lnSpc>
                <a:spcPct val="100000"/>
              </a:lnSpc>
              <a:spcBef>
                <a:spcPts val="105"/>
              </a:spcBef>
              <a:tabLst>
                <a:tab pos="363220" algn="l"/>
              </a:tabLst>
            </a:pPr>
            <a:r>
              <a:rPr lang="en-US" sz="2400" dirty="0">
                <a:latin typeface="Times New Roman"/>
                <a:cs typeface="Times New Roman"/>
              </a:rPr>
              <a:t>The Multithreaded Online Library Management System provides a robust implementation of a client-server architecture for managing book borrowings and returns. It efficiently handles multiple clients using multithreading, ensuring smooth and concurrent interactions. The system serves as a solid foundation for further development, including database integration, enhanced user interfaces, and improved security measures</a:t>
            </a:r>
            <a:r>
              <a:rPr lang="en-US" sz="1800" dirty="0">
                <a:latin typeface="Times New Roman"/>
                <a:cs typeface="Times New Roman"/>
              </a:rPr>
              <a:t>.</a:t>
            </a:r>
          </a:p>
        </p:txBody>
      </p:sp>
    </p:spTree>
    <p:extLst>
      <p:ext uri="{BB962C8B-B14F-4D97-AF65-F5344CB8AC3E}">
        <p14:creationId xmlns:p14="http://schemas.microsoft.com/office/powerpoint/2010/main" val="3624507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09E6-ABA1-B451-05A4-E43128F42E90}"/>
              </a:ext>
            </a:extLst>
          </p:cNvPr>
          <p:cNvSpPr>
            <a:spLocks noGrp="1"/>
          </p:cNvSpPr>
          <p:nvPr>
            <p:ph type="title"/>
          </p:nvPr>
        </p:nvSpPr>
        <p:spPr>
          <a:xfrm>
            <a:off x="7658099" y="3886199"/>
            <a:ext cx="4029075" cy="1514475"/>
          </a:xfrm>
        </p:spPr>
        <p:txBody>
          <a:bodyPr/>
          <a:lstStyle/>
          <a:p>
            <a:r>
              <a:rPr lang="en-IN" sz="4400" b="1" dirty="0">
                <a:solidFill>
                  <a:schemeClr val="tx1"/>
                </a:solidFill>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70958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E227-8C1F-E830-12B0-70AEB0E5B1B3}"/>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BC0662E7-AD3F-37DD-67C7-B04BECFA414B}"/>
              </a:ext>
            </a:extLst>
          </p:cNvPr>
          <p:cNvSpPr>
            <a:spLocks noGrp="1"/>
          </p:cNvSpPr>
          <p:nvPr>
            <p:ph idx="1"/>
          </p:nvPr>
        </p:nvSpPr>
        <p:spPr>
          <a:xfrm>
            <a:off x="1154954" y="2603500"/>
            <a:ext cx="9346359" cy="279717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objective of the Multithreaded Online Library Management System is to efficiently manage book borrowing and returning processes by enabling multiple clients to interact with the system simultaneously, ensuring real-time updates on book availability, and maintaining data integrity through secure and scalable multithreaded server architecture.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10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DF5D9-416A-38E7-ED47-C1AD3DDF7BF3}"/>
              </a:ext>
            </a:extLst>
          </p:cNvPr>
          <p:cNvSpPr>
            <a:spLocks noGrp="1"/>
          </p:cNvSpPr>
          <p:nvPr>
            <p:ph type="title"/>
          </p:nvPr>
        </p:nvSpPr>
        <p:spPr/>
        <p:txBody>
          <a:bodyPr/>
          <a:lstStyle/>
          <a:p>
            <a:r>
              <a:rPr lang="en-IN" sz="3200" kern="100" dirty="0">
                <a:latin typeface="Times New Roman" panose="02020603050405020304" pitchFamily="18" charset="0"/>
                <a:ea typeface="Calibri" panose="020F0502020204030204" pitchFamily="34" charset="0"/>
                <a:cs typeface="Times New Roman" panose="02020603050405020304" pitchFamily="18" charset="0"/>
              </a:rPr>
              <a:t>Motivation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53002BA-73A5-FCA3-BCCE-A9368EC16A44}"/>
              </a:ext>
            </a:extLst>
          </p:cNvPr>
          <p:cNvSpPr>
            <a:spLocks noGrp="1"/>
          </p:cNvSpPr>
          <p:nvPr>
            <p:ph idx="1"/>
          </p:nvPr>
        </p:nvSpPr>
        <p:spPr>
          <a:xfrm>
            <a:off x="585788" y="2500313"/>
            <a:ext cx="10858500" cy="3200400"/>
          </a:xfrm>
        </p:spPr>
        <p:txBody>
          <a:bodyPr>
            <a:normAutofit lnSpcReduction="10000"/>
          </a:bodyPr>
          <a:lstStyle/>
          <a:p>
            <a:pPr marL="457200" lvl="1" indent="0">
              <a:lnSpc>
                <a:spcPct val="107000"/>
              </a:lnSpc>
              <a:spcAft>
                <a:spcPts val="800"/>
              </a:spcAft>
              <a:buNone/>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In today’s fast-paced digital world, the need for efficient and automated library management systems is crucial. Traditional library systems often require manual operations, which can be time-consuming and prone to errors. The motivation behind this project is to develop a robust and scalable library management system that allows multiple clients to interact with the system simultaneously, ensuring a seamless borrowing and returning process. The multithreaded architecture ensures that the system can handle concurrent client requests without performance degradation, making it suitable for modern libraries with heavy traffic.</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endParaRPr lang="en-IN" sz="2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2415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CCE1-EF8B-D5A8-6035-31E36FD19632}"/>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Scope</a:t>
            </a:r>
          </a:p>
        </p:txBody>
      </p:sp>
      <p:sp>
        <p:nvSpPr>
          <p:cNvPr id="7" name="Content Placeholder 6">
            <a:extLst>
              <a:ext uri="{FF2B5EF4-FFF2-40B4-BE49-F238E27FC236}">
                <a16:creationId xmlns:a16="http://schemas.microsoft.com/office/drawing/2014/main" id="{7C08DF9C-1E24-DBF2-8D5B-D952DC092F51}"/>
              </a:ext>
            </a:extLst>
          </p:cNvPr>
          <p:cNvSpPr>
            <a:spLocks noGrp="1"/>
          </p:cNvSpPr>
          <p:nvPr>
            <p:ph idx="1"/>
          </p:nvPr>
        </p:nvSpPr>
        <p:spPr>
          <a:xfrm>
            <a:off x="1154954" y="2314575"/>
            <a:ext cx="8825659" cy="3705225"/>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This project aims to build a server-client library management system with the following features:- </a:t>
            </a:r>
          </a:p>
          <a:p>
            <a:pPr marL="0" indent="0">
              <a:buNone/>
            </a:pPr>
            <a:r>
              <a:rPr lang="en-US" sz="2400" b="1" dirty="0">
                <a:latin typeface="Times New Roman" panose="02020603050405020304" pitchFamily="18" charset="0"/>
                <a:cs typeface="Times New Roman" panose="02020603050405020304" pitchFamily="18" charset="0"/>
              </a:rPr>
              <a:t>Client Registration: </a:t>
            </a:r>
            <a:r>
              <a:rPr lang="en-US" sz="2400" dirty="0">
                <a:latin typeface="Times New Roman" panose="02020603050405020304" pitchFamily="18" charset="0"/>
                <a:cs typeface="Times New Roman" panose="02020603050405020304" pitchFamily="18" charset="0"/>
              </a:rPr>
              <a:t>Clients can register their details (name, address, and phone number) when they connect to the system.</a:t>
            </a:r>
          </a:p>
          <a:p>
            <a:pPr marL="0" indent="0">
              <a:buNone/>
            </a:pPr>
            <a:r>
              <a:rPr lang="en-US" sz="2400" b="1" dirty="0">
                <a:latin typeface="Times New Roman" panose="02020603050405020304" pitchFamily="18" charset="0"/>
                <a:cs typeface="Times New Roman" panose="02020603050405020304" pitchFamily="18" charset="0"/>
              </a:rPr>
              <a:t>Book Borrowing: </a:t>
            </a:r>
            <a:r>
              <a:rPr lang="en-US" sz="2400" dirty="0">
                <a:latin typeface="Times New Roman" panose="02020603050405020304" pitchFamily="18" charset="0"/>
                <a:cs typeface="Times New Roman" panose="02020603050405020304" pitchFamily="18" charset="0"/>
              </a:rPr>
              <a:t>Clients can borrow books by entering the book title. The system checks the availability and allows borrowing for up to 7 days.</a:t>
            </a:r>
          </a:p>
          <a:p>
            <a:pPr marL="0" indent="0">
              <a:buNone/>
            </a:pPr>
            <a:r>
              <a:rPr lang="en-US" sz="2400" b="1" dirty="0">
                <a:latin typeface="Times New Roman" panose="02020603050405020304" pitchFamily="18" charset="0"/>
                <a:cs typeface="Times New Roman" panose="02020603050405020304" pitchFamily="18" charset="0"/>
              </a:rPr>
              <a:t>Book Returning: </a:t>
            </a:r>
            <a:r>
              <a:rPr lang="en-US" sz="2400" dirty="0">
                <a:latin typeface="Times New Roman" panose="02020603050405020304" pitchFamily="18" charset="0"/>
                <a:cs typeface="Times New Roman" panose="02020603050405020304" pitchFamily="18" charset="0"/>
              </a:rPr>
              <a:t>Clients can return borrowed books by entering the book ID, making the book available for others.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43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E2AD-C68B-30BF-4785-D55869C33A8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FABCB032-AE20-CD7F-474E-5D1B293E58CE}"/>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Multi-client Support: </a:t>
            </a:r>
            <a:r>
              <a:rPr lang="en-US" sz="2400" dirty="0">
                <a:latin typeface="Times New Roman" panose="02020603050405020304" pitchFamily="18" charset="0"/>
                <a:cs typeface="Times New Roman" panose="02020603050405020304" pitchFamily="18" charset="0"/>
              </a:rPr>
              <a:t>The system can handle up to 10 clients concurrently, allowing multiple clients to borrow and return books simultaneously. </a:t>
            </a:r>
          </a:p>
          <a:p>
            <a:pPr marL="0" indent="0">
              <a:buNone/>
            </a:pPr>
            <a:r>
              <a:rPr lang="en-US" sz="2400" b="1" dirty="0">
                <a:latin typeface="Times New Roman" panose="02020603050405020304" pitchFamily="18" charset="0"/>
                <a:cs typeface="Times New Roman" panose="02020603050405020304" pitchFamily="18" charset="0"/>
              </a:rPr>
              <a:t>Real-time Updates</a:t>
            </a:r>
            <a:r>
              <a:rPr lang="en-US" sz="2400" dirty="0">
                <a:latin typeface="Times New Roman" panose="02020603050405020304" pitchFamily="18" charset="0"/>
                <a:cs typeface="Times New Roman" panose="02020603050405020304" pitchFamily="18" charset="0"/>
              </a:rPr>
              <a:t>: The server updates the availability of books in real-time and informs clients about the status of their requests.</a:t>
            </a:r>
          </a:p>
          <a:p>
            <a:pPr marL="0" indent="0">
              <a:buNone/>
            </a:pPr>
            <a:r>
              <a:rPr lang="en-US" sz="2400" b="1" dirty="0">
                <a:latin typeface="Times New Roman" panose="02020603050405020304" pitchFamily="18" charset="0"/>
                <a:cs typeface="Times New Roman" panose="02020603050405020304" pitchFamily="18" charset="0"/>
              </a:rPr>
              <a:t>Security: </a:t>
            </a:r>
            <a:r>
              <a:rPr lang="en-US" sz="2400" dirty="0">
                <a:latin typeface="Times New Roman" panose="02020603050405020304" pitchFamily="18" charset="0"/>
                <a:cs typeface="Times New Roman" panose="02020603050405020304" pitchFamily="18" charset="0"/>
              </a:rPr>
              <a:t>The system ensures that each client can only borrow or return their books, preventing unauthorized actions.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5419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72497-F22B-A64E-0BC4-B4FA8004346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Design</a:t>
            </a:r>
          </a:p>
        </p:txBody>
      </p:sp>
      <p:sp>
        <p:nvSpPr>
          <p:cNvPr id="3" name="Content Placeholder 2">
            <a:extLst>
              <a:ext uri="{FF2B5EF4-FFF2-40B4-BE49-F238E27FC236}">
                <a16:creationId xmlns:a16="http://schemas.microsoft.com/office/drawing/2014/main" id="{58EEC195-0817-EEB4-BEE2-A226C0F15FD6}"/>
              </a:ext>
            </a:extLst>
          </p:cNvPr>
          <p:cNvSpPr>
            <a:spLocks noGrp="1"/>
          </p:cNvSpPr>
          <p:nvPr>
            <p:ph idx="1"/>
          </p:nvPr>
        </p:nvSpPr>
        <p:spPr/>
        <p:txBody>
          <a:bodyPr>
            <a:normAutofit lnSpcReduction="10000"/>
          </a:bodyPr>
          <a:lstStyle/>
          <a:p>
            <a:pPr marL="0" indent="0">
              <a:lnSpc>
                <a:spcPct val="107000"/>
              </a:lnSpc>
              <a:spcAft>
                <a:spcPts val="800"/>
              </a:spcAft>
              <a:buNone/>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Architecture</a:t>
            </a:r>
          </a:p>
          <a:p>
            <a:pPr marL="0" indent="0">
              <a:lnSpc>
                <a:spcPct val="107000"/>
              </a:lnSpc>
              <a:spcAft>
                <a:spcPts val="800"/>
              </a:spcAft>
              <a:buNone/>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system is built on a client-server architecture:</a:t>
            </a:r>
          </a:p>
          <a:p>
            <a:pPr>
              <a:lnSpc>
                <a:spcPct val="107000"/>
              </a:lnSpc>
              <a:spcAft>
                <a:spcPts val="800"/>
              </a:spcAft>
              <a:buFont typeface="Wingdings" panose="05000000000000000000" pitchFamily="2" charset="2"/>
              <a:buChar char="Ø"/>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Server: Manages client connections, processes book borrowing and returning requests, tracks overdue books, and handles client information.</a:t>
            </a:r>
          </a:p>
          <a:p>
            <a:pPr>
              <a:lnSpc>
                <a:spcPct val="107000"/>
              </a:lnSpc>
              <a:spcAft>
                <a:spcPts val="800"/>
              </a:spcAft>
              <a:buFont typeface="Wingdings" panose="05000000000000000000" pitchFamily="2" charset="2"/>
              <a:buChar char="Ø"/>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Client: Allows users to query book availability, borrow books, return books, and view their borrowed books list.</a:t>
            </a:r>
          </a:p>
          <a:p>
            <a:pPr marL="0" indent="0">
              <a:buNone/>
            </a:pPr>
            <a:endParaRPr lang="en-IN" dirty="0"/>
          </a:p>
        </p:txBody>
      </p:sp>
    </p:spTree>
    <p:extLst>
      <p:ext uri="{BB962C8B-B14F-4D97-AF65-F5344CB8AC3E}">
        <p14:creationId xmlns:p14="http://schemas.microsoft.com/office/powerpoint/2010/main" val="3085249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CEA8-6126-F23B-BD18-0592349713E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Design</a:t>
            </a:r>
          </a:p>
        </p:txBody>
      </p:sp>
      <p:sp>
        <p:nvSpPr>
          <p:cNvPr id="3" name="Content Placeholder 2">
            <a:extLst>
              <a:ext uri="{FF2B5EF4-FFF2-40B4-BE49-F238E27FC236}">
                <a16:creationId xmlns:a16="http://schemas.microsoft.com/office/drawing/2014/main" id="{9F096B7C-F464-6BE1-43BB-A657DC7E15C9}"/>
              </a:ext>
            </a:extLst>
          </p:cNvPr>
          <p:cNvSpPr>
            <a:spLocks noGrp="1"/>
          </p:cNvSpPr>
          <p:nvPr>
            <p:ph idx="1"/>
          </p:nvPr>
        </p:nvSpPr>
        <p:spPr/>
        <p:txBody>
          <a:bodyPr/>
          <a:lstStyle/>
          <a:p>
            <a:pPr marL="0" indent="0">
              <a:lnSpc>
                <a:spcPct val="107000"/>
              </a:lnSpc>
              <a:spcAft>
                <a:spcPts val="800"/>
              </a:spcAft>
              <a:buNone/>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Components. </a:t>
            </a:r>
          </a:p>
          <a:p>
            <a:pPr>
              <a:lnSpc>
                <a:spcPct val="107000"/>
              </a:lnSpc>
              <a:spcAft>
                <a:spcPts val="800"/>
              </a:spcAft>
              <a:buFont typeface="Wingdings" panose="05000000000000000000" pitchFamily="2" charset="2"/>
              <a:buChar char="Ø"/>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Server (server.cpp): Manages client connections, book queries, and tracks the borrowing and returning of books using threads. </a:t>
            </a:r>
          </a:p>
          <a:p>
            <a:pPr>
              <a:lnSpc>
                <a:spcPct val="107000"/>
              </a:lnSpc>
              <a:spcAft>
                <a:spcPts val="800"/>
              </a:spcAft>
              <a:buFont typeface="Wingdings" panose="05000000000000000000" pitchFamily="2" charset="2"/>
              <a:buChar char="Ø"/>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Client (client.cpp): Provides an interface for clients to interact with the library, including querying book availability and managing their borrowings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3107500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8539-13F2-70F6-B213-AE0A1495D5BB}"/>
              </a:ext>
            </a:extLst>
          </p:cNvPr>
          <p:cNvSpPr>
            <a:spLocks noGrp="1"/>
          </p:cNvSpPr>
          <p:nvPr>
            <p:ph type="title" idx="4294967295"/>
          </p:nvPr>
        </p:nvSpPr>
        <p:spPr>
          <a:xfrm>
            <a:off x="342900" y="228601"/>
            <a:ext cx="8418513" cy="571500"/>
          </a:xfrm>
        </p:spPr>
        <p:txBody>
          <a:bodyPr/>
          <a:lstStyle/>
          <a:p>
            <a:r>
              <a:rPr lang="en-IN" dirty="0">
                <a:solidFill>
                  <a:schemeClr val="tx1"/>
                </a:solidFill>
                <a:latin typeface="Times New Roman" panose="02020603050405020304" pitchFamily="18" charset="0"/>
                <a:cs typeface="Times New Roman" panose="02020603050405020304" pitchFamily="18" charset="0"/>
              </a:rPr>
              <a:t>System flow</a:t>
            </a:r>
          </a:p>
        </p:txBody>
      </p:sp>
      <p:pic>
        <p:nvPicPr>
          <p:cNvPr id="13" name="Content Placeholder 12">
            <a:extLst>
              <a:ext uri="{FF2B5EF4-FFF2-40B4-BE49-F238E27FC236}">
                <a16:creationId xmlns:a16="http://schemas.microsoft.com/office/drawing/2014/main" id="{FDF6014C-4391-804C-0ACB-EEE8C1EC7F2B}"/>
              </a:ext>
            </a:extLst>
          </p:cNvPr>
          <p:cNvPicPr>
            <a:picLocks noGrp="1" noChangeAspect="1"/>
          </p:cNvPicPr>
          <p:nvPr>
            <p:ph idx="4294967295"/>
          </p:nvPr>
        </p:nvPicPr>
        <p:blipFill>
          <a:blip r:embed="rId2"/>
          <a:stretch>
            <a:fillRect/>
          </a:stretch>
        </p:blipFill>
        <p:spPr>
          <a:xfrm>
            <a:off x="3357562" y="414338"/>
            <a:ext cx="3643313" cy="5470524"/>
          </a:xfrm>
        </p:spPr>
      </p:pic>
    </p:spTree>
    <p:extLst>
      <p:ext uri="{BB962C8B-B14F-4D97-AF65-F5344CB8AC3E}">
        <p14:creationId xmlns:p14="http://schemas.microsoft.com/office/powerpoint/2010/main" val="433336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{BC40A017-1138-4B8A-B8C6-22C57A5413F4}tf02900722</Template>
  <TotalTime>1650</TotalTime>
  <Words>982</Words>
  <Application>Microsoft Office PowerPoint</Application>
  <PresentationFormat>Widescreen</PresentationFormat>
  <Paragraphs>84</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Times New Roman</vt:lpstr>
      <vt:lpstr>Wingdings</vt:lpstr>
      <vt:lpstr>Wingdings 3</vt:lpstr>
      <vt:lpstr>Ion Boardroom</vt:lpstr>
      <vt:lpstr>WIPRO NGA PROGRAM – C++ Programming | | Linux System Programming batch</vt:lpstr>
      <vt:lpstr>Overview: </vt:lpstr>
      <vt:lpstr>Objectives</vt:lpstr>
      <vt:lpstr>Motivation </vt:lpstr>
      <vt:lpstr>Scope</vt:lpstr>
      <vt:lpstr>Scope</vt:lpstr>
      <vt:lpstr>System Design</vt:lpstr>
      <vt:lpstr>System Design</vt:lpstr>
      <vt:lpstr>System flow</vt:lpstr>
      <vt:lpstr>Application Tools Used</vt:lpstr>
      <vt:lpstr>Modules</vt:lpstr>
      <vt:lpstr>Module</vt:lpstr>
      <vt:lpstr>Compilation and Execution</vt:lpstr>
      <vt:lpstr>Testing and Validation</vt:lpstr>
      <vt:lpstr>Output Screenshots - server</vt:lpstr>
      <vt:lpstr>Ouput Screenshot – client 1</vt:lpstr>
      <vt:lpstr>Output Screenshot – Client 2</vt:lpstr>
      <vt:lpstr>Output Screenshot – client 3</vt:lpstr>
      <vt:lpstr>Advantages</vt:lpstr>
      <vt:lpstr>Future Enhancement</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Abinaya k</dc:creator>
  <cp:lastModifiedBy>Abinaya k</cp:lastModifiedBy>
  <cp:revision>2</cp:revision>
  <dcterms:created xsi:type="dcterms:W3CDTF">2024-08-08T03:00:38Z</dcterms:created>
  <dcterms:modified xsi:type="dcterms:W3CDTF">2024-08-11T14:34:51Z</dcterms:modified>
</cp:coreProperties>
</file>