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6" r:id="rId6"/>
    <p:sldId id="259" r:id="rId7"/>
    <p:sldId id="260" r:id="rId8"/>
    <p:sldId id="261" r:id="rId9"/>
    <p:sldId id="262" r:id="rId10"/>
    <p:sldId id="267" r:id="rId11"/>
    <p:sldId id="268" r:id="rId12"/>
    <p:sldId id="269"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7/17/2024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9479-8ADA-5CE4-6B92-185ECD07E7F0}"/>
              </a:ext>
            </a:extLst>
          </p:cNvPr>
          <p:cNvSpPr>
            <a:spLocks noGrp="1"/>
          </p:cNvSpPr>
          <p:nvPr>
            <p:ph type="ctrTitle"/>
          </p:nvPr>
        </p:nvSpPr>
        <p:spPr>
          <a:xfrm>
            <a:off x="2185987" y="848317"/>
            <a:ext cx="8523287" cy="2866433"/>
          </a:xfrm>
        </p:spPr>
        <p:txBody>
          <a:bodyPr/>
          <a:lstStyle/>
          <a:p>
            <a:r>
              <a:rPr lang="en-IN" sz="3600" b="1" i="1" kern="100" dirty="0">
                <a:effectLst/>
                <a:latin typeface="Times New Roman" panose="02020603050405020304" pitchFamily="18" charset="0"/>
                <a:ea typeface="Calibri" panose="020F0502020204030204" pitchFamily="34" charset="0"/>
                <a:cs typeface="Times New Roman" panose="02020603050405020304" pitchFamily="18" charset="0"/>
              </a:rPr>
              <a:t>SOA Approach in E-commerce Integration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1BAAC15-6CA4-88FB-5974-D2C5B20BE62F}"/>
              </a:ext>
            </a:extLst>
          </p:cNvPr>
          <p:cNvSpPr>
            <a:spLocks noGrp="1"/>
          </p:cNvSpPr>
          <p:nvPr>
            <p:ph type="subTitle" idx="1"/>
          </p:nvPr>
        </p:nvSpPr>
        <p:spPr>
          <a:xfrm>
            <a:off x="6886574" y="4777380"/>
            <a:ext cx="4314825" cy="861420"/>
          </a:xfrm>
        </p:spPr>
        <p:txBody>
          <a:bodyPr/>
          <a:lstStyle/>
          <a:p>
            <a:r>
              <a:rPr lang="en-IN" dirty="0">
                <a:solidFill>
                  <a:schemeClr val="bg1"/>
                </a:solidFill>
                <a:latin typeface="Times New Roman" panose="02020603050405020304" pitchFamily="18" charset="0"/>
                <a:cs typeface="Times New Roman" panose="02020603050405020304" pitchFamily="18" charset="0"/>
              </a:rPr>
              <a:t>Presented by: DIVYA DHARSHINI.V</a:t>
            </a:r>
          </a:p>
        </p:txBody>
      </p:sp>
      <p:sp>
        <p:nvSpPr>
          <p:cNvPr id="4" name="TextBox 3">
            <a:extLst>
              <a:ext uri="{FF2B5EF4-FFF2-40B4-BE49-F238E27FC236}">
                <a16:creationId xmlns:a16="http://schemas.microsoft.com/office/drawing/2014/main" id="{07956174-CB53-73E1-20CD-6B8FB88A2DE2}"/>
              </a:ext>
            </a:extLst>
          </p:cNvPr>
          <p:cNvSpPr txBox="1"/>
          <p:nvPr/>
        </p:nvSpPr>
        <p:spPr>
          <a:xfrm>
            <a:off x="942975" y="4777380"/>
            <a:ext cx="4071938" cy="646331"/>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UNDER THE GUIDANCE OF:</a:t>
            </a:r>
          </a:p>
          <a:p>
            <a:r>
              <a:rPr lang="en-IN" dirty="0">
                <a:solidFill>
                  <a:schemeClr val="bg1"/>
                </a:solidFill>
                <a:latin typeface="Times New Roman" panose="02020603050405020304" pitchFamily="18" charset="0"/>
                <a:cs typeface="Times New Roman" panose="02020603050405020304" pitchFamily="18" charset="0"/>
              </a:rPr>
              <a:t>SATINNDER MAM</a:t>
            </a:r>
          </a:p>
        </p:txBody>
      </p:sp>
    </p:spTree>
    <p:extLst>
      <p:ext uri="{BB962C8B-B14F-4D97-AF65-F5344CB8AC3E}">
        <p14:creationId xmlns:p14="http://schemas.microsoft.com/office/powerpoint/2010/main" val="987148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26C4-26C6-1227-243E-CDF3094F3871}"/>
              </a:ext>
            </a:extLst>
          </p:cNvPr>
          <p:cNvSpPr>
            <a:spLocks noGrp="1"/>
          </p:cNvSpPr>
          <p:nvPr>
            <p:ph type="title"/>
          </p:nvPr>
        </p:nvSpPr>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200" b="1" i="1" kern="100" dirty="0">
                <a:effectLst/>
                <a:latin typeface="Times New Roman" panose="02020603050405020304" pitchFamily="18" charset="0"/>
                <a:ea typeface="Calibri" panose="020F0502020204030204" pitchFamily="34" charset="0"/>
                <a:cs typeface="Times New Roman" panose="02020603050405020304" pitchFamily="18" charset="0"/>
              </a:rPr>
              <a:t>Implementation Details</a:t>
            </a:r>
            <a:br>
              <a:rPr lang="en-IN" sz="3200" b="1" i="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5FEC87-0698-4B9B-6B09-CAD117F46D37}"/>
              </a:ext>
            </a:extLst>
          </p:cNvPr>
          <p:cNvSpPr>
            <a:spLocks noGrp="1"/>
          </p:cNvSpPr>
          <p:nvPr>
            <p:ph idx="1"/>
          </p:nvPr>
        </p:nvSpPr>
        <p:spPr>
          <a:xfrm>
            <a:off x="1154954" y="2603500"/>
            <a:ext cx="9989296" cy="3416300"/>
          </a:xfrm>
        </p:spPr>
        <p:txBody>
          <a:bodyPr/>
          <a:lstStyle/>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Online Shop: The front-end web application where customers can browse products, add them to the cart, and place orders. It interacts with the WMS to check product availability and with the Online Payment Operator to process payments.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WMS: Manages inventory and handles order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fulfillment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It communicates with the Financial Management System to confirm billing and the Courier System to arrange delivery.</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Financial Management System: Keeps track of all financial transactions, including payments and invoices. It ensures that all transactions are recorded and invoices are generated as needed.</a:t>
            </a:r>
          </a:p>
          <a:p>
            <a:pPr marL="0" indent="0">
              <a:buNone/>
            </a:pPr>
            <a:endParaRPr lang="en-IN" dirty="0"/>
          </a:p>
        </p:txBody>
      </p:sp>
    </p:spTree>
    <p:extLst>
      <p:ext uri="{BB962C8B-B14F-4D97-AF65-F5344CB8AC3E}">
        <p14:creationId xmlns:p14="http://schemas.microsoft.com/office/powerpoint/2010/main" val="9000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DBE857-1FEF-59E2-0FEE-5253AA0FA0CF}"/>
              </a:ext>
            </a:extLst>
          </p:cNvPr>
          <p:cNvSpPr>
            <a:spLocks noGrp="1"/>
          </p:cNvSpPr>
          <p:nvPr>
            <p:ph idx="1"/>
          </p:nvPr>
        </p:nvSpPr>
        <p:spPr/>
        <p:txBody>
          <a:bodyPr/>
          <a:lstStyle/>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Courier Systems: Integrates with various courier services to manage the delivery of products. It ensures that orders are picked up and delivered to customers efficiently.</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Online Payment Operators: Handles the processing of online payments. It ensures secure and reliable payment processing for orders.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ERP: Synchronizes data between different systems, ensuring consistency and accuracy across the platform.</a:t>
            </a:r>
          </a:p>
          <a:p>
            <a:pPr marL="0" indent="0">
              <a:buNone/>
            </a:pPr>
            <a:endParaRPr lang="en-IN" dirty="0"/>
          </a:p>
        </p:txBody>
      </p:sp>
    </p:spTree>
    <p:extLst>
      <p:ext uri="{BB962C8B-B14F-4D97-AF65-F5344CB8AC3E}">
        <p14:creationId xmlns:p14="http://schemas.microsoft.com/office/powerpoint/2010/main" val="43682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F7AB-5725-8D04-4E22-5FC75D3A6A89}"/>
              </a:ext>
            </a:extLst>
          </p:cNvPr>
          <p:cNvSpPr>
            <a:spLocks noGrp="1"/>
          </p:cNvSpPr>
          <p:nvPr>
            <p:ph type="title"/>
          </p:nvPr>
        </p:nvSpPr>
        <p:spPr/>
        <p:txBody>
          <a:bodyPr/>
          <a:lstStyle/>
          <a:p>
            <a:r>
              <a:rPr lang="en-IN" sz="3200" b="1" i="1" dirty="0">
                <a:effectLst/>
                <a:latin typeface="Times New Roman" panose="02020603050405020304" pitchFamily="18" charset="0"/>
                <a:ea typeface="Calibri" panose="020F0502020204030204" pitchFamily="34" charset="0"/>
                <a:cs typeface="Times New Roman" panose="02020603050405020304" pitchFamily="18" charset="0"/>
              </a:rPr>
              <a:t>Benefits of SOA in E-commerce Integration</a:t>
            </a:r>
            <a:endParaRPr lang="en-IN" sz="32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2D5905-D2F7-68E8-9297-38C983A9A34F}"/>
              </a:ext>
            </a:extLst>
          </p:cNvPr>
          <p:cNvSpPr>
            <a:spLocks noGrp="1"/>
          </p:cNvSpPr>
          <p:nvPr>
            <p:ph idx="1"/>
          </p:nvPr>
        </p:nvSpPr>
        <p:spPr/>
        <p:txBody>
          <a:bodyPr>
            <a:normAutofit/>
          </a:bodyPr>
          <a:lstStyle/>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Scalability: Services can be scaled independently based on demand.</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Reusability: Services are designed to be reusable across different applications.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Maintainability: Easier to update and maintain individual services without affecting the entire system.</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Interoperability: Different systems can communicate effectively using standardized APIs.</a:t>
            </a:r>
          </a:p>
        </p:txBody>
      </p:sp>
    </p:spTree>
    <p:extLst>
      <p:ext uri="{BB962C8B-B14F-4D97-AF65-F5344CB8AC3E}">
        <p14:creationId xmlns:p14="http://schemas.microsoft.com/office/powerpoint/2010/main" val="424443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EAFA-4125-CEA9-9BEB-1E2B0B3E4BA5}"/>
              </a:ext>
            </a:extLst>
          </p:cNvPr>
          <p:cNvSpPr>
            <a:spLocks noGrp="1"/>
          </p:cNvSpPr>
          <p:nvPr>
            <p:ph type="title"/>
          </p:nvPr>
        </p:nvSpPr>
        <p:spPr/>
        <p:txBody>
          <a:bodyPr/>
          <a:lstStyle/>
          <a:p>
            <a:r>
              <a:rPr lang="en-IN" sz="3200" b="1" i="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5712682-B92F-0E07-CC20-503BC8BDA492}"/>
              </a:ext>
            </a:extLst>
          </p:cNvPr>
          <p:cNvSpPr>
            <a:spLocks noGrp="1"/>
          </p:cNvSpPr>
          <p:nvPr>
            <p:ph idx="1"/>
          </p:nvPr>
        </p:nvSpPr>
        <p:spPr/>
        <p:txBody>
          <a:bodyPr>
            <a:normAutofit/>
          </a:bodyPr>
          <a:lstStyle/>
          <a:p>
            <a:pPr marL="0" indent="0">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Implementing an SOA approach in e-commerce integration enhances the flexibility, scalability, and maintainability of the platform. By utilizing a service-oriented architecture, the e-commerce platform can efficiently handle various business processes and adapt to changing business needs. The provided UML diagrams offer a visual representation of the system architecture and interactions, aiding in the understanding and development of the platform.</a:t>
            </a:r>
            <a:endParaRPr lang="en-IN" sz="2000" dirty="0"/>
          </a:p>
        </p:txBody>
      </p:sp>
    </p:spTree>
    <p:extLst>
      <p:ext uri="{BB962C8B-B14F-4D97-AF65-F5344CB8AC3E}">
        <p14:creationId xmlns:p14="http://schemas.microsoft.com/office/powerpoint/2010/main" val="4045875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C8BB-C7BC-2753-5123-361D5C725054}"/>
              </a:ext>
            </a:extLst>
          </p:cNvPr>
          <p:cNvSpPr>
            <a:spLocks noGrp="1"/>
          </p:cNvSpPr>
          <p:nvPr>
            <p:ph type="title"/>
          </p:nvPr>
        </p:nvSpPr>
        <p:spPr>
          <a:xfrm>
            <a:off x="7815263" y="3888317"/>
            <a:ext cx="3486991" cy="1698095"/>
          </a:xfrm>
        </p:spPr>
        <p:txBody>
          <a:bodyPr/>
          <a:lstStyle/>
          <a:p>
            <a:r>
              <a:rPr lang="en-IN" b="1" i="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7058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D146-F290-B600-B3FD-EEDD5DC3976A}"/>
              </a:ext>
            </a:extLst>
          </p:cNvPr>
          <p:cNvSpPr>
            <a:spLocks noGrp="1"/>
          </p:cNvSpPr>
          <p:nvPr>
            <p:ph type="title"/>
          </p:nvPr>
        </p:nvSpPr>
        <p:spPr/>
        <p:txBody>
          <a:bodyPr/>
          <a:lstStyle/>
          <a:p>
            <a:r>
              <a:rPr lang="en-IN" sz="3200" b="1" i="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36478EE-403C-2724-30C7-2B84558EC6ED}"/>
              </a:ext>
            </a:extLst>
          </p:cNvPr>
          <p:cNvSpPr>
            <a:spLocks noGrp="1"/>
          </p:cNvSpPr>
          <p:nvPr>
            <p:ph idx="1"/>
          </p:nvPr>
        </p:nvSpPr>
        <p:spPr>
          <a:xfrm>
            <a:off x="1154954" y="2603500"/>
            <a:ext cx="9203484" cy="3811588"/>
          </a:xfrm>
        </p:spPr>
        <p:txBody>
          <a:bodyPr>
            <a:normAutofit/>
          </a:bodyPr>
          <a:lstStyle/>
          <a:p>
            <a:pPr marL="0" indent="0">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This case study explores the implementation of a Service-Oriented Architecture (SOA) for an e-commerce platform. The goal is to integrate various systems such as online shops, warehouse management, financial management, couriers, and payment operators to create a seamless and efficient e-commerce solution.</a:t>
            </a:r>
            <a:endParaRPr lang="en-IN" sz="2000" dirty="0"/>
          </a:p>
        </p:txBody>
      </p:sp>
    </p:spTree>
    <p:extLst>
      <p:ext uri="{BB962C8B-B14F-4D97-AF65-F5344CB8AC3E}">
        <p14:creationId xmlns:p14="http://schemas.microsoft.com/office/powerpoint/2010/main" val="410522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777B-CBF4-7FDA-D050-DCC1A875EAFE}"/>
              </a:ext>
            </a:extLst>
          </p:cNvPr>
          <p:cNvSpPr>
            <a:spLocks noGrp="1"/>
          </p:cNvSpPr>
          <p:nvPr>
            <p:ph type="title"/>
          </p:nvPr>
        </p:nvSpPr>
        <p:spPr/>
        <p:txBody>
          <a:bodyPr/>
          <a:lstStyle/>
          <a:p>
            <a:r>
              <a:rPr lang="en-IN" sz="3200" b="1" i="1" dirty="0">
                <a:effectLst/>
                <a:latin typeface="Times New Roman" panose="02020603050405020304" pitchFamily="18" charset="0"/>
                <a:ea typeface="Calibri" panose="020F0502020204030204" pitchFamily="34" charset="0"/>
              </a:rPr>
              <a:t>Overview of the E-commerce Platform</a:t>
            </a:r>
            <a:endParaRPr lang="en-IN" sz="3200" i="1" dirty="0"/>
          </a:p>
        </p:txBody>
      </p:sp>
      <p:sp>
        <p:nvSpPr>
          <p:cNvPr id="3" name="Content Placeholder 2">
            <a:extLst>
              <a:ext uri="{FF2B5EF4-FFF2-40B4-BE49-F238E27FC236}">
                <a16:creationId xmlns:a16="http://schemas.microsoft.com/office/drawing/2014/main" id="{9C97482B-E968-9462-C6AC-F31796E05A0F}"/>
              </a:ext>
            </a:extLst>
          </p:cNvPr>
          <p:cNvSpPr>
            <a:spLocks noGrp="1"/>
          </p:cNvSpPr>
          <p:nvPr>
            <p:ph idx="1"/>
          </p:nvPr>
        </p:nvSpPr>
        <p:spPr>
          <a:xfrm>
            <a:off x="1000126" y="2314574"/>
            <a:ext cx="9629774" cy="3829051"/>
          </a:xfrm>
        </p:spPr>
        <p:txBody>
          <a:bodyPr>
            <a:normAutofit fontScale="70000" lnSpcReduction="20000"/>
          </a:bodyPr>
          <a:lstStyle/>
          <a:p>
            <a:pPr marL="0" indent="0">
              <a:lnSpc>
                <a:spcPct val="107000"/>
              </a:lnSpc>
              <a:spcAft>
                <a:spcPts val="800"/>
              </a:spcAft>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The e-commerce platform consists of several key components:</a:t>
            </a:r>
          </a:p>
          <a:p>
            <a:pPr>
              <a:lnSpc>
                <a:spcPct val="107000"/>
              </a:lnSpc>
              <a:spcAft>
                <a:spcPts val="800"/>
              </a:spcAft>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Online Shop: Interface for customers to browse and purchase products.</a:t>
            </a:r>
          </a:p>
          <a:p>
            <a:pPr>
              <a:lnSpc>
                <a:spcPct val="107000"/>
              </a:lnSpc>
              <a:spcAft>
                <a:spcPts val="800"/>
              </a:spcAft>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Warehouse Management System (WMS): Manages inventory and order </a:t>
            </a:r>
            <a:r>
              <a:rPr lang="en-IN" sz="2900" kern="100" dirty="0" err="1">
                <a:effectLst/>
                <a:latin typeface="Times New Roman" panose="02020603050405020304" pitchFamily="18" charset="0"/>
                <a:ea typeface="Calibri" panose="020F0502020204030204" pitchFamily="34" charset="0"/>
                <a:cs typeface="Times New Roman" panose="02020603050405020304" pitchFamily="18" charset="0"/>
              </a:rPr>
              <a:t>fulfillment</a:t>
            </a: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Financial Management System: Handles billing, payments, and financial records.</a:t>
            </a:r>
          </a:p>
          <a:p>
            <a:pPr>
              <a:lnSpc>
                <a:spcPct val="107000"/>
              </a:lnSpc>
              <a:spcAft>
                <a:spcPts val="800"/>
              </a:spcAft>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Courier Systems: Manages the delivery of products to customers.</a:t>
            </a:r>
          </a:p>
          <a:p>
            <a:pPr>
              <a:lnSpc>
                <a:spcPct val="107000"/>
              </a:lnSpc>
              <a:spcAft>
                <a:spcPts val="800"/>
              </a:spcAft>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Online Payment Operators: Processes online payments.</a:t>
            </a:r>
          </a:p>
          <a:p>
            <a:pPr>
              <a:lnSpc>
                <a:spcPct val="107000"/>
              </a:lnSpc>
              <a:spcAft>
                <a:spcPts val="800"/>
              </a:spcAft>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Enterprise Resource Planning (ERP): Integrates various business processes and synchronizes data across systems.</a:t>
            </a:r>
          </a:p>
          <a:p>
            <a:pPr marL="0" indent="0">
              <a:buNone/>
            </a:pPr>
            <a:endParaRPr lang="en-IN" dirty="0"/>
          </a:p>
        </p:txBody>
      </p:sp>
    </p:spTree>
    <p:extLst>
      <p:ext uri="{BB962C8B-B14F-4D97-AF65-F5344CB8AC3E}">
        <p14:creationId xmlns:p14="http://schemas.microsoft.com/office/powerpoint/2010/main" val="279385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8911-AA8C-A68E-10DB-434B0699F8D1}"/>
              </a:ext>
            </a:extLst>
          </p:cNvPr>
          <p:cNvSpPr>
            <a:spLocks noGrp="1"/>
          </p:cNvSpPr>
          <p:nvPr>
            <p:ph type="title"/>
          </p:nvPr>
        </p:nvSpPr>
        <p:spPr/>
        <p:txBody>
          <a:bodyPr/>
          <a:lstStyle/>
          <a:p>
            <a:r>
              <a:rPr lang="en-IN" sz="3200" i="1" kern="100" dirty="0">
                <a:effectLst/>
                <a:latin typeface="Times New Roman" panose="02020603050405020304" pitchFamily="18" charset="0"/>
                <a:ea typeface="Calibri" panose="020F0502020204030204" pitchFamily="34" charset="0"/>
                <a:cs typeface="Times New Roman" panose="02020603050405020304" pitchFamily="18" charset="0"/>
              </a:rPr>
              <a:t>SOA Layers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491B4B9-2EFB-67E2-FDE6-0712C1FB2778}"/>
              </a:ext>
            </a:extLst>
          </p:cNvPr>
          <p:cNvSpPr>
            <a:spLocks noGrp="1"/>
          </p:cNvSpPr>
          <p:nvPr>
            <p:ph idx="1"/>
          </p:nvPr>
        </p:nvSpPr>
        <p:spPr>
          <a:xfrm>
            <a:off x="928688" y="2471738"/>
            <a:ext cx="9658350" cy="3871912"/>
          </a:xfrm>
        </p:spPr>
        <p:txBody>
          <a:bodyPr/>
          <a:lstStyle/>
          <a:p>
            <a:pPr marL="0" indent="0">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SOA implementation is divided into several layers: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Policy and Business Processes Layer: Defines business rules and workflows.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Service Layer: Provides reusable services for different business functions.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Service Description Layer: Documents the services and their interfaces.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Service Communication Protocol Layer: Handles the communication between services using APIs.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Transport Layer: Manages the network communication protocols.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35128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6FF9-91F0-FFB4-CA1A-379F8C75B922}"/>
              </a:ext>
            </a:extLst>
          </p:cNvPr>
          <p:cNvSpPr>
            <a:spLocks noGrp="1"/>
          </p:cNvSpPr>
          <p:nvPr>
            <p:ph type="title"/>
          </p:nvPr>
        </p:nvSpPr>
        <p:spPr/>
        <p:txBody>
          <a:bodyPr/>
          <a:lstStyle/>
          <a:p>
            <a:r>
              <a:rPr lang="en-IN" sz="3200" i="1" kern="100" dirty="0">
                <a:effectLst/>
                <a:latin typeface="Times New Roman" panose="02020603050405020304" pitchFamily="18" charset="0"/>
                <a:ea typeface="Calibri" panose="020F0502020204030204" pitchFamily="34" charset="0"/>
                <a:cs typeface="Times New Roman" panose="02020603050405020304" pitchFamily="18" charset="0"/>
              </a:rPr>
              <a:t>System Integration Flow</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CF71F81-ED98-FC4F-6C8D-F5046E1F3CE9}"/>
              </a:ext>
            </a:extLst>
          </p:cNvPr>
          <p:cNvSpPr>
            <a:spLocks noGrp="1"/>
          </p:cNvSpPr>
          <p:nvPr>
            <p:ph idx="1"/>
          </p:nvPr>
        </p:nvSpPr>
        <p:spPr>
          <a:xfrm>
            <a:off x="1154954" y="2603500"/>
            <a:ext cx="8589121" cy="2125663"/>
          </a:xfrm>
        </p:spPr>
        <p:txBody>
          <a:bodyPr/>
          <a:lstStyle/>
          <a:p>
            <a:pPr marL="0" indent="0">
              <a:lnSpc>
                <a:spcPct val="107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integration flow involves the interaction between the systems to handle various e-commerce processes such as order processing, payment, and delivery.</a:t>
            </a:r>
          </a:p>
          <a:p>
            <a:pPr marL="0" indent="0">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2792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4763-2B32-4213-8B48-1949794CF819}"/>
              </a:ext>
            </a:extLst>
          </p:cNvPr>
          <p:cNvSpPr>
            <a:spLocks noGrp="1"/>
          </p:cNvSpPr>
          <p:nvPr>
            <p:ph type="title"/>
          </p:nvPr>
        </p:nvSpPr>
        <p:spPr>
          <a:xfrm>
            <a:off x="1054941" y="1130830"/>
            <a:ext cx="8761413" cy="706964"/>
          </a:xfrm>
        </p:spPr>
        <p:txBody>
          <a:bodyPr/>
          <a:lstStyle/>
          <a:p>
            <a:pPr>
              <a:lnSpc>
                <a:spcPct val="107000"/>
              </a:lnSpc>
              <a:spcAft>
                <a:spcPts val="800"/>
              </a:spcAft>
            </a:pP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3200" b="1" i="1" kern="100" dirty="0">
                <a:effectLst/>
                <a:latin typeface="Times New Roman" panose="02020603050405020304" pitchFamily="18" charset="0"/>
                <a:ea typeface="Calibri" panose="020F0502020204030204" pitchFamily="34" charset="0"/>
                <a:cs typeface="Times New Roman" panose="02020603050405020304" pitchFamily="18" charset="0"/>
              </a:rPr>
              <a:t>UML Diagrams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597999D-249F-6A55-5E0C-177FDA6307EC}"/>
              </a:ext>
            </a:extLst>
          </p:cNvPr>
          <p:cNvSpPr>
            <a:spLocks noGrp="1"/>
          </p:cNvSpPr>
          <p:nvPr>
            <p:ph idx="1"/>
          </p:nvPr>
        </p:nvSpPr>
        <p:spPr>
          <a:xfrm>
            <a:off x="1169242" y="2310870"/>
            <a:ext cx="8825659" cy="3416300"/>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Class diagram:</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202C43-C593-6B8F-D015-596575B17F2E}"/>
              </a:ext>
            </a:extLst>
          </p:cNvPr>
          <p:cNvPicPr>
            <a:picLocks noChangeAspect="1"/>
          </p:cNvPicPr>
          <p:nvPr/>
        </p:nvPicPr>
        <p:blipFill>
          <a:blip r:embed="rId2"/>
          <a:stretch>
            <a:fillRect/>
          </a:stretch>
        </p:blipFill>
        <p:spPr>
          <a:xfrm>
            <a:off x="1631577" y="2769661"/>
            <a:ext cx="7900988" cy="3777534"/>
          </a:xfrm>
          <a:prstGeom prst="rect">
            <a:avLst/>
          </a:prstGeom>
        </p:spPr>
      </p:pic>
    </p:spTree>
    <p:extLst>
      <p:ext uri="{BB962C8B-B14F-4D97-AF65-F5344CB8AC3E}">
        <p14:creationId xmlns:p14="http://schemas.microsoft.com/office/powerpoint/2010/main" val="126962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F887-A92F-C323-0B26-DDE322EA8273}"/>
              </a:ext>
            </a:extLst>
          </p:cNvPr>
          <p:cNvSpPr>
            <a:spLocks noGrp="1"/>
          </p:cNvSpPr>
          <p:nvPr>
            <p:ph type="title"/>
          </p:nvPr>
        </p:nvSpPr>
        <p:spPr/>
        <p:txBody>
          <a:bodyPr/>
          <a:lstStyle/>
          <a:p>
            <a:r>
              <a:rPr lang="en-IN" sz="3200" b="1" i="1" dirty="0">
                <a:latin typeface="Times New Roman" panose="02020603050405020304" pitchFamily="18" charset="0"/>
                <a:cs typeface="Times New Roman" panose="02020603050405020304" pitchFamily="18" charset="0"/>
              </a:rPr>
              <a:t>Sequential diagram</a:t>
            </a:r>
          </a:p>
        </p:txBody>
      </p:sp>
      <p:pic>
        <p:nvPicPr>
          <p:cNvPr id="5" name="Content Placeholder 4">
            <a:extLst>
              <a:ext uri="{FF2B5EF4-FFF2-40B4-BE49-F238E27FC236}">
                <a16:creationId xmlns:a16="http://schemas.microsoft.com/office/drawing/2014/main" id="{E5D4F1A1-3880-D391-81AE-DF3BEA64B51E}"/>
              </a:ext>
            </a:extLst>
          </p:cNvPr>
          <p:cNvPicPr>
            <a:picLocks noGrp="1" noChangeAspect="1"/>
          </p:cNvPicPr>
          <p:nvPr>
            <p:ph idx="1"/>
          </p:nvPr>
        </p:nvPicPr>
        <p:blipFill>
          <a:blip r:embed="rId2"/>
          <a:stretch>
            <a:fillRect/>
          </a:stretch>
        </p:blipFill>
        <p:spPr>
          <a:xfrm>
            <a:off x="1328738" y="2603500"/>
            <a:ext cx="8443911" cy="3416300"/>
          </a:xfrm>
        </p:spPr>
      </p:pic>
    </p:spTree>
    <p:extLst>
      <p:ext uri="{BB962C8B-B14F-4D97-AF65-F5344CB8AC3E}">
        <p14:creationId xmlns:p14="http://schemas.microsoft.com/office/powerpoint/2010/main" val="428549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889F-07E6-62FD-2489-B8857E3A0BF2}"/>
              </a:ext>
            </a:extLst>
          </p:cNvPr>
          <p:cNvSpPr>
            <a:spLocks noGrp="1"/>
          </p:cNvSpPr>
          <p:nvPr>
            <p:ph type="title"/>
          </p:nvPr>
        </p:nvSpPr>
        <p:spPr/>
        <p:txBody>
          <a:bodyPr/>
          <a:lstStyle/>
          <a:p>
            <a:r>
              <a:rPr lang="en-IN" sz="3200" b="1" i="1" dirty="0">
                <a:latin typeface="Times New Roman" panose="02020603050405020304" pitchFamily="18" charset="0"/>
                <a:cs typeface="Times New Roman" panose="02020603050405020304" pitchFamily="18" charset="0"/>
              </a:rPr>
              <a:t>Component diagram:</a:t>
            </a:r>
          </a:p>
        </p:txBody>
      </p:sp>
      <p:pic>
        <p:nvPicPr>
          <p:cNvPr id="5" name="Content Placeholder 4">
            <a:extLst>
              <a:ext uri="{FF2B5EF4-FFF2-40B4-BE49-F238E27FC236}">
                <a16:creationId xmlns:a16="http://schemas.microsoft.com/office/drawing/2014/main" id="{F1F0651F-19BC-F66B-31A7-5A321937FF6F}"/>
              </a:ext>
            </a:extLst>
          </p:cNvPr>
          <p:cNvPicPr>
            <a:picLocks noGrp="1" noChangeAspect="1"/>
          </p:cNvPicPr>
          <p:nvPr>
            <p:ph idx="1"/>
          </p:nvPr>
        </p:nvPicPr>
        <p:blipFill>
          <a:blip r:embed="rId2"/>
          <a:stretch>
            <a:fillRect/>
          </a:stretch>
        </p:blipFill>
        <p:spPr>
          <a:xfrm>
            <a:off x="1414463" y="2603500"/>
            <a:ext cx="8129587" cy="3416300"/>
          </a:xfrm>
        </p:spPr>
      </p:pic>
    </p:spTree>
    <p:extLst>
      <p:ext uri="{BB962C8B-B14F-4D97-AF65-F5344CB8AC3E}">
        <p14:creationId xmlns:p14="http://schemas.microsoft.com/office/powerpoint/2010/main" val="374031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1212-3BD0-4859-0A41-B4E61A0C697E}"/>
              </a:ext>
            </a:extLst>
          </p:cNvPr>
          <p:cNvSpPr>
            <a:spLocks noGrp="1"/>
          </p:cNvSpPr>
          <p:nvPr>
            <p:ph type="title"/>
          </p:nvPr>
        </p:nvSpPr>
        <p:spPr/>
        <p:txBody>
          <a:bodyPr/>
          <a:lstStyle/>
          <a:p>
            <a:r>
              <a:rPr lang="en-IN" sz="3200" b="1" i="1" dirty="0">
                <a:latin typeface="Times New Roman" panose="02020603050405020304" pitchFamily="18" charset="0"/>
                <a:cs typeface="Times New Roman" panose="02020603050405020304" pitchFamily="18" charset="0"/>
              </a:rPr>
              <a:t>Deployment diagram:</a:t>
            </a:r>
          </a:p>
        </p:txBody>
      </p:sp>
      <p:pic>
        <p:nvPicPr>
          <p:cNvPr id="5" name="Content Placeholder 4">
            <a:extLst>
              <a:ext uri="{FF2B5EF4-FFF2-40B4-BE49-F238E27FC236}">
                <a16:creationId xmlns:a16="http://schemas.microsoft.com/office/drawing/2014/main" id="{E0190A8C-3A6A-7A3F-0FE3-000222BCF5BC}"/>
              </a:ext>
            </a:extLst>
          </p:cNvPr>
          <p:cNvPicPr>
            <a:picLocks noGrp="1" noChangeAspect="1"/>
          </p:cNvPicPr>
          <p:nvPr>
            <p:ph idx="1"/>
          </p:nvPr>
        </p:nvPicPr>
        <p:blipFill>
          <a:blip r:embed="rId2"/>
          <a:stretch>
            <a:fillRect/>
          </a:stretch>
        </p:blipFill>
        <p:spPr>
          <a:xfrm>
            <a:off x="1828800" y="2632075"/>
            <a:ext cx="7772399" cy="3497263"/>
          </a:xfrm>
        </p:spPr>
      </p:pic>
    </p:spTree>
    <p:extLst>
      <p:ext uri="{BB962C8B-B14F-4D97-AF65-F5344CB8AC3E}">
        <p14:creationId xmlns:p14="http://schemas.microsoft.com/office/powerpoint/2010/main" val="1086685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{9F233412-7771-4EF7-8005-745BC41A760B}tf02900722</Template>
  <TotalTime>348</TotalTime>
  <Words>566</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Ion Boardroom</vt:lpstr>
      <vt:lpstr>SOA Approach in E-commerce Integration </vt:lpstr>
      <vt:lpstr>Introduction </vt:lpstr>
      <vt:lpstr>Overview of the E-commerce Platform</vt:lpstr>
      <vt:lpstr>SOA Layers </vt:lpstr>
      <vt:lpstr>System Integration Flow </vt:lpstr>
      <vt:lpstr> UML Diagrams  </vt:lpstr>
      <vt:lpstr>Sequential diagram</vt:lpstr>
      <vt:lpstr>Component diagram:</vt:lpstr>
      <vt:lpstr>Deployment diagram:</vt:lpstr>
      <vt:lpstr> Implementation Details </vt:lpstr>
      <vt:lpstr>PowerPoint Presentation</vt:lpstr>
      <vt:lpstr>Benefits of SOA in E-commerce Integration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Abinaya k</dc:creator>
  <cp:lastModifiedBy>Abinaya k</cp:lastModifiedBy>
  <cp:revision>2</cp:revision>
  <dcterms:created xsi:type="dcterms:W3CDTF">2024-07-17T06:44:27Z</dcterms:created>
  <dcterms:modified xsi:type="dcterms:W3CDTF">2024-07-17T12:32:58Z</dcterms:modified>
</cp:coreProperties>
</file>