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Trebuchet MS Bold" panose="020B0703020202020204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- 9 EXCEL.xlsx]Sheet3!PivotTable2</c:name>
    <c:fmtId val="1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Sheet3!$A$6:$A$16</c:f>
              <c:strCache>
                <c:ptCount val="10"/>
                <c:pt idx="0">
                  <c:v>Aliana</c:v>
                </c:pt>
                <c:pt idx="1">
                  <c:v>Alisa</c:v>
                </c:pt>
                <c:pt idx="2">
                  <c:v>Clayton</c:v>
                </c:pt>
                <c:pt idx="3">
                  <c:v>Cory</c:v>
                </c:pt>
                <c:pt idx="4">
                  <c:v>James</c:v>
                </c:pt>
                <c:pt idx="5">
                  <c:v>Kayden</c:v>
                </c:pt>
                <c:pt idx="6">
                  <c:v>Lincoln</c:v>
                </c:pt>
                <c:pt idx="7">
                  <c:v>Milton</c:v>
                </c:pt>
                <c:pt idx="8">
                  <c:v>Saniya</c:v>
                </c:pt>
                <c:pt idx="9">
                  <c:v>Willow</c:v>
                </c:pt>
              </c:strCache>
            </c:strRef>
          </c:cat>
          <c:val>
            <c:numRef>
              <c:f>Sheet3!$B$6:$B$16</c:f>
              <c:numCache>
                <c:formatCode>General</c:formatCode>
                <c:ptCount val="10"/>
                <c:pt idx="2">
                  <c:v>3466</c:v>
                </c:pt>
                <c:pt idx="8">
                  <c:v>3459</c:v>
                </c:pt>
              </c:numCache>
            </c:numRef>
          </c:val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Sheet3!$A$6:$A$16</c:f>
              <c:strCache>
                <c:ptCount val="10"/>
                <c:pt idx="0">
                  <c:v>Aliana</c:v>
                </c:pt>
                <c:pt idx="1">
                  <c:v>Alisa</c:v>
                </c:pt>
                <c:pt idx="2">
                  <c:v>Clayton</c:v>
                </c:pt>
                <c:pt idx="3">
                  <c:v>Cory</c:v>
                </c:pt>
                <c:pt idx="4">
                  <c:v>James</c:v>
                </c:pt>
                <c:pt idx="5">
                  <c:v>Kayden</c:v>
                </c:pt>
                <c:pt idx="6">
                  <c:v>Lincoln</c:v>
                </c:pt>
                <c:pt idx="7">
                  <c:v>Milton</c:v>
                </c:pt>
                <c:pt idx="8">
                  <c:v>Saniya</c:v>
                </c:pt>
                <c:pt idx="9">
                  <c:v>Willow</c:v>
                </c:pt>
              </c:strCache>
            </c:strRef>
          </c:cat>
          <c:val>
            <c:numRef>
              <c:f>Sheet3!$C$6:$C$16</c:f>
              <c:numCache>
                <c:formatCode>General</c:formatCode>
                <c:ptCount val="10"/>
                <c:pt idx="1">
                  <c:v>3460</c:v>
                </c:pt>
                <c:pt idx="5">
                  <c:v>3463</c:v>
                </c:pt>
              </c:numCache>
            </c:numRef>
          </c:val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Sheet3!$A$6:$A$16</c:f>
              <c:strCache>
                <c:ptCount val="10"/>
                <c:pt idx="0">
                  <c:v>Aliana</c:v>
                </c:pt>
                <c:pt idx="1">
                  <c:v>Alisa</c:v>
                </c:pt>
                <c:pt idx="2">
                  <c:v>Clayton</c:v>
                </c:pt>
                <c:pt idx="3">
                  <c:v>Cory</c:v>
                </c:pt>
                <c:pt idx="4">
                  <c:v>James</c:v>
                </c:pt>
                <c:pt idx="5">
                  <c:v>Kayden</c:v>
                </c:pt>
                <c:pt idx="6">
                  <c:v>Lincoln</c:v>
                </c:pt>
                <c:pt idx="7">
                  <c:v>Milton</c:v>
                </c:pt>
                <c:pt idx="8">
                  <c:v>Saniya</c:v>
                </c:pt>
                <c:pt idx="9">
                  <c:v>Willow</c:v>
                </c:pt>
              </c:strCache>
            </c:strRef>
          </c:cat>
          <c:val>
            <c:numRef>
              <c:f>Sheet3!$D$6:$D$16</c:f>
              <c:numCache>
                <c:formatCode>General</c:formatCode>
                <c:ptCount val="10"/>
                <c:pt idx="0">
                  <c:v>3462</c:v>
                </c:pt>
                <c:pt idx="3">
                  <c:v>3458</c:v>
                </c:pt>
                <c:pt idx="4">
                  <c:v>3464</c:v>
                </c:pt>
                <c:pt idx="6">
                  <c:v>3461</c:v>
                </c:pt>
                <c:pt idx="7">
                  <c:v>3457</c:v>
                </c:pt>
                <c:pt idx="9">
                  <c:v>3465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207696"/>
        <c:axId val="311211224"/>
      </c:barChart>
      <c:catAx>
        <c:axId val="31120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211224"/>
        <c:crosses val="autoZero"/>
        <c:auto val="1"/>
        <c:lblAlgn val="ctr"/>
        <c:lblOffset val="100"/>
        <c:noMultiLvlLbl val="0"/>
      </c:catAx>
      <c:valAx>
        <c:axId val="311211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20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-11793"/>
            <a:ext cx="1295400" cy="8547100"/>
            <a:chOff x="0" y="0"/>
            <a:chExt cx="1727200" cy="1139613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27200" cy="11396091"/>
            </a:xfrm>
            <a:custGeom>
              <a:avLst/>
              <a:gdLst/>
              <a:ahLst/>
              <a:cxnLst/>
              <a:rect l="l" t="t" r="r" b="b"/>
              <a:pathLst>
                <a:path w="1727200" h="11396091">
                  <a:moveTo>
                    <a:pt x="0" y="16891"/>
                  </a:moveTo>
                  <a:lnTo>
                    <a:pt x="1727200" y="0"/>
                  </a:lnTo>
                  <a:lnTo>
                    <a:pt x="1727200" y="33909"/>
                  </a:lnTo>
                  <a:lnTo>
                    <a:pt x="0" y="11396091"/>
                  </a:lnTo>
                  <a:lnTo>
                    <a:pt x="0" y="16891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2" name="AutoShape 2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1855084" y="860039"/>
            <a:ext cx="11467524" cy="2387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Performance Analysis Using Excel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59916" y="4636071"/>
            <a:ext cx="15488179" cy="340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7"/>
              </a:lnSpc>
            </a:pPr>
            <a:r>
              <a:rPr lang="en-US" sz="445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BY: Divyadharshini.S</a:t>
            </a:r>
          </a:p>
          <a:p>
            <a:pPr algn="l">
              <a:lnSpc>
                <a:spcPts val="5347"/>
              </a:lnSpc>
            </a:pPr>
            <a:r>
              <a:rPr lang="en-US" sz="445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 NO:   312204568</a:t>
            </a:r>
          </a:p>
          <a:p>
            <a:pPr algn="l">
              <a:lnSpc>
                <a:spcPts val="5347"/>
              </a:lnSpc>
            </a:pPr>
            <a:r>
              <a:rPr lang="en-US" sz="445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DEPARTMENT:   Commerce </a:t>
            </a:r>
          </a:p>
          <a:p>
            <a:pPr algn="l">
              <a:lnSpc>
                <a:spcPts val="5347"/>
              </a:lnSpc>
            </a:pPr>
            <a:r>
              <a:rPr lang="en-US" sz="445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COLLEGE:         K.C.S Kasi Nadar college of arts and Science</a:t>
            </a:r>
          </a:p>
          <a:p>
            <a:pPr algn="l">
              <a:lnSpc>
                <a:spcPts val="5347"/>
              </a:lnSpc>
            </a:pPr>
            <a:endParaRPr lang="en-US" sz="445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966082" y="933958"/>
            <a:ext cx="10233330" cy="130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140457"/>
              </p:ext>
            </p:extLst>
          </p:nvPr>
        </p:nvGraphicFramePr>
        <p:xfrm>
          <a:off x="1676400" y="2641600"/>
          <a:ext cx="9982168" cy="6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85962" y="692176"/>
            <a:ext cx="8305137" cy="130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39431" y="2925530"/>
            <a:ext cx="12260511" cy="306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Addressing performance disparities within the team is crucial for maximizing productivity and ensuring consistent, high-quality outcomes. By understanding the factors behind exceptional performance and applying these insights across the board, we can create a more balanced and motivated workforce. Our solution not only aims to elevate overall team performance but also strengthens the foundation for sustainable growth and long-term success for the organization.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363648" y="1288526"/>
            <a:ext cx="8066598" cy="130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13" y="3009488"/>
            <a:ext cx="11051287" cy="6808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36550" y="1019175"/>
            <a:ext cx="12712122" cy="1262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91314" y="3910012"/>
            <a:ext cx="12712122" cy="237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5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Performance Analysis Using Excel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29148" y="1228890"/>
            <a:ext cx="12712122" cy="136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113259" y="3289037"/>
            <a:ext cx="8143899" cy="5491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1.Problem Statement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2. Project Overview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3.End Users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4.Our Solution and Proposition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5. Dataset Description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6. Modelling Approach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7. Results and Discussion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8.Conclusion</a:t>
            </a:r>
          </a:p>
        </p:txBody>
      </p:sp>
      <p:sp>
        <p:nvSpPr>
          <p:cNvPr id="22" name="AutoShape 22"/>
          <p:cNvSpPr/>
          <p:nvPr/>
        </p:nvSpPr>
        <p:spPr>
          <a:xfrm rot="-18410">
            <a:off x="2664463" y="2935203"/>
            <a:ext cx="7114863" cy="0"/>
          </a:xfrm>
          <a:prstGeom prst="line">
            <a:avLst/>
          </a:prstGeom>
          <a:ln w="19050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rot="-18410">
            <a:off x="2664463" y="8650203"/>
            <a:ext cx="7114863" cy="0"/>
          </a:xfrm>
          <a:prstGeom prst="line">
            <a:avLst/>
          </a:prstGeom>
          <a:ln w="19050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5377233">
            <a:off x="-193049" y="5792702"/>
            <a:ext cx="5753226" cy="0"/>
          </a:xfrm>
          <a:prstGeom prst="line">
            <a:avLst/>
          </a:prstGeom>
          <a:ln w="19050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5377233">
            <a:off x="6883612" y="5792702"/>
            <a:ext cx="5753226" cy="0"/>
          </a:xfrm>
          <a:prstGeom prst="line">
            <a:avLst/>
          </a:prstGeom>
          <a:ln w="19050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49634" y="950823"/>
            <a:ext cx="12712122" cy="1208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r>
              <a:rPr lang="en-US" sz="81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6238" y="2820987"/>
            <a:ext cx="12790209" cy="6732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just">
              <a:lnSpc>
                <a:spcPts val="3480"/>
              </a:lnSpc>
              <a:buFont typeface="+mj-lt"/>
              <a:buAutoNum type="arabicPeriod"/>
            </a:pP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performance distribution among different employees (Alana, Alisa, Clayton, etc.) shows a significant imbalance, particularly in the "Exceeds" category. </a:t>
            </a:r>
            <a:endParaRPr lang="en-US" sz="29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indent="-514350" algn="just">
              <a:lnSpc>
                <a:spcPts val="3480"/>
              </a:lnSpc>
              <a:buFont typeface="+mj-lt"/>
              <a:buAutoNum type="arabicPeriod"/>
            </a:pPr>
            <a:endParaRPr lang="en-US" sz="29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indent="-514350" algn="just">
              <a:lnSpc>
                <a:spcPts val="348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While </a:t>
            </a: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employees have similar performance levels across </a:t>
            </a: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"Fully Meets" and "Needs Improvement" categories, one employee, Saniya, dramatically outperforms others in the "Exceeds" category, as reflected in the exponential trend line. </a:t>
            </a:r>
            <a:endParaRPr lang="en-US" sz="29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indent="-514350" algn="just">
              <a:lnSpc>
                <a:spcPts val="3480"/>
              </a:lnSpc>
              <a:buFont typeface="+mj-lt"/>
              <a:buAutoNum type="arabicPeriod"/>
            </a:pPr>
            <a:endParaRPr lang="en-US" sz="29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indent="-514350" algn="just">
              <a:lnSpc>
                <a:spcPts val="348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</a:t>
            </a: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anomaly raises questions </a:t>
            </a: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</a:t>
            </a: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factors contributing to Saniya's exceptional performance and whether similar strategies can be applied to other employees to achieve more balanced performance results. </a:t>
            </a:r>
            <a:endParaRPr lang="en-US" sz="29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indent="-514350" algn="just">
              <a:lnSpc>
                <a:spcPts val="3480"/>
              </a:lnSpc>
              <a:buFont typeface="+mj-lt"/>
              <a:buAutoNum type="arabicPeriod"/>
            </a:pPr>
            <a:endParaRPr lang="en-US" sz="29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indent="-514350" algn="just">
              <a:lnSpc>
                <a:spcPts val="348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 is to identify the underlying causes of this disparity and develop a strategy to elevate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618213" y="444555"/>
            <a:ext cx="10531503" cy="130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24006" y="2899296"/>
            <a:ext cx="13555133" cy="628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 algn="l">
              <a:lnSpc>
                <a:spcPts val="3480"/>
              </a:lnSpc>
              <a:buAutoNum type="arabicPeriod"/>
            </a:pPr>
            <a:r>
              <a:rPr lang="en-US" sz="40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</a:t>
            </a:r>
            <a:r>
              <a:rPr lang="en-US" sz="4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and analyze the performance disparity among employees</a:t>
            </a:r>
            <a:r>
              <a:rPr lang="en-US" sz="40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742950" indent="-742950" algn="l">
              <a:lnSpc>
                <a:spcPts val="3480"/>
              </a:lnSpc>
              <a:buAutoNum type="arabicPeriod"/>
            </a:pPr>
            <a:endParaRPr lang="en-US" sz="4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4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Investigate the factors behind the outlier's exceptional performance</a:t>
            </a:r>
            <a:r>
              <a:rPr lang="en-US" sz="40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algn="l">
              <a:lnSpc>
                <a:spcPts val="3480"/>
              </a:lnSpc>
            </a:pPr>
            <a:endParaRPr lang="en-US" sz="4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4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Develop strategies to replicate high performance across the team</a:t>
            </a:r>
            <a:r>
              <a:rPr lang="en-US" sz="40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algn="l">
              <a:lnSpc>
                <a:spcPts val="3480"/>
              </a:lnSpc>
            </a:pPr>
            <a:endParaRPr lang="en-US" sz="4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4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Implement interventions to achieve balanced and improved overall results</a:t>
            </a:r>
            <a:r>
              <a:rPr lang="en-US" sz="40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algn="l">
              <a:lnSpc>
                <a:spcPts val="3480"/>
              </a:lnSpc>
            </a:pPr>
            <a:endParaRPr lang="en-US" sz="4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4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Monitor and evaluate the impact of these strategies on team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429370" y="731934"/>
            <a:ext cx="13115678" cy="130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76545" y="3075940"/>
            <a:ext cx="13376463" cy="628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l">
              <a:lnSpc>
                <a:spcPts val="3480"/>
              </a:lnSpc>
              <a:buAutoNum type="arabicPeriod"/>
            </a:pP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Human </a:t>
            </a: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 (HR) Team* - To implement strategies for improving employee performance</a:t>
            </a: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514350" indent="-514350" algn="l">
              <a:lnSpc>
                <a:spcPts val="3480"/>
              </a:lnSpc>
              <a:buAutoNum type="arabicPeriod"/>
            </a:pPr>
            <a:endParaRPr lang="en-US" sz="29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Team Managers* - To guide and support their teams in achieving balanced performance</a:t>
            </a: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algn="l">
              <a:lnSpc>
                <a:spcPts val="3480"/>
              </a:lnSpc>
            </a:pPr>
            <a:endParaRPr lang="en-US" sz="29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Employees* - To benefit from personalized development plans and performance improvement strategies</a:t>
            </a: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algn="l">
              <a:lnSpc>
                <a:spcPts val="3480"/>
              </a:lnSpc>
            </a:pPr>
            <a:endParaRPr lang="en-US" sz="29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Senior Management* - To make informed decisions based on performance analysis and trends</a:t>
            </a:r>
            <a:r>
              <a:rPr lang="en-US" sz="29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algn="l">
              <a:lnSpc>
                <a:spcPts val="3480"/>
              </a:lnSpc>
            </a:pPr>
            <a:endParaRPr lang="en-US" sz="29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29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Learning and Development (L&amp;D) Team* - To design training programs targeting identified performance gaps.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429370" y="473517"/>
            <a:ext cx="13374095" cy="254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OUR SOLUTION AND ITS VALUE PROPOSITION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6860" y="3609975"/>
            <a:ext cx="13099114" cy="481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Filtering - Remove missing values.</a:t>
            </a:r>
          </a:p>
          <a:p>
            <a:pPr algn="l">
              <a:lnSpc>
                <a:spcPts val="3480"/>
              </a:lnSpc>
            </a:pPr>
            <a:endParaRPr lang="en-US" sz="2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Formatting - Blanks, Background Color Shading, Data Bars, Values.</a:t>
            </a:r>
          </a:p>
          <a:p>
            <a:pPr algn="l">
              <a:lnSpc>
                <a:spcPts val="3480"/>
              </a:lnSpc>
            </a:pPr>
            <a:endParaRPr lang="en-US" sz="2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Filtering and Sorting - Identify specific employee groups, such as those with low or high performance ratings</a:t>
            </a:r>
          </a:p>
          <a:p>
            <a:pPr algn="l">
              <a:lnSpc>
                <a:spcPts val="3480"/>
              </a:lnSpc>
            </a:pPr>
            <a:endParaRPr lang="en-US" sz="2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Pivot table - Summary of employee performance under their current rating.</a:t>
            </a:r>
          </a:p>
          <a:p>
            <a:pPr algn="l">
              <a:lnSpc>
                <a:spcPts val="3480"/>
              </a:lnSpc>
            </a:pPr>
            <a:endParaRPr lang="en-US" sz="2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Graphs - FINAL REPORT.</a:t>
            </a:r>
          </a:p>
          <a:p>
            <a:pPr algn="l">
              <a:lnSpc>
                <a:spcPts val="3480"/>
              </a:lnSpc>
            </a:pPr>
            <a:endParaRPr lang="en-US" sz="2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26935" y="632543"/>
            <a:ext cx="11823591" cy="130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DESCRIPTION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84135" y="2441464"/>
            <a:ext cx="11366391" cy="605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ID: Unique identifier for each employee in the    organization.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NAME: The first name of the employee.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PAY ZONE: The pay zone or salary band to which the employee's compensation falls.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TYPE: The broader category or type of department the employee's work is associated with.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EMPLOYEE RATING: The current rating or evaluation of the employee's overall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673132" y="1291560"/>
            <a:ext cx="9597225" cy="130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24006" y="3924300"/>
            <a:ext cx="13254824" cy="374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set: </a:t>
            </a:r>
            <a:r>
              <a:rPr lang="en-US" sz="36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Kaggle</a:t>
            </a:r>
            <a:r>
              <a:rPr lang="en-US" sz="36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Employee dataset</a:t>
            </a:r>
          </a:p>
          <a:p>
            <a:pPr algn="l">
              <a:lnSpc>
                <a:spcPts val="3600"/>
              </a:lnSpc>
            </a:pPr>
            <a:r>
              <a:rPr lang="en-US" sz="36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Selection:</a:t>
            </a:r>
          </a:p>
          <a:p>
            <a:pPr algn="l">
              <a:lnSpc>
                <a:spcPts val="3600"/>
              </a:lnSpc>
            </a:pPr>
            <a:r>
              <a:rPr lang="en-US" sz="36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Cleaning: Missing values, Irrelevant</a:t>
            </a:r>
          </a:p>
          <a:p>
            <a:pPr algn="l">
              <a:lnSpc>
                <a:spcPts val="3600"/>
              </a:lnSpc>
            </a:pPr>
            <a:r>
              <a:rPr lang="en-US" sz="36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Pivot Table: Employee ID, First Name, </a:t>
            </a:r>
            <a:r>
              <a:rPr lang="en-US" sz="36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Payzone</a:t>
            </a:r>
            <a:r>
              <a:rPr lang="en-US" sz="36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DepartmentType</a:t>
            </a:r>
            <a:r>
              <a:rPr lang="en-US" sz="36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Current Employee Rating.  </a:t>
            </a:r>
          </a:p>
          <a:p>
            <a:pPr algn="l">
              <a:lnSpc>
                <a:spcPts val="3600"/>
              </a:lnSpc>
            </a:pPr>
            <a:r>
              <a:rPr lang="en-US" sz="36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Performance:</a:t>
            </a:r>
          </a:p>
          <a:p>
            <a:pPr algn="l">
              <a:lnSpc>
                <a:spcPts val="3600"/>
              </a:lnSpc>
            </a:pPr>
            <a:r>
              <a:rPr lang="en-US" sz="36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Report: Slicer</a:t>
            </a:r>
          </a:p>
          <a:p>
            <a:pPr algn="l">
              <a:lnSpc>
                <a:spcPts val="3600"/>
              </a:lnSpc>
            </a:pPr>
            <a:endParaRPr lang="en-US" sz="36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576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Trebuchet MS</vt:lpstr>
      <vt:lpstr>Arial</vt:lpstr>
      <vt:lpstr>Trebuchet MS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PROJECT.pptx</dc:title>
  <dc:creator>admin</dc:creator>
  <cp:lastModifiedBy>admin</cp:lastModifiedBy>
  <cp:revision>2</cp:revision>
  <dcterms:created xsi:type="dcterms:W3CDTF">2006-08-16T00:00:00Z</dcterms:created>
  <dcterms:modified xsi:type="dcterms:W3CDTF">2024-08-28T04:19:04Z</dcterms:modified>
  <dc:identifier>DAGO10Dr0ng</dc:identifier>
</cp:coreProperties>
</file>