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3"/>
    <p:sldId id="16140622" r:id="rId4"/>
    <p:sldId id="262" r:id="rId5"/>
    <p:sldId id="263" r:id="rId6"/>
    <p:sldId id="16140632" r:id="rId7"/>
    <p:sldId id="16140635" r:id="rId8"/>
    <p:sldId id="265" r:id="rId9"/>
    <p:sldId id="266" r:id="rId10"/>
    <p:sldId id="16140634" r:id="rId11"/>
    <p:sldId id="267" r:id="rId12"/>
    <p:sldId id="268" r:id="rId13"/>
    <p:sldId id="16140623"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782" y="1619156"/>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2588895" y="4586605"/>
            <a:ext cx="8508365" cy="1568450"/>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Presented By:</a:t>
            </a:r>
            <a:endParaRPr lang="en-US" sz="2400" b="1" dirty="0">
              <a:solidFill>
                <a:schemeClr val="accent1">
                  <a:lumMod val="75000"/>
                </a:schemeClr>
              </a:solidFill>
              <a:latin typeface="Arial" panose="020B0604020202020204" pitchFamily="34" charset="0"/>
              <a:cs typeface="Arial" panose="020B0604020202020204" pitchFamily="34" charset="0"/>
            </a:endParaRPr>
          </a:p>
          <a:p>
            <a:pPr marL="457200" indent="-457200">
              <a:buAutoNum type="arabicPeriod"/>
            </a:pPr>
            <a:r>
              <a:rPr lang="en-IN" altLang="en-US" sz="2400" b="1" dirty="0">
                <a:solidFill>
                  <a:schemeClr val="accent1">
                    <a:lumMod val="75000"/>
                  </a:schemeClr>
                </a:solidFill>
                <a:latin typeface="Arial" panose="020B0604020202020204"/>
                <a:cs typeface="Arial" panose="020B0604020202020204"/>
              </a:rPr>
              <a:t>Divya.G</a:t>
            </a:r>
            <a:endParaRPr lang="en-US" sz="2400" b="1" dirty="0">
              <a:solidFill>
                <a:schemeClr val="accent1">
                  <a:lumMod val="75000"/>
                </a:schemeClr>
              </a:solidFill>
              <a:latin typeface="Arial" panose="020B0604020202020204"/>
              <a:cs typeface="Arial" panose="020B0604020202020204"/>
            </a:endParaRPr>
          </a:p>
          <a:p>
            <a:pPr marL="457200" indent="-457200">
              <a:buAutoNum type="arabicPeriod"/>
            </a:pPr>
            <a:r>
              <a:rPr lang="en-US" sz="2400" b="1" dirty="0">
                <a:solidFill>
                  <a:schemeClr val="accent1">
                    <a:lumMod val="75000"/>
                  </a:schemeClr>
                </a:solidFill>
                <a:latin typeface="Arial" panose="020B0604020202020204"/>
                <a:cs typeface="Arial" panose="020B0604020202020204"/>
              </a:rPr>
              <a:t>Computer science and Engineering</a:t>
            </a:r>
            <a:endParaRPr lang="en-US" sz="2400" b="1" dirty="0">
              <a:solidFill>
                <a:schemeClr val="accent1">
                  <a:lumMod val="75000"/>
                </a:schemeClr>
              </a:solidFill>
              <a:latin typeface="Arial" panose="020B0604020202020204"/>
              <a:cs typeface="Arial" panose="020B0604020202020204"/>
            </a:endParaRPr>
          </a:p>
          <a:p>
            <a:pPr marL="457200" indent="-457200">
              <a:buAutoNum type="arabicPeriod"/>
            </a:pPr>
            <a:r>
              <a:rPr lang="en-US" sz="2400" b="1" dirty="0">
                <a:solidFill>
                  <a:schemeClr val="accent1">
                    <a:lumMod val="75000"/>
                  </a:schemeClr>
                </a:solidFill>
                <a:latin typeface="Arial" panose="020B0604020202020204"/>
                <a:cs typeface="Arial" panose="020B0604020202020204"/>
              </a:rPr>
              <a:t>Mount Zion college of Engineering and Technology</a:t>
            </a:r>
            <a:endParaRPr lang="en-US" sz="24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1043472" y="-198479"/>
            <a:ext cx="11029615" cy="4673324"/>
          </a:xfrm>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1297472" y="-130534"/>
            <a:ext cx="11029615" cy="4673324"/>
          </a:xfrm>
        </p:spPr>
        <p:txBody>
          <a:bodyPr>
            <a:normAutofit/>
          </a:bodyPr>
          <a:lstStyle/>
          <a:p>
            <a:pPr marL="0" indent="0">
              <a:buNone/>
            </a:pPr>
            <a:r>
              <a:rPr lang="en-IN" sz="2400" dirty="0">
                <a:solidFill>
                  <a:srgbClr val="0F0F0F"/>
                </a:solidFill>
                <a:latin typeface="Calibri" panose="020F0502020204030204" charset="0"/>
                <a:ea typeface="+mn-lt"/>
                <a:cs typeface="Calibri" panose="020F0502020204030204"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400" dirty="0">
              <a:latin typeface="Calibri" panose="020F0502020204030204" charset="0"/>
              <a:cs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767" y="307616"/>
            <a:ext cx="11029615" cy="4673324"/>
          </a:xfrm>
        </p:spPr>
        <p:txBody>
          <a:bodyPr/>
          <a:lstStyle/>
          <a:p>
            <a:pPr marL="0" indent="0">
              <a:buNone/>
            </a:pPr>
            <a:endParaRPr lang="en-US" sz="2400" b="1" dirty="0">
              <a:latin typeface="Calibri" panose="020F0502020204030204" charset="0"/>
              <a:cs typeface="Calibri" panose="020F0502020204030204" charset="0"/>
            </a:endParaRPr>
          </a:p>
          <a:p>
            <a:pPr marL="0" indent="0">
              <a:buNone/>
            </a:pPr>
            <a:r>
              <a:rPr lang="en-US" sz="2400" dirty="0">
                <a:latin typeface="Calibri" panose="020F0502020204030204" charset="0"/>
                <a:ea typeface="+mn-lt"/>
                <a:cs typeface="Calibri" panose="020F0502020204030204"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dirty="0">
              <a:latin typeface="Calibri" panose="020F0502020204030204" charset="0"/>
              <a:cs typeface="Calibri" panose="020F0502020204030204" charset="0"/>
            </a:endParaRPr>
          </a:p>
          <a:p>
            <a:pPr marL="0" indent="0">
              <a:buNone/>
            </a:pPr>
            <a:endParaRPr lang="en-US" sz="2400">
              <a:latin typeface="Calibri" panose="020F0502020204030204" charset="0"/>
              <a:cs typeface="Calibri" panose="020F050202020403020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a:xfrm>
            <a:off x="1162852" y="-181334"/>
            <a:ext cx="11029615" cy="4673324"/>
          </a:xfrm>
        </p:spPr>
        <p:txBody>
          <a:bodyPr>
            <a:normAutofit/>
          </a:bodyPr>
          <a:lstStyle/>
          <a:p>
            <a:pPr marL="0" indent="0">
              <a:buNone/>
            </a:pPr>
            <a:r>
              <a:rPr lang="en-IN" sz="2400" dirty="0">
                <a:solidFill>
                  <a:srgbClr val="0F0F0F"/>
                </a:solidFill>
                <a:latin typeface="Calibri" panose="020F0502020204030204" charset="0"/>
                <a:ea typeface="+mn-lt"/>
                <a:cs typeface="Calibri" panose="020F0502020204030204"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r>
              <a:rPr lang="en-IN" sz="2400" dirty="0">
                <a:solidFill>
                  <a:srgbClr val="0F0F0F"/>
                </a:solidFill>
                <a:ea typeface="+mn-lt"/>
                <a:cs typeface="+mn-lt"/>
              </a:rPr>
              <a:t>.</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sz="3200" b="1">
                <a:solidFill>
                  <a:srgbClr val="002060"/>
                </a:solidFill>
                <a:latin typeface="Calibri" panose="020F0502020204030204" charset="0"/>
                <a:cs typeface="Calibri" panose="020F0502020204030204" charset="0"/>
              </a:rPr>
              <a:t>THANK YOU</a:t>
            </a:r>
            <a:endParaRPr lang="en-US" sz="3200" b="1">
              <a:solidFill>
                <a:srgbClr val="002060"/>
              </a:solidFill>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Calibri" panose="020F0502020204030204" charset="0"/>
                <a:ea typeface="+mn-lt"/>
                <a:cs typeface="Calibri" panose="020F0502020204030204" charset="0"/>
              </a:rPr>
              <a:t>  </a:t>
            </a:r>
            <a:endParaRPr lang="en-US" sz="2400" dirty="0">
              <a:latin typeface="Calibri" panose="020F0502020204030204" charset="0"/>
              <a:cs typeface="Calibri" panose="020F0502020204030204" charset="0"/>
            </a:endParaRPr>
          </a:p>
          <a:p>
            <a:pPr marL="305435" indent="-305435"/>
            <a:r>
              <a:rPr lang="en-US" sz="2400" dirty="0">
                <a:latin typeface="Calibri" panose="020F0502020204030204" charset="0"/>
                <a:ea typeface="+mn-lt"/>
                <a:cs typeface="Calibri" panose="020F0502020204030204" charset="0"/>
              </a:rPr>
              <a:t>Problem Statement (Should not include solution)</a:t>
            </a:r>
            <a:endParaRPr lang="en-US" sz="2400" dirty="0">
              <a:latin typeface="Calibri" panose="020F0502020204030204" charset="0"/>
              <a:cs typeface="Calibri" panose="020F0502020204030204" charset="0"/>
            </a:endParaRPr>
          </a:p>
          <a:p>
            <a:pPr marL="305435" indent="-305435"/>
            <a:r>
              <a:rPr lang="en-US" sz="2400" dirty="0">
                <a:latin typeface="Calibri" panose="020F0502020204030204" charset="0"/>
                <a:ea typeface="+mn-lt"/>
                <a:cs typeface="Calibri" panose="020F0502020204030204" charset="0"/>
              </a:rPr>
              <a:t>Proposed System/Solution</a:t>
            </a:r>
            <a:endParaRPr lang="en-US" sz="2400" dirty="0">
              <a:latin typeface="Calibri" panose="020F0502020204030204" charset="0"/>
              <a:cs typeface="Calibri" panose="020F0502020204030204" charset="0"/>
            </a:endParaRPr>
          </a:p>
          <a:p>
            <a:pPr marL="305435" indent="-305435"/>
            <a:r>
              <a:rPr lang="en-US" sz="2400" dirty="0">
                <a:latin typeface="Calibri" panose="020F0502020204030204" charset="0"/>
                <a:ea typeface="+mn-lt"/>
                <a:cs typeface="Calibri" panose="020F0502020204030204" charset="0"/>
              </a:rPr>
              <a:t>System Development Approach (Technology Used) </a:t>
            </a:r>
            <a:endParaRPr lang="en-US" sz="2400" dirty="0">
              <a:latin typeface="Calibri" panose="020F0502020204030204" charset="0"/>
              <a:ea typeface="+mn-lt"/>
              <a:cs typeface="Calibri" panose="020F0502020204030204" charset="0"/>
            </a:endParaRPr>
          </a:p>
          <a:p>
            <a:pPr marL="305435" indent="-305435"/>
            <a:r>
              <a:rPr lang="en-US" sz="2400" dirty="0">
                <a:latin typeface="Calibri" panose="020F0502020204030204" charset="0"/>
                <a:ea typeface="+mn-lt"/>
                <a:cs typeface="Calibri" panose="020F0502020204030204" charset="0"/>
              </a:rPr>
              <a:t>Algorithm &amp; Deployment  </a:t>
            </a:r>
            <a:endParaRPr lang="en-US" sz="2400" dirty="0">
              <a:latin typeface="Calibri" panose="020F0502020204030204" charset="0"/>
              <a:cs typeface="Calibri" panose="020F0502020204030204" charset="0"/>
            </a:endParaRPr>
          </a:p>
          <a:p>
            <a:pPr marL="305435" indent="-305435"/>
            <a:r>
              <a:rPr lang="en-US" sz="2400" dirty="0">
                <a:latin typeface="Calibri" panose="020F0502020204030204" charset="0"/>
                <a:ea typeface="+mn-lt"/>
                <a:cs typeface="Calibri" panose="020F0502020204030204" charset="0"/>
              </a:rPr>
              <a:t>Result (Output Image)</a:t>
            </a:r>
            <a:endParaRPr lang="en-US" sz="2400" dirty="0">
              <a:latin typeface="Calibri" panose="020F0502020204030204" charset="0"/>
              <a:ea typeface="+mn-lt"/>
              <a:cs typeface="Calibri" panose="020F0502020204030204" charset="0"/>
            </a:endParaRPr>
          </a:p>
          <a:p>
            <a:pPr marL="305435" indent="-305435"/>
            <a:r>
              <a:rPr lang="en-US" sz="2400" dirty="0">
                <a:latin typeface="Calibri" panose="020F0502020204030204" charset="0"/>
                <a:ea typeface="+mn-lt"/>
                <a:cs typeface="Calibri" panose="020F0502020204030204" charset="0"/>
              </a:rPr>
              <a:t>Conclusion</a:t>
            </a:r>
            <a:endParaRPr lang="en-US" sz="2400" dirty="0">
              <a:latin typeface="Calibri" panose="020F0502020204030204" charset="0"/>
              <a:cs typeface="Calibri" panose="020F0502020204030204" charset="0"/>
            </a:endParaRPr>
          </a:p>
          <a:p>
            <a:pPr marL="305435" indent="-305435"/>
            <a:r>
              <a:rPr lang="en-US" sz="2400" dirty="0">
                <a:latin typeface="Calibri" panose="020F0502020204030204" charset="0"/>
                <a:ea typeface="+mn-lt"/>
                <a:cs typeface="Calibri" panose="020F0502020204030204" charset="0"/>
              </a:rPr>
              <a:t>Future Scope</a:t>
            </a:r>
            <a:endParaRPr lang="en-US" sz="2400" dirty="0">
              <a:latin typeface="Calibri" panose="020F0502020204030204" charset="0"/>
              <a:ea typeface="+mn-lt"/>
              <a:cs typeface="Calibri" panose="020F0502020204030204" charset="0"/>
            </a:endParaRPr>
          </a:p>
          <a:p>
            <a:pPr marL="305435" indent="-305435"/>
            <a:r>
              <a:rPr lang="en-US" sz="2400" dirty="0">
                <a:latin typeface="Calibri" panose="020F0502020204030204" charset="0"/>
                <a:ea typeface="+mn-lt"/>
                <a:cs typeface="Calibri" panose="020F0502020204030204" charset="0"/>
              </a:rPr>
              <a:t>References</a:t>
            </a:r>
            <a:endParaRPr lang="en-US" sz="2400" dirty="0">
              <a:latin typeface="Calibri" panose="020F0502020204030204" charset="0"/>
              <a:cs typeface="Calibri" panose="020F0502020204030204" charset="0"/>
            </a:endParaRPr>
          </a:p>
          <a:p>
            <a:pPr marL="305435" indent="-305435"/>
            <a:endParaRPr lang="en-US" sz="2400">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2400" b="1">
                <a:solidFill>
                  <a:srgbClr val="0F0F0F"/>
                </a:solidFill>
                <a:latin typeface="Calibri" panose="020F0502020204030204" charset="0"/>
                <a:ea typeface="+mn-lt"/>
                <a:cs typeface="Calibri" panose="020F0502020204030204" charset="0"/>
              </a:rPr>
              <a:t>Example:</a:t>
            </a:r>
            <a:r>
              <a:rPr lang="en-IN" sz="2400">
                <a:solidFill>
                  <a:srgbClr val="0F0F0F"/>
                </a:solidFill>
                <a:latin typeface="Calibri" panose="020F0502020204030204" charset="0"/>
                <a:ea typeface="+mn-lt"/>
                <a:cs typeface="Calibri" panose="020F0502020204030204" charset="0"/>
              </a:rPr>
              <a:t> 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latin typeface="Calibri" panose="020F0502020204030204" charset="0"/>
              <a:cs typeface="Calibri" panose="020F0502020204030204" charset="0"/>
            </a:endParaRPr>
          </a:p>
          <a:p>
            <a:pPr marL="305435" indent="-305435"/>
            <a:endParaRPr lang="en-IN" sz="240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2000">
              <a:latin typeface="Calibri" panose="020F0502020204030204"/>
              <a:cs typeface="Calibri" panose="020F0502020204030204"/>
            </a:endParaRPr>
          </a:p>
          <a:p>
            <a:pPr marL="305435" indent="-305435"/>
            <a:r>
              <a:rPr lang="en-IN" sz="240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400">
              <a:latin typeface="Calibri" panose="020F0502020204030204"/>
              <a:cs typeface="Calibri" panose="020F0502020204030204"/>
            </a:endParaRPr>
          </a:p>
          <a:p>
            <a:pPr marL="305435" indent="-305435"/>
            <a:r>
              <a:rPr lang="en-IN" sz="2400">
                <a:latin typeface="Calibri" panose="020F0502020204030204"/>
                <a:ea typeface="+mn-lt"/>
                <a:cs typeface="+mn-lt"/>
              </a:rPr>
              <a:t>Data Collection:</a:t>
            </a:r>
            <a:endParaRPr lang="en-IN" sz="2400">
              <a:latin typeface="Calibri" panose="020F0502020204030204"/>
              <a:cs typeface="Calibri" panose="020F0502020204030204"/>
            </a:endParaRPr>
          </a:p>
          <a:p>
            <a:pPr marL="629920" lvl="1" indent="-305435"/>
            <a:r>
              <a:rPr lang="en-IN" sz="2400">
                <a:latin typeface="Calibri" panose="020F0502020204030204"/>
                <a:ea typeface="+mn-lt"/>
                <a:cs typeface="+mn-lt"/>
              </a:rPr>
              <a:t>Gather historical data on bike rentals, including time, date, location, and other relevant factors.</a:t>
            </a:r>
            <a:endParaRPr lang="en-IN" sz="2400">
              <a:latin typeface="Calibri" panose="020F0502020204030204"/>
              <a:cs typeface="Calibri" panose="020F0502020204030204"/>
            </a:endParaRPr>
          </a:p>
          <a:p>
            <a:pPr marL="629920" lvl="1" indent="-305435"/>
            <a:r>
              <a:rPr lang="en-IN" sz="2400">
                <a:latin typeface="Calibri" panose="020F0502020204030204"/>
                <a:ea typeface="+mn-lt"/>
                <a:cs typeface="+mn-lt"/>
              </a:rPr>
              <a:t>Utilize real-time data sources, such as weather conditions, events, and holidays, to enhance prediction accuracy.</a:t>
            </a:r>
            <a:endParaRPr lang="en-IN" sz="2400">
              <a:latin typeface="Calibri" panose="020F0502020204030204"/>
              <a:cs typeface="Calibri" panose="020F0502020204030204"/>
            </a:endParaRPr>
          </a:p>
          <a:p>
            <a:pPr marL="305435" indent="-305435"/>
            <a:r>
              <a:rPr lang="en-IN" sz="2400">
                <a:latin typeface="Calibri" panose="020F0502020204030204"/>
                <a:ea typeface="+mn-lt"/>
                <a:cs typeface="+mn-lt"/>
              </a:rPr>
              <a:t>Data Preprocessing:</a:t>
            </a:r>
            <a:endParaRPr lang="en-IN" sz="2400">
              <a:latin typeface="Calibri" panose="020F0502020204030204"/>
              <a:cs typeface="Calibri" panose="020F0502020204030204"/>
            </a:endParaRPr>
          </a:p>
          <a:p>
            <a:pPr marL="629920" lvl="1" indent="-305435"/>
            <a:r>
              <a:rPr lang="en-IN" sz="2400">
                <a:latin typeface="Calibri" panose="020F0502020204030204"/>
                <a:ea typeface="+mn-lt"/>
                <a:cs typeface="+mn-lt"/>
              </a:rPr>
              <a:t>Clean and preprocess the collected data to handle missing values, outliers, and inconsistencies.</a:t>
            </a:r>
            <a:endParaRPr lang="en-IN" sz="2400">
              <a:latin typeface="Calibri" panose="020F0502020204030204"/>
              <a:cs typeface="Calibri" panose="020F0502020204030204"/>
            </a:endParaRPr>
          </a:p>
          <a:p>
            <a:pPr marL="0" indent="0">
              <a:buNone/>
            </a:pPr>
            <a:endParaRPr lang="en-I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Autofit/>
          </a:bodyPr>
          <a:p>
            <a:pPr marL="305435" indent="-305435"/>
            <a:r>
              <a:rPr lang="en-IN" sz="2400">
                <a:latin typeface="Calibri" panose="020F0502020204030204" charset="0"/>
                <a:ea typeface="+mn-lt"/>
                <a:cs typeface="Calibri" panose="020F0502020204030204" charset="0"/>
                <a:sym typeface="+mn-ea"/>
              </a:rPr>
              <a:t>Deployment:</a:t>
            </a:r>
            <a:endParaRPr lang="en-IN" sz="2400">
              <a:latin typeface="Calibri" panose="020F0502020204030204" charset="0"/>
              <a:ea typeface="+mn-lt"/>
              <a:cs typeface="Calibri" panose="020F0502020204030204" charset="0"/>
              <a:sym typeface="+mn-ea"/>
            </a:endParaRPr>
          </a:p>
          <a:p>
            <a:pPr marL="629920" lvl="1" indent="-305435"/>
            <a:r>
              <a:rPr lang="en-IN" sz="2400">
                <a:latin typeface="Calibri" panose="020F0502020204030204" charset="0"/>
                <a:ea typeface="+mn-lt"/>
                <a:cs typeface="Calibri" panose="020F0502020204030204" charset="0"/>
                <a:sym typeface="+mn-ea"/>
              </a:rPr>
              <a:t>Develop a user-friendly interface or application that provides real-time predictions for bike counts at different hours.</a:t>
            </a:r>
            <a:endParaRPr lang="en-IN" sz="2400">
              <a:latin typeface="Calibri" panose="020F0502020204030204" charset="0"/>
              <a:cs typeface="Calibri" panose="020F0502020204030204" charset="0"/>
            </a:endParaRPr>
          </a:p>
          <a:p>
            <a:pPr marL="629920" lvl="1" indent="-305435"/>
            <a:r>
              <a:rPr lang="en-IN" sz="2400">
                <a:latin typeface="Calibri" panose="020F0502020204030204" charset="0"/>
                <a:ea typeface="+mn-lt"/>
                <a:cs typeface="Calibri" panose="020F0502020204030204" charset="0"/>
                <a:sym typeface="+mn-ea"/>
              </a:rPr>
              <a:t>Deploy the solution on a scalable and reliable platform, considering factors like server infrastructure, response time, and user accessibility.</a:t>
            </a:r>
            <a:endParaRPr lang="en-IN" sz="2400">
              <a:latin typeface="Calibri" panose="020F0502020204030204" charset="0"/>
              <a:cs typeface="Calibri" panose="020F0502020204030204" charset="0"/>
            </a:endParaRPr>
          </a:p>
          <a:p>
            <a:pPr marL="305435" indent="-305435"/>
            <a:r>
              <a:rPr lang="en-IN" sz="2400">
                <a:latin typeface="Calibri" panose="020F0502020204030204" charset="0"/>
                <a:ea typeface="+mn-lt"/>
                <a:cs typeface="Calibri" panose="020F0502020204030204" charset="0"/>
                <a:sym typeface="+mn-ea"/>
              </a:rPr>
              <a:t>Evaluation:</a:t>
            </a:r>
            <a:endParaRPr lang="en-IN" sz="2400">
              <a:latin typeface="Calibri" panose="020F0502020204030204" charset="0"/>
              <a:cs typeface="Calibri" panose="020F0502020204030204" charset="0"/>
            </a:endParaRPr>
          </a:p>
          <a:p>
            <a:pPr marL="629920" lvl="1" indent="-305435"/>
            <a:r>
              <a:rPr lang="en-IN" sz="2400">
                <a:latin typeface="Calibri" panose="020F0502020204030204" charset="0"/>
                <a:ea typeface="+mn-lt"/>
                <a:cs typeface="Calibri" panose="020F0502020204030204" charset="0"/>
                <a:sym typeface="+mn-ea"/>
              </a:rPr>
              <a:t>Assess the model's performance using appropriate metrics such as Mean Absolute Error (MAE), Root Mean Squared Error (RMSE), or other relevant metrics.</a:t>
            </a:r>
            <a:endParaRPr lang="en-IN" sz="2400">
              <a:latin typeface="Calibri" panose="020F0502020204030204" charset="0"/>
              <a:cs typeface="Calibri" panose="020F0502020204030204" charset="0"/>
            </a:endParaRPr>
          </a:p>
          <a:p>
            <a:pPr marL="629920" lvl="1" indent="-305435"/>
            <a:r>
              <a:rPr lang="en-IN" sz="2400">
                <a:latin typeface="Calibri" panose="020F0502020204030204" charset="0"/>
                <a:ea typeface="+mn-lt"/>
                <a:cs typeface="Calibri" panose="020F0502020204030204" charset="0"/>
                <a:sym typeface="+mn-ea"/>
              </a:rPr>
              <a:t>Fine-tune the model based on feedback and continuous monitoring of prediction accuracy.</a:t>
            </a:r>
            <a:endParaRPr lang="en-IN" sz="2400">
              <a:latin typeface="Calibri" panose="020F0502020204030204" charset="0"/>
              <a:cs typeface="Calibri" panose="020F0502020204030204" charset="0"/>
            </a:endParaRPr>
          </a:p>
          <a:p>
            <a:pPr marL="629920" lvl="1" indent="-305435"/>
            <a:r>
              <a:rPr lang="en-IN" sz="2400">
                <a:latin typeface="Calibri" panose="020F0502020204030204" charset="0"/>
                <a:ea typeface="+mn-lt"/>
                <a:cs typeface="Calibri" panose="020F0502020204030204" charset="0"/>
                <a:sym typeface="+mn-ea"/>
              </a:rPr>
              <a:t>Result:</a:t>
            </a:r>
            <a:endParaRPr lang="en-IN" sz="2400">
              <a:latin typeface="Calibri" panose="020F0502020204030204" charset="0"/>
              <a:cs typeface="Calibri" panose="020F0502020204030204" charset="0"/>
            </a:endParaRPr>
          </a:p>
          <a:p>
            <a:endParaRPr lang="en-IN" sz="240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305435" indent="-305435"/>
            <a:r>
              <a:rPr lang="en-IN" sz="2400">
                <a:latin typeface="Calibri" panose="020F0502020204030204"/>
                <a:ea typeface="+mn-lt"/>
                <a:cs typeface="+mn-lt"/>
                <a:sym typeface="+mn-ea"/>
              </a:rPr>
              <a:t>Machine Learning Algorithm:</a:t>
            </a:r>
            <a:endParaRPr lang="en-IN" sz="2400">
              <a:latin typeface="Calibri" panose="020F0502020204030204"/>
              <a:cs typeface="Calibri" panose="020F0502020204030204"/>
            </a:endParaRPr>
          </a:p>
          <a:p>
            <a:pPr marL="629920" lvl="1" indent="-305435"/>
            <a:r>
              <a:rPr lang="en-IN" sz="2400">
                <a:latin typeface="Calibri" panose="020F0502020204030204"/>
                <a:ea typeface="+mn-lt"/>
                <a:cs typeface="+mn-lt"/>
                <a:sym typeface="+mn-ea"/>
              </a:rPr>
              <a:t>Implement a machine learning algorithm, such as a time-series forecasting model (e.g., ARIMA, SARIMA, or LSTM), to predict bike counts based on historical patterns.</a:t>
            </a:r>
            <a:endParaRPr lang="en-IN" sz="2400">
              <a:latin typeface="Calibri" panose="020F0502020204030204"/>
              <a:cs typeface="Calibri" panose="020F0502020204030204"/>
            </a:endParaRPr>
          </a:p>
          <a:p>
            <a:pPr marL="629920" lvl="1" indent="-305435"/>
            <a:r>
              <a:rPr lang="en-IN" sz="2400">
                <a:latin typeface="Calibri" panose="020F0502020204030204"/>
                <a:ea typeface="+mn-lt"/>
                <a:cs typeface="+mn-lt"/>
                <a:sym typeface="+mn-ea"/>
              </a:rPr>
              <a:t>Consider incorporating other factors like weather conditions, day of the week, and special events to improve prediction accuracy.</a:t>
            </a:r>
            <a:endParaRPr lang="en-IN" sz="2400">
              <a:latin typeface="Calibri" panose="020F0502020204030204"/>
              <a:cs typeface="Calibri" panose="020F0502020204030204"/>
            </a:endParaRPr>
          </a:p>
          <a:p>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660" y="1506220"/>
            <a:ext cx="11029315" cy="3531235"/>
          </a:xfrm>
        </p:spPr>
        <p:txBody>
          <a:bodyPr/>
          <a:lstStyle/>
          <a:p>
            <a:pPr marL="0" indent="0">
              <a:buNone/>
            </a:pPr>
            <a:r>
              <a:rPr lang="en-IN" sz="2400">
                <a:solidFill>
                  <a:srgbClr val="0F0F0F"/>
                </a:solidFill>
                <a:latin typeface="Calibri" panose="020F0502020204030204" charset="0"/>
                <a:ea typeface="+mn-lt"/>
                <a:cs typeface="Calibri" panose="020F0502020204030204" charset="0"/>
              </a:rPr>
              <a:t>The "System Approach" section outlines the overall strategy and methodology for developing and implementing the rental bike prediction system. Here's a suggested structure for this section:</a:t>
            </a:r>
            <a:endParaRPr lang="en-US" sz="2400">
              <a:latin typeface="Calibri" panose="020F0502020204030204" charset="0"/>
              <a:cs typeface="Calibri" panose="020F0502020204030204" charset="0"/>
            </a:endParaRPr>
          </a:p>
          <a:p>
            <a:pPr marL="305435" indent="-305435"/>
            <a:r>
              <a:rPr lang="en-IN" sz="2400">
                <a:solidFill>
                  <a:srgbClr val="0F0F0F"/>
                </a:solidFill>
                <a:latin typeface="Calibri" panose="020F0502020204030204" charset="0"/>
                <a:cs typeface="Calibri" panose="020F0502020204030204" charset="0"/>
              </a:rPr>
              <a:t>System requirements</a:t>
            </a:r>
            <a:endParaRPr lang="en-IN" sz="2400">
              <a:solidFill>
                <a:srgbClr val="0F0F0F"/>
              </a:solidFill>
              <a:latin typeface="Calibri" panose="020F0502020204030204" charset="0"/>
              <a:cs typeface="Calibri" panose="020F0502020204030204" charset="0"/>
            </a:endParaRPr>
          </a:p>
          <a:p>
            <a:pPr marL="305435" indent="-305435"/>
            <a:r>
              <a:rPr lang="en-IN" sz="2400">
                <a:solidFill>
                  <a:srgbClr val="0F0F0F"/>
                </a:solidFill>
                <a:latin typeface="Calibri" panose="020F0502020204030204" charset="0"/>
                <a:cs typeface="Calibri" panose="020F0502020204030204" charset="0"/>
              </a:rPr>
              <a:t>Library required to build the mode</a:t>
            </a:r>
            <a:r>
              <a:rPr lang="en-IN" sz="2400" b="1">
                <a:solidFill>
                  <a:srgbClr val="0F0F0F"/>
                </a:solidFill>
                <a:latin typeface="Calibri" panose="020F0502020204030204" charset="0"/>
                <a:cs typeface="Calibri" panose="020F0502020204030204" charset="0"/>
              </a:rPr>
              <a:t>l</a:t>
            </a:r>
            <a:endParaRPr lang="en-IN" sz="2400" b="1">
              <a:solidFill>
                <a:srgbClr val="0F0F0F"/>
              </a:solidFill>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r>
              <a:rPr lang="en-IN" sz="2400" dirty="0">
                <a:latin typeface="Calibri" panose="020F0502020204030204" charset="0"/>
                <a:ea typeface="+mn-lt"/>
                <a:cs typeface="Calibri" panose="020F0502020204030204" charset="0"/>
              </a:rPr>
              <a:t>In the Algorithm section, describe the machine learning algorithm chosen for predicting bike counts. Here's an example structure for this section:</a:t>
            </a:r>
            <a:endParaRPr lang="en-IN" sz="2400" dirty="0">
              <a:latin typeface="Calibri" panose="020F0502020204030204" charset="0"/>
              <a:cs typeface="Calibri" panose="020F0502020204030204" charset="0"/>
            </a:endParaRPr>
          </a:p>
          <a:p>
            <a:pPr marL="305435" indent="-305435"/>
            <a:r>
              <a:rPr lang="en-IN" sz="2400" b="1" dirty="0">
                <a:latin typeface="Calibri" panose="020F0502020204030204" charset="0"/>
                <a:ea typeface="+mn-lt"/>
                <a:cs typeface="Calibri" panose="020F0502020204030204" charset="0"/>
              </a:rPr>
              <a:t>Algorithm Selection:</a:t>
            </a:r>
            <a:endParaRPr lang="en-IN" sz="2400" dirty="0">
              <a:latin typeface="Calibri" panose="020F0502020204030204" charset="0"/>
              <a:cs typeface="Calibri" panose="020F0502020204030204" charset="0"/>
            </a:endParaRPr>
          </a:p>
          <a:p>
            <a:pPr marL="629920" lvl="1" indent="-305435"/>
            <a:r>
              <a:rPr lang="en-IN" sz="2400" dirty="0">
                <a:latin typeface="Calibri" panose="020F0502020204030204" charset="0"/>
                <a:ea typeface="+mn-lt"/>
                <a:cs typeface="Calibri" panose="020F0502020204030204" charset="0"/>
              </a:rPr>
              <a:t>Provide a brief overview of the chosen algorithm (e.g., time-series forecasting model, like ARIMA or LSTM) and justify its selection based on the problem statement and data characteristics.</a:t>
            </a:r>
            <a:endParaRPr lang="en-IN" sz="2400" dirty="0">
              <a:latin typeface="Calibri" panose="020F0502020204030204" charset="0"/>
              <a:cs typeface="Calibri" panose="020F0502020204030204" charset="0"/>
            </a:endParaRPr>
          </a:p>
          <a:p>
            <a:pPr marL="305435" indent="-305435"/>
            <a:r>
              <a:rPr lang="en-IN" sz="2400" b="1" dirty="0">
                <a:latin typeface="Calibri" panose="020F0502020204030204" charset="0"/>
                <a:ea typeface="+mn-lt"/>
                <a:cs typeface="Calibri" panose="020F0502020204030204" charset="0"/>
              </a:rPr>
              <a:t>Data Input:</a:t>
            </a:r>
            <a:endParaRPr lang="en-IN" sz="2400" dirty="0">
              <a:latin typeface="Calibri" panose="020F0502020204030204" charset="0"/>
              <a:cs typeface="Calibri" panose="020F0502020204030204" charset="0"/>
            </a:endParaRPr>
          </a:p>
          <a:p>
            <a:pPr marL="629920" lvl="1" indent="-305435"/>
            <a:r>
              <a:rPr lang="en-IN" sz="2400" dirty="0">
                <a:latin typeface="Calibri" panose="020F0502020204030204" charset="0"/>
                <a:ea typeface="+mn-lt"/>
                <a:cs typeface="Calibri" panose="020F0502020204030204" charset="0"/>
              </a:rPr>
              <a:t>Specify the input features used by the algorithm, such as historical bike rental data, weather conditions, day of the week, and any other relevant factors.</a:t>
            </a:r>
            <a:endParaRPr lang="en-IN" sz="2400" dirty="0">
              <a:latin typeface="Calibri" panose="020F0502020204030204" charset="0"/>
              <a:cs typeface="Calibri" panose="020F0502020204030204" charset="0"/>
            </a:endParaRPr>
          </a:p>
          <a:p>
            <a:pPr marL="305435" indent="-305435"/>
            <a:endParaRPr lang="en-IN" sz="2400" dirty="0">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305435" indent="-305435"/>
            <a:r>
              <a:rPr lang="en-IN" sz="2400" b="1" dirty="0">
                <a:latin typeface="Calibri" panose="020F0502020204030204" charset="0"/>
                <a:ea typeface="+mn-lt"/>
                <a:cs typeface="Calibri" panose="020F0502020204030204" charset="0"/>
                <a:sym typeface="+mn-ea"/>
              </a:rPr>
              <a:t>Training Process:</a:t>
            </a:r>
            <a:endParaRPr lang="en-IN" sz="2400" dirty="0">
              <a:latin typeface="Calibri" panose="020F0502020204030204" charset="0"/>
              <a:cs typeface="Calibri" panose="020F0502020204030204" charset="0"/>
            </a:endParaRPr>
          </a:p>
          <a:p>
            <a:pPr marL="629920" lvl="1" indent="-305435"/>
            <a:r>
              <a:rPr lang="en-IN" sz="2400" dirty="0">
                <a:latin typeface="Calibri" panose="020F0502020204030204" charset="0"/>
                <a:ea typeface="+mn-lt"/>
                <a:cs typeface="Calibri" panose="020F0502020204030204" charset="0"/>
                <a:sym typeface="+mn-ea"/>
              </a:rPr>
              <a:t>Explain how the algorithm is trained using historical data. Highlight any specific considerations or techniques employed, such as cross-validation or hyperparameter tuning.</a:t>
            </a:r>
            <a:endParaRPr lang="en-IN" sz="2400" dirty="0">
              <a:latin typeface="Calibri" panose="020F0502020204030204" charset="0"/>
              <a:cs typeface="Calibri" panose="020F0502020204030204" charset="0"/>
            </a:endParaRPr>
          </a:p>
          <a:p>
            <a:pPr marL="305435" indent="-305435"/>
            <a:r>
              <a:rPr lang="en-IN" sz="2400" b="1" dirty="0">
                <a:latin typeface="Calibri" panose="020F0502020204030204" charset="0"/>
                <a:ea typeface="+mn-lt"/>
                <a:cs typeface="Calibri" panose="020F0502020204030204" charset="0"/>
                <a:sym typeface="+mn-ea"/>
              </a:rPr>
              <a:t>Prediction Process:</a:t>
            </a:r>
            <a:endParaRPr lang="en-IN" sz="2400" dirty="0">
              <a:latin typeface="Calibri" panose="020F0502020204030204" charset="0"/>
              <a:cs typeface="Calibri" panose="020F0502020204030204" charset="0"/>
            </a:endParaRPr>
          </a:p>
          <a:p>
            <a:pPr marL="629920" lvl="1" indent="-305435"/>
            <a:r>
              <a:rPr lang="en-IN" sz="2400" dirty="0">
                <a:latin typeface="Calibri" panose="020F0502020204030204" charset="0"/>
                <a:ea typeface="+mn-lt"/>
                <a:cs typeface="Calibri" panose="020F0502020204030204" charset="0"/>
                <a:sym typeface="+mn-ea"/>
              </a:rPr>
              <a:t>Detail how the trained algorithm makes predictions for future bike counts. Discuss any real-time data inputs considered during the prediction phase.</a:t>
            </a:r>
            <a:endParaRPr lang="en-IN" sz="2400" dirty="0">
              <a:latin typeface="Calibri" panose="020F0502020204030204" charset="0"/>
              <a:cs typeface="Calibri" panose="020F0502020204030204" charset="0"/>
            </a:endParaRPr>
          </a:p>
          <a:p>
            <a:pPr marL="305435" indent="-305435"/>
            <a:endParaRPr lang="en-IN" sz="1700" dirty="0">
              <a:latin typeface="Calibri" panose="020F0502020204030204" charset="0"/>
              <a:cs typeface="Calibri" panose="020F0502020204030204" charset="0"/>
            </a:endParaRPr>
          </a:p>
          <a:p>
            <a:endParaRPr lang="en-US"/>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4643</Words>
  <Application>WPS Presentation</Application>
  <PresentationFormat>Widescreen</PresentationFormat>
  <Paragraphs>90</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Calibri</vt:lpstr>
      <vt:lpstr>Times New Roman</vt:lpstr>
      <vt:lpstr>Bahnschrift Light</vt:lpstr>
      <vt:lpstr>DividendVTI</vt:lpstr>
      <vt:lpstr>PROJECT TITLE</vt:lpstr>
      <vt:lpstr>OUTLINE</vt:lpstr>
      <vt:lpstr>Problem Statement</vt:lpstr>
      <vt:lpstr>Proposed Solution</vt:lpstr>
      <vt:lpstr>PowerPoint 演示文稿</vt:lpstr>
      <vt:lpstr>PowerPoint 演示文稿</vt:lpstr>
      <vt:lpstr>System  Approach</vt:lpstr>
      <vt:lpstr>Algorithm &amp; Deployment</vt:lpstr>
      <vt:lpstr>PowerPoint 演示文稿</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cp:lastModifiedBy>
  <cp:revision>26</cp:revision>
  <dcterms:created xsi:type="dcterms:W3CDTF">2021-05-26T16:50:00Z</dcterms:created>
  <dcterms:modified xsi:type="dcterms:W3CDTF">2024-04-05T16:00:37Z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95430952DA494226BD507C9E52EF257C_13</vt:lpwstr>
  </property>
  <property fmtid="{D5CDD505-2E9C-101B-9397-08002B2CF9AE}" pid="4" name="KSOProductBuildVer">
    <vt:lpwstr>1033-12.2.0.13489</vt:lpwstr>
  </property>
</Properties>
</file>