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71" r:id="rId14"/>
    <p:sldId id="266" r:id="rId15"/>
    <p:sldId id="26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720"/>
  </p:normalViewPr>
  <p:slideViewPr>
    <p:cSldViewPr snapToGrid="0" snapToObjects="1">
      <p:cViewPr varScale="1">
        <p:scale>
          <a:sx n="103" d="100"/>
          <a:sy n="103" d="100"/>
        </p:scale>
        <p:origin x="16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9/14/17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9/14/17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9/14/17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tools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114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idx="1"/>
          </p:nvPr>
        </p:nvSpPr>
        <p:spPr>
          <a:xfrm>
            <a:off x="1371600" y="1952367"/>
            <a:ext cx="9601200" cy="4300151"/>
          </a:xfrm>
        </p:spPr>
        <p:txBody>
          <a:bodyPr>
            <a:normAutofit/>
          </a:bodyPr>
          <a:lstStyle/>
          <a:p>
            <a:r>
              <a:rPr lang="en-US" b="1" u="sng" dirty="0" smtClean="0"/>
              <a:t>Clone</a:t>
            </a:r>
            <a:r>
              <a:rPr lang="en-US" dirty="0" smtClean="0"/>
              <a:t>: </a:t>
            </a:r>
            <a:r>
              <a:rPr lang="en-US" dirty="0"/>
              <a:t>a</a:t>
            </a:r>
            <a:r>
              <a:rPr lang="en-US" dirty="0" smtClean="0"/>
              <a:t> </a:t>
            </a:r>
            <a:r>
              <a:rPr lang="en-US" dirty="0"/>
              <a:t>clone is a copy of a repository that lives on your computer instead of on a website's server somewhere, or the act of making that copy. With your clone you can edit the files in your preferred editor and use </a:t>
            </a:r>
            <a:r>
              <a:rPr lang="en-US" dirty="0" err="1"/>
              <a:t>Git</a:t>
            </a:r>
            <a:r>
              <a:rPr lang="en-US" dirty="0"/>
              <a:t> to keep track of your changes without having to be online. It is, however, connected to the remote version so that changes can be synced between the two. You can push your local changes to </a:t>
            </a:r>
            <a:r>
              <a:rPr lang="en-US" dirty="0" smtClean="0"/>
              <a:t>the</a:t>
            </a:r>
            <a:r>
              <a:rPr lang="en-US" dirty="0"/>
              <a:t> </a:t>
            </a:r>
            <a:r>
              <a:rPr lang="en-US" dirty="0" smtClean="0"/>
              <a:t>remote to </a:t>
            </a:r>
            <a:r>
              <a:rPr lang="en-US" dirty="0"/>
              <a:t>keep them synced when you're online</a:t>
            </a:r>
            <a:r>
              <a:rPr lang="en-US" dirty="0" smtClean="0"/>
              <a:t>.</a:t>
            </a:r>
          </a:p>
          <a:p>
            <a:endParaRPr lang="en-US" dirty="0"/>
          </a:p>
          <a:p>
            <a:r>
              <a:rPr lang="en-US" b="1" u="sng" dirty="0" smtClean="0"/>
              <a:t>Fork</a:t>
            </a:r>
            <a:r>
              <a:rPr lang="en-US" dirty="0" smtClean="0"/>
              <a:t>: </a:t>
            </a:r>
            <a:r>
              <a:rPr lang="en-US" dirty="0"/>
              <a:t>a</a:t>
            </a:r>
            <a:r>
              <a:rPr lang="en-US" dirty="0" smtClean="0"/>
              <a:t> </a:t>
            </a:r>
            <a:r>
              <a:rPr lang="en-US" dirty="0"/>
              <a:t>fork is a personal copy of another user's repository that lives on your account. Forks allow you to freely make changes to a project without affecting the original. Forks remain attached to the original, allowing you to submit a pull request to the original's author to update with your changes. You can also keep your fork up to date by pulling in updates from the original.</a:t>
            </a:r>
            <a:endParaRPr lang="en-US" dirty="0"/>
          </a:p>
        </p:txBody>
      </p:sp>
    </p:spTree>
    <p:extLst>
      <p:ext uri="{BB962C8B-B14F-4D97-AF65-F5344CB8AC3E}">
        <p14:creationId xmlns:p14="http://schemas.microsoft.com/office/powerpoint/2010/main" val="186060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idx="1"/>
          </p:nvPr>
        </p:nvSpPr>
        <p:spPr/>
        <p:txBody>
          <a:bodyPr/>
          <a:lstStyle/>
          <a:p>
            <a:r>
              <a:rPr lang="en-US" b="1" u="sng" dirty="0" smtClean="0"/>
              <a:t>Fetch</a:t>
            </a:r>
            <a:r>
              <a:rPr lang="en-US" dirty="0" smtClean="0"/>
              <a:t>: </a:t>
            </a:r>
            <a:r>
              <a:rPr lang="en-US" dirty="0"/>
              <a:t>f</a:t>
            </a:r>
            <a:r>
              <a:rPr lang="en-US" dirty="0" smtClean="0"/>
              <a:t>etching </a:t>
            </a:r>
            <a:r>
              <a:rPr lang="en-US" dirty="0"/>
              <a:t>refers to getting the latest changes from an online repository without merging them in. Once these changes are fetched you can compare them to your local branches (the code residing on your local machine</a:t>
            </a:r>
            <a:r>
              <a:rPr lang="en-US" dirty="0" smtClean="0"/>
              <a:t>).</a:t>
            </a:r>
          </a:p>
          <a:p>
            <a:endParaRPr lang="en-US" dirty="0"/>
          </a:p>
          <a:p>
            <a:r>
              <a:rPr lang="en-US" b="1" u="sng" dirty="0" smtClean="0"/>
              <a:t>Commit</a:t>
            </a:r>
            <a:r>
              <a:rPr lang="en-US" dirty="0" smtClean="0"/>
              <a:t>: </a:t>
            </a:r>
            <a:r>
              <a:rPr lang="en-US" dirty="0"/>
              <a:t>a</a:t>
            </a:r>
            <a:r>
              <a:rPr lang="en-US" dirty="0" smtClean="0"/>
              <a:t> </a:t>
            </a:r>
            <a:r>
              <a:rPr lang="en-US" dirty="0"/>
              <a:t>commit, or "revision", is an individual change to a file (or set of files). It's like when you </a:t>
            </a:r>
            <a:r>
              <a:rPr lang="en-US" i="1" dirty="0"/>
              <a:t>save</a:t>
            </a:r>
            <a:r>
              <a:rPr lang="en-US" dirty="0"/>
              <a:t> a file, except with </a:t>
            </a:r>
            <a:r>
              <a:rPr lang="en-US" dirty="0" err="1"/>
              <a:t>Git</a:t>
            </a:r>
            <a:r>
              <a:rPr lang="en-US" dirty="0"/>
              <a:t>, every time you </a:t>
            </a:r>
            <a:r>
              <a:rPr lang="en-US" dirty="0" smtClean="0"/>
              <a:t>save, </a:t>
            </a:r>
            <a:r>
              <a:rPr lang="en-US" dirty="0"/>
              <a:t>it creates a unique ID (a.k.a. the "SHA" or "hash") that allows you to keep record of what changes were made when and by who. Commits usually contain a commit message which is a brief description of what changes were made.</a:t>
            </a:r>
            <a:endParaRPr lang="en-US" dirty="0"/>
          </a:p>
        </p:txBody>
      </p:sp>
    </p:spTree>
    <p:extLst>
      <p:ext uri="{BB962C8B-B14F-4D97-AF65-F5344CB8AC3E}">
        <p14:creationId xmlns:p14="http://schemas.microsoft.com/office/powerpoint/2010/main" val="167559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idx="1"/>
          </p:nvPr>
        </p:nvSpPr>
        <p:spPr>
          <a:xfrm>
            <a:off x="1371600" y="1791729"/>
            <a:ext cx="9601200" cy="4658497"/>
          </a:xfrm>
        </p:spPr>
        <p:txBody>
          <a:bodyPr>
            <a:normAutofit/>
          </a:bodyPr>
          <a:lstStyle/>
          <a:p>
            <a:r>
              <a:rPr lang="en-US" b="1" u="sng" dirty="0" smtClean="0"/>
              <a:t>Push</a:t>
            </a:r>
            <a:r>
              <a:rPr lang="en-US" dirty="0" smtClean="0"/>
              <a:t>: pushing refers </a:t>
            </a:r>
            <a:r>
              <a:rPr lang="en-US" dirty="0"/>
              <a:t>to sending your committed changes to a remote repository, such as a repository hosted on GitHub. For instance, if you change something locally, you'd want to then </a:t>
            </a:r>
            <a:r>
              <a:rPr lang="en-US" i="1" dirty="0"/>
              <a:t>push</a:t>
            </a:r>
            <a:r>
              <a:rPr lang="en-US" dirty="0"/>
              <a:t> those changes so that others may access them</a:t>
            </a:r>
            <a:r>
              <a:rPr lang="en-US" dirty="0" smtClean="0"/>
              <a:t>.</a:t>
            </a:r>
          </a:p>
          <a:p>
            <a:endParaRPr lang="en-US" dirty="0"/>
          </a:p>
          <a:p>
            <a:r>
              <a:rPr lang="en-US" b="1" u="sng" dirty="0" smtClean="0"/>
              <a:t>Pull requests</a:t>
            </a:r>
            <a:r>
              <a:rPr lang="en-US" dirty="0" smtClean="0"/>
              <a:t>: </a:t>
            </a:r>
            <a:r>
              <a:rPr lang="en-US" dirty="0"/>
              <a:t>p</a:t>
            </a:r>
            <a:r>
              <a:rPr lang="en-US" dirty="0" smtClean="0"/>
              <a:t>ull </a:t>
            </a:r>
            <a:r>
              <a:rPr lang="en-US" dirty="0"/>
              <a:t>requests are proposed changes to a repository submitted by a user and accepted or rejected by a repository's collaborators. </a:t>
            </a:r>
            <a:r>
              <a:rPr lang="en-US" dirty="0"/>
              <a:t>P</a:t>
            </a:r>
            <a:r>
              <a:rPr lang="en-US" dirty="0" smtClean="0"/>
              <a:t>ull </a:t>
            </a:r>
            <a:r>
              <a:rPr lang="en-US" dirty="0"/>
              <a:t>requests each have their own discussion forum.</a:t>
            </a:r>
            <a:r>
              <a:rPr lang="en-US" dirty="0" smtClean="0"/>
              <a:t> </a:t>
            </a:r>
          </a:p>
          <a:p>
            <a:endParaRPr lang="en-US" dirty="0"/>
          </a:p>
          <a:p>
            <a:r>
              <a:rPr lang="en-US" b="1" u="sng" dirty="0" smtClean="0"/>
              <a:t>Merge</a:t>
            </a:r>
            <a:r>
              <a:rPr lang="en-US" dirty="0" smtClean="0"/>
              <a:t>: </a:t>
            </a:r>
            <a:r>
              <a:rPr lang="en-US" dirty="0"/>
              <a:t>m</a:t>
            </a:r>
            <a:r>
              <a:rPr lang="en-US" dirty="0" smtClean="0"/>
              <a:t>erging </a:t>
            </a:r>
            <a:r>
              <a:rPr lang="en-US" dirty="0"/>
              <a:t>takes the changes from one branch (in the same repository or from a fork), and applies them into another. This often happens as a pull request (which can be thought of as a request to merge), or via the command line. A merge can be done automatically via a pull request via the GitHub web interface if there are no conflicting changes, or can always be done via the command line.</a:t>
            </a:r>
            <a:endParaRPr lang="en-US" dirty="0"/>
          </a:p>
        </p:txBody>
      </p:sp>
    </p:spTree>
    <p:extLst>
      <p:ext uri="{BB962C8B-B14F-4D97-AF65-F5344CB8AC3E}">
        <p14:creationId xmlns:p14="http://schemas.microsoft.com/office/powerpoint/2010/main" val="169605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Taverna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526" y="2273643"/>
            <a:ext cx="7679348" cy="3581400"/>
          </a:xfrm>
        </p:spPr>
      </p:pic>
    </p:spTree>
    <p:extLst>
      <p:ext uri="{BB962C8B-B14F-4D97-AF65-F5344CB8AC3E}">
        <p14:creationId xmlns:p14="http://schemas.microsoft.com/office/powerpoint/2010/main" val="116353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Taverna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470" y="-5348"/>
            <a:ext cx="10021330" cy="6863348"/>
          </a:xfrm>
        </p:spPr>
      </p:pic>
    </p:spTree>
    <p:extLst>
      <p:ext uri="{BB962C8B-B14F-4D97-AF65-F5344CB8AC3E}">
        <p14:creationId xmlns:p14="http://schemas.microsoft.com/office/powerpoint/2010/main" val="196550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Galaxy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850" y="288181"/>
            <a:ext cx="7216950" cy="6394766"/>
          </a:xfrm>
        </p:spPr>
      </p:pic>
    </p:spTree>
    <p:extLst>
      <p:ext uri="{BB962C8B-B14F-4D97-AF65-F5344CB8AC3E}">
        <p14:creationId xmlns:p14="http://schemas.microsoft.com/office/powerpoint/2010/main" val="156616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a:t>
            </a:r>
            <a:r>
              <a:rPr lang="en-US" sz="2000" dirty="0"/>
              <a:t>https://</a:t>
            </a:r>
            <a:r>
              <a:rPr lang="en-US" sz="2000" dirty="0" err="1"/>
              <a:t>github.com</a:t>
            </a:r>
            <a:r>
              <a:rPr lang="en-US" sz="2000" dirty="0"/>
              <a:t>/</a:t>
            </a:r>
            <a:r>
              <a:rPr lang="en-US" sz="2000" dirty="0" err="1"/>
              <a:t>spotify</a:t>
            </a:r>
            <a:r>
              <a:rPr lang="en-US" sz="2000" dirty="0"/>
              <a:t>/</a:t>
            </a:r>
            <a:r>
              <a:rPr lang="en-US" sz="2000" dirty="0" err="1"/>
              <a:t>luigi</a:t>
            </a:r>
            <a:r>
              <a:rPr lang="en-US" dirty="0"/>
              <a:t/>
            </a:r>
            <a:br>
              <a:rPr lang="en-US" dirty="0"/>
            </a:br>
            <a:endParaRPr lang="en-US" dirty="0"/>
          </a:p>
        </p:txBody>
      </p:sp>
      <p:sp>
        <p:nvSpPr>
          <p:cNvPr id="3" name="Content Placeholder 2"/>
          <p:cNvSpPr>
            <a:spLocks noGrp="1"/>
          </p:cNvSpPr>
          <p:nvPr>
            <p:ph idx="1"/>
          </p:nvPr>
        </p:nvSpPr>
        <p:spPr>
          <a:xfrm>
            <a:off x="1371600" y="1519881"/>
            <a:ext cx="9601200" cy="434751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095" y="1371600"/>
            <a:ext cx="8070209" cy="5486400"/>
          </a:xfrm>
          <a:prstGeom prst="rect">
            <a:avLst/>
          </a:prstGeom>
        </p:spPr>
      </p:pic>
    </p:spTree>
    <p:extLst>
      <p:ext uri="{BB962C8B-B14F-4D97-AF65-F5344CB8AC3E}">
        <p14:creationId xmlns:p14="http://schemas.microsoft.com/office/powerpoint/2010/main" val="125011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Docs</a:t>
            </a:r>
            <a:endParaRPr lang="en-US" dirty="0"/>
          </a:p>
        </p:txBody>
      </p:sp>
      <p:sp>
        <p:nvSpPr>
          <p:cNvPr id="3" name="Content Placeholder 2"/>
          <p:cNvSpPr>
            <a:spLocks noGrp="1"/>
          </p:cNvSpPr>
          <p:nvPr>
            <p:ph idx="1"/>
          </p:nvPr>
        </p:nvSpPr>
        <p:spPr>
          <a:xfrm>
            <a:off x="1371600" y="1729946"/>
            <a:ext cx="9601200" cy="4893276"/>
          </a:xfrm>
        </p:spPr>
        <p:txBody>
          <a:bodyPr/>
          <a:lstStyle/>
          <a:p>
            <a:r>
              <a:rPr lang="en-US" dirty="0">
                <a:solidFill>
                  <a:srgbClr val="FF0000"/>
                </a:solidFill>
              </a:rPr>
              <a:t>README file </a:t>
            </a:r>
            <a:r>
              <a:rPr lang="en-US" dirty="0"/>
              <a:t>- briefly describes the files in the repository. Information should include the name of the file and the type of file it is, i.e. data file, lab notebook, data dictionary, driver script, etc</a:t>
            </a:r>
            <a:r>
              <a:rPr lang="en-US" dirty="0" smtClean="0"/>
              <a:t>.</a:t>
            </a:r>
          </a:p>
          <a:p>
            <a:endParaRPr lang="en-US" dirty="0" smtClean="0"/>
          </a:p>
          <a:p>
            <a:r>
              <a:rPr lang="en-US" dirty="0">
                <a:solidFill>
                  <a:srgbClr val="FF0000"/>
                </a:solidFill>
              </a:rPr>
              <a:t>Data File </a:t>
            </a:r>
            <a:r>
              <a:rPr lang="en-US" dirty="0"/>
              <a:t>- If you synthesized your own data, please copy it to a file and it include it in the repository. If the data is too big to include here, please mention that in the README file and provide a link to it if possible</a:t>
            </a:r>
            <a:r>
              <a:rPr lang="en-US" dirty="0" smtClean="0"/>
              <a:t>.</a:t>
            </a:r>
          </a:p>
          <a:p>
            <a:endParaRPr lang="en-US" dirty="0" smtClean="0"/>
          </a:p>
          <a:p>
            <a:r>
              <a:rPr lang="en-US" dirty="0">
                <a:solidFill>
                  <a:srgbClr val="FF0000"/>
                </a:solidFill>
              </a:rPr>
              <a:t>Data Dictionary </a:t>
            </a:r>
            <a:r>
              <a:rPr lang="en-US" dirty="0"/>
              <a:t>- This should include the variable names, descriptions (what the variables represent and the possible values they can take) and types. Be sure to include if a variable was a predictor or outcome of interest, and if it is binary, categorical, continuous, etc.</a:t>
            </a:r>
          </a:p>
        </p:txBody>
      </p:sp>
    </p:spTree>
    <p:extLst>
      <p:ext uri="{BB962C8B-B14F-4D97-AF65-F5344CB8AC3E}">
        <p14:creationId xmlns:p14="http://schemas.microsoft.com/office/powerpoint/2010/main" val="79634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Docs</a:t>
            </a:r>
            <a:endParaRPr lang="en-US" dirty="0"/>
          </a:p>
        </p:txBody>
      </p:sp>
      <p:sp>
        <p:nvSpPr>
          <p:cNvPr id="3" name="Content Placeholder 2"/>
          <p:cNvSpPr>
            <a:spLocks noGrp="1"/>
          </p:cNvSpPr>
          <p:nvPr>
            <p:ph idx="1"/>
          </p:nvPr>
        </p:nvSpPr>
        <p:spPr>
          <a:xfrm>
            <a:off x="1371600" y="1816443"/>
            <a:ext cx="9601200" cy="4609071"/>
          </a:xfrm>
        </p:spPr>
        <p:txBody>
          <a:bodyPr>
            <a:normAutofit/>
          </a:bodyPr>
          <a:lstStyle/>
          <a:p>
            <a:r>
              <a:rPr lang="en-US" dirty="0">
                <a:solidFill>
                  <a:srgbClr val="FF0000"/>
                </a:solidFill>
              </a:rPr>
              <a:t>Lab Notebook </a:t>
            </a:r>
            <a:r>
              <a:rPr lang="en-US" dirty="0"/>
              <a:t>- This file should contain the text for the abstract, introduction, methods, results and conclusion sections as well as all code used during analysis. This document should also include any tables, figures or other visuals. Remember to comment your code</a:t>
            </a:r>
            <a:r>
              <a:rPr lang="en-US" dirty="0" smtClean="0"/>
              <a:t>.</a:t>
            </a:r>
          </a:p>
          <a:p>
            <a:endParaRPr lang="en-US" dirty="0"/>
          </a:p>
          <a:p>
            <a:r>
              <a:rPr lang="en-US" dirty="0">
                <a:solidFill>
                  <a:srgbClr val="FF0000"/>
                </a:solidFill>
              </a:rPr>
              <a:t>Driver Script </a:t>
            </a:r>
            <a:r>
              <a:rPr lang="en-US" dirty="0"/>
              <a:t>- If you have created a driver script that runs separate files and produces some output, please provide it with details of what files are being run and why</a:t>
            </a:r>
            <a:r>
              <a:rPr lang="en-US" dirty="0" smtClean="0"/>
              <a:t>.</a:t>
            </a:r>
          </a:p>
          <a:p>
            <a:endParaRPr lang="en-US" dirty="0"/>
          </a:p>
          <a:p>
            <a:r>
              <a:rPr lang="en-US" dirty="0">
                <a:solidFill>
                  <a:srgbClr val="FF0000"/>
                </a:solidFill>
              </a:rPr>
              <a:t>Final Presentation </a:t>
            </a:r>
            <a:r>
              <a:rPr lang="en-US" dirty="0"/>
              <a:t>- This can be a </a:t>
            </a:r>
            <a:r>
              <a:rPr lang="en-US" dirty="0" err="1"/>
              <a:t>powerpoint</a:t>
            </a:r>
            <a:r>
              <a:rPr lang="en-US" dirty="0"/>
              <a:t> presentation, beamer presentation, etc.</a:t>
            </a:r>
          </a:p>
        </p:txBody>
      </p:sp>
    </p:spTree>
    <p:extLst>
      <p:ext uri="{BB962C8B-B14F-4D97-AF65-F5344CB8AC3E}">
        <p14:creationId xmlns:p14="http://schemas.microsoft.com/office/powerpoint/2010/main" val="210009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850" y="1428750"/>
            <a:ext cx="6938700" cy="5236312"/>
          </a:xfrm>
        </p:spPr>
      </p:pic>
    </p:spTree>
    <p:extLst>
      <p:ext uri="{BB962C8B-B14F-4D97-AF65-F5344CB8AC3E}">
        <p14:creationId xmlns:p14="http://schemas.microsoft.com/office/powerpoint/2010/main" val="53504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Script</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417" y="1640718"/>
            <a:ext cx="6597565" cy="4770379"/>
          </a:xfrm>
        </p:spPr>
      </p:pic>
    </p:spTree>
    <p:extLst>
      <p:ext uri="{BB962C8B-B14F-4D97-AF65-F5344CB8AC3E}">
        <p14:creationId xmlns:p14="http://schemas.microsoft.com/office/powerpoint/2010/main" val="91336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vs </a:t>
            </a:r>
            <a:r>
              <a:rPr lang="en-US" dirty="0" err="1" smtClean="0"/>
              <a:t>BitBucket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239" y="1428750"/>
            <a:ext cx="7091921" cy="5102192"/>
          </a:xfrm>
        </p:spPr>
      </p:pic>
    </p:spTree>
    <p:extLst>
      <p:ext uri="{BB962C8B-B14F-4D97-AF65-F5344CB8AC3E}">
        <p14:creationId xmlns:p14="http://schemas.microsoft.com/office/powerpoint/2010/main" val="75992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vs </a:t>
            </a:r>
            <a:r>
              <a:rPr lang="en-US" dirty="0" err="1" smtClean="0"/>
              <a:t>Bitbucket</a:t>
            </a:r>
            <a:endParaRPr lang="en-US" dirty="0"/>
          </a:p>
        </p:txBody>
      </p:sp>
      <p:sp>
        <p:nvSpPr>
          <p:cNvPr id="3" name="Content Placeholder 2"/>
          <p:cNvSpPr>
            <a:spLocks noGrp="1"/>
          </p:cNvSpPr>
          <p:nvPr>
            <p:ph idx="1"/>
          </p:nvPr>
        </p:nvSpPr>
        <p:spPr>
          <a:xfrm>
            <a:off x="1371600" y="1927654"/>
            <a:ext cx="9601200" cy="4757350"/>
          </a:xfrm>
        </p:spPr>
        <p:txBody>
          <a:bodyPr>
            <a:normAutofit/>
          </a:bodyPr>
          <a:lstStyle/>
          <a:p>
            <a:r>
              <a:rPr lang="en-US" dirty="0" smtClean="0"/>
              <a:t>Does my code have to be public?</a:t>
            </a:r>
          </a:p>
          <a:p>
            <a:pPr lvl="1"/>
            <a:r>
              <a:rPr lang="en-US" i="0" dirty="0"/>
              <a:t>No, you’ll get free private repositories on </a:t>
            </a:r>
            <a:r>
              <a:rPr lang="en-US" i="0" dirty="0" err="1"/>
              <a:t>Bitbucket</a:t>
            </a:r>
            <a:r>
              <a:rPr lang="en-US" i="0" dirty="0"/>
              <a:t> and pay for them on </a:t>
            </a:r>
            <a:r>
              <a:rPr lang="en-US" i="0" dirty="0" smtClean="0"/>
              <a:t>GitHub</a:t>
            </a:r>
          </a:p>
          <a:p>
            <a:pPr lvl="1"/>
            <a:endParaRPr lang="en-US" i="0" dirty="0" smtClean="0"/>
          </a:p>
          <a:p>
            <a:r>
              <a:rPr lang="en-US" dirty="0" smtClean="0"/>
              <a:t>Where is it easier to work on open-source projects?</a:t>
            </a:r>
          </a:p>
          <a:p>
            <a:pPr lvl="1"/>
            <a:r>
              <a:rPr lang="en-US" i="0" dirty="0"/>
              <a:t>GitHub is the undisputed home for </a:t>
            </a:r>
            <a:r>
              <a:rPr lang="en-US" i="0" dirty="0" smtClean="0"/>
              <a:t>open-source</a:t>
            </a:r>
          </a:p>
          <a:p>
            <a:pPr lvl="1"/>
            <a:endParaRPr lang="en-US" i="0" dirty="0" smtClean="0"/>
          </a:p>
          <a:p>
            <a:r>
              <a:rPr lang="en-US" dirty="0" smtClean="0"/>
              <a:t> Which is more popular?</a:t>
            </a:r>
          </a:p>
          <a:p>
            <a:pPr lvl="1"/>
            <a:r>
              <a:rPr lang="en-US" i="0" dirty="0" smtClean="0"/>
              <a:t>GitHub. As of February 2017, there are over 20M GitHub users and 6M </a:t>
            </a:r>
            <a:r>
              <a:rPr lang="en-US" i="0" dirty="0" err="1" smtClean="0"/>
              <a:t>Bitbucket</a:t>
            </a:r>
            <a:r>
              <a:rPr lang="en-US" i="0" dirty="0" smtClean="0"/>
              <a:t> users</a:t>
            </a:r>
          </a:p>
          <a:p>
            <a:pPr lvl="1"/>
            <a:endParaRPr lang="en-US" i="0" dirty="0" smtClean="0"/>
          </a:p>
          <a:p>
            <a:r>
              <a:rPr lang="en-US" dirty="0"/>
              <a:t>What about pricing?</a:t>
            </a:r>
          </a:p>
          <a:p>
            <a:pPr lvl="1"/>
            <a:r>
              <a:rPr lang="en-US" i="0" dirty="0"/>
              <a:t>The price varies according to your needs, but both offer similar price tags.</a:t>
            </a:r>
            <a:endParaRPr lang="en-US" dirty="0"/>
          </a:p>
          <a:p>
            <a:pPr lvl="1"/>
            <a:endParaRPr lang="en-US" i="0" dirty="0" smtClean="0"/>
          </a:p>
        </p:txBody>
      </p:sp>
    </p:spTree>
    <p:extLst>
      <p:ext uri="{BB962C8B-B14F-4D97-AF65-F5344CB8AC3E}">
        <p14:creationId xmlns:p14="http://schemas.microsoft.com/office/powerpoint/2010/main" val="99135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vs </a:t>
            </a:r>
            <a:r>
              <a:rPr lang="en-US" dirty="0" err="1" smtClean="0"/>
              <a:t>Bitbucket</a:t>
            </a:r>
            <a:endParaRPr lang="en-US" dirty="0"/>
          </a:p>
        </p:txBody>
      </p:sp>
      <p:sp>
        <p:nvSpPr>
          <p:cNvPr id="3" name="Content Placeholder 2"/>
          <p:cNvSpPr>
            <a:spLocks noGrp="1"/>
          </p:cNvSpPr>
          <p:nvPr>
            <p:ph idx="1"/>
          </p:nvPr>
        </p:nvSpPr>
        <p:spPr>
          <a:xfrm>
            <a:off x="1371600" y="1964724"/>
            <a:ext cx="9601200" cy="4658498"/>
          </a:xfrm>
        </p:spPr>
        <p:txBody>
          <a:bodyPr>
            <a:normAutofit/>
          </a:bodyPr>
          <a:lstStyle/>
          <a:p>
            <a:r>
              <a:rPr lang="en-US" dirty="0"/>
              <a:t>Will my repositories be visible/showcased?</a:t>
            </a:r>
          </a:p>
          <a:p>
            <a:pPr lvl="1"/>
            <a:r>
              <a:rPr lang="en-US" i="0" dirty="0" err="1"/>
              <a:t>Bitbucket</a:t>
            </a:r>
            <a:r>
              <a:rPr lang="en-US" i="0" dirty="0"/>
              <a:t> has a simple search tool, so unless someone is specifically looking for your project, it won’t be found</a:t>
            </a:r>
          </a:p>
          <a:p>
            <a:pPr lvl="1"/>
            <a:r>
              <a:rPr lang="en-US" i="0" dirty="0" err="1"/>
              <a:t>GirHub</a:t>
            </a:r>
            <a:r>
              <a:rPr lang="en-US" i="0" dirty="0"/>
              <a:t> boasts trending repos and showcases popular topics, not to mention its use as a portfolio for developers and an open job </a:t>
            </a:r>
            <a:r>
              <a:rPr lang="en-US" i="0" dirty="0" smtClean="0"/>
              <a:t>board</a:t>
            </a:r>
          </a:p>
          <a:p>
            <a:pPr lvl="1"/>
            <a:endParaRPr lang="en-US" i="0" dirty="0"/>
          </a:p>
          <a:p>
            <a:r>
              <a:rPr lang="en-US" dirty="0" smtClean="0"/>
              <a:t>Where do they stand with community support?</a:t>
            </a:r>
          </a:p>
          <a:p>
            <a:pPr lvl="1"/>
            <a:r>
              <a:rPr lang="en-US" i="0" dirty="0" smtClean="0"/>
              <a:t>GitHub is MILES ahead. </a:t>
            </a:r>
          </a:p>
          <a:p>
            <a:pPr lvl="1"/>
            <a:endParaRPr lang="en-US" i="0" dirty="0" smtClean="0"/>
          </a:p>
          <a:p>
            <a:r>
              <a:rPr lang="en-US" i="0" dirty="0" smtClean="0"/>
              <a:t>Can I switch between the two?</a:t>
            </a:r>
          </a:p>
          <a:p>
            <a:pPr lvl="1"/>
            <a:r>
              <a:rPr lang="en-US" i="0" dirty="0" smtClean="0"/>
              <a:t>Yes. </a:t>
            </a:r>
            <a:r>
              <a:rPr lang="en-US" i="0" dirty="0" err="1"/>
              <a:t>Bitbucket</a:t>
            </a:r>
            <a:r>
              <a:rPr lang="en-US" i="0" dirty="0"/>
              <a:t> makes it pretty straightforward to import your repositories from GitHub</a:t>
            </a:r>
            <a:r>
              <a:rPr lang="en-US" i="0" dirty="0" smtClean="0"/>
              <a:t>. However, it’s a little more complicated the other way around</a:t>
            </a:r>
            <a:endParaRPr lang="en-US" i="0" dirty="0"/>
          </a:p>
        </p:txBody>
      </p:sp>
    </p:spTree>
    <p:extLst>
      <p:ext uri="{BB962C8B-B14F-4D97-AF65-F5344CB8AC3E}">
        <p14:creationId xmlns:p14="http://schemas.microsoft.com/office/powerpoint/2010/main" val="148541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idx="1"/>
          </p:nvPr>
        </p:nvSpPr>
        <p:spPr/>
        <p:txBody>
          <a:bodyPr>
            <a:normAutofit lnSpcReduction="10000"/>
          </a:bodyPr>
          <a:lstStyle/>
          <a:p>
            <a:r>
              <a:rPr lang="en-US" b="1" u="sng" dirty="0" err="1" smtClean="0"/>
              <a:t>Git</a:t>
            </a:r>
            <a:r>
              <a:rPr lang="en-US" dirty="0" smtClean="0"/>
              <a:t>: an </a:t>
            </a:r>
            <a:r>
              <a:rPr lang="en-US" dirty="0"/>
              <a:t>open source program for tracking changes in text files. It was written by the author of the Linux operating system, and is the core technology that GitHub, the social and user interface, is built on top of</a:t>
            </a:r>
            <a:r>
              <a:rPr lang="en-US" dirty="0" smtClean="0"/>
              <a:t>.</a:t>
            </a:r>
          </a:p>
          <a:p>
            <a:endParaRPr lang="en-US" dirty="0"/>
          </a:p>
          <a:p>
            <a:r>
              <a:rPr lang="en-US" b="1" u="sng" dirty="0" smtClean="0"/>
              <a:t>Repository</a:t>
            </a:r>
            <a:r>
              <a:rPr lang="en-US" dirty="0" smtClean="0"/>
              <a:t>: </a:t>
            </a:r>
            <a:r>
              <a:rPr lang="en-US" dirty="0"/>
              <a:t>a</a:t>
            </a:r>
            <a:r>
              <a:rPr lang="en-US" dirty="0" smtClean="0"/>
              <a:t> </a:t>
            </a:r>
            <a:r>
              <a:rPr lang="en-US" dirty="0"/>
              <a:t>repository is the most basic element of GitHub. They're easiest to imagine as a project's folder. A repository contains all of the project files (including documentation), and stores each file's revision history. Repositories can have multiple collaborators and can be either public or private</a:t>
            </a:r>
            <a:r>
              <a:rPr lang="en-US" dirty="0" smtClean="0"/>
              <a:t>.</a:t>
            </a:r>
          </a:p>
          <a:p>
            <a:endParaRPr lang="en-US" dirty="0"/>
          </a:p>
          <a:p>
            <a:r>
              <a:rPr lang="en-US" b="1" u="sng" dirty="0" smtClean="0"/>
              <a:t>Private repository</a:t>
            </a:r>
            <a:r>
              <a:rPr lang="en-US" dirty="0" smtClean="0"/>
              <a:t>: </a:t>
            </a:r>
            <a:r>
              <a:rPr lang="en-US" dirty="0"/>
              <a:t>p</a:t>
            </a:r>
            <a:r>
              <a:rPr lang="en-US" dirty="0" smtClean="0"/>
              <a:t>rivate </a:t>
            </a:r>
            <a:r>
              <a:rPr lang="en-US" dirty="0"/>
              <a:t>repositories are repositories that can only be viewed or contributed to by their creator and collaborators the creator specified.</a:t>
            </a:r>
            <a:endParaRPr lang="en-US" dirty="0" smtClean="0"/>
          </a:p>
          <a:p>
            <a:endParaRPr lang="en-US" dirty="0"/>
          </a:p>
          <a:p>
            <a:endParaRPr lang="en-US" dirty="0"/>
          </a:p>
        </p:txBody>
      </p:sp>
    </p:spTree>
    <p:extLst>
      <p:ext uri="{BB962C8B-B14F-4D97-AF65-F5344CB8AC3E}">
        <p14:creationId xmlns:p14="http://schemas.microsoft.com/office/powerpoint/2010/main" val="9253162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89</TotalTime>
  <Words>850</Words>
  <Application>Microsoft Macintosh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Computational tools</vt:lpstr>
      <vt:lpstr>Final Project Docs</vt:lpstr>
      <vt:lpstr>Final Project Docs</vt:lpstr>
      <vt:lpstr>Data Dictionary</vt:lpstr>
      <vt:lpstr>Driver Script</vt:lpstr>
      <vt:lpstr>GitHub vs BitBucket</vt:lpstr>
      <vt:lpstr>GitHub vs Bitbucket</vt:lpstr>
      <vt:lpstr>GitHub vs Bitbucket</vt:lpstr>
      <vt:lpstr>GitHub Glossary</vt:lpstr>
      <vt:lpstr>GitHub Glossary</vt:lpstr>
      <vt:lpstr>GitHub Glossary</vt:lpstr>
      <vt:lpstr>GitHub Glossary</vt:lpstr>
      <vt:lpstr>Taverna</vt:lpstr>
      <vt:lpstr>Taverna</vt:lpstr>
      <vt:lpstr>Galaxy</vt:lpstr>
      <vt:lpstr>Luigi https://github.com/spotify/luigi </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tools</dc:title>
  <dc:creator>Mattie, Heather</dc:creator>
  <cp:lastModifiedBy>Mattie, Heather</cp:lastModifiedBy>
  <cp:revision>8</cp:revision>
  <dcterms:created xsi:type="dcterms:W3CDTF">2017-09-14T11:17:44Z</dcterms:created>
  <dcterms:modified xsi:type="dcterms:W3CDTF">2017-09-14T12:47:41Z</dcterms:modified>
</cp:coreProperties>
</file>