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92" r:id="rId3"/>
    <p:sldId id="293" r:id="rId4"/>
    <p:sldId id="268" r:id="rId5"/>
    <p:sldId id="258" r:id="rId6"/>
    <p:sldId id="271" r:id="rId7"/>
    <p:sldId id="261" r:id="rId8"/>
    <p:sldId id="262" r:id="rId9"/>
    <p:sldId id="264" r:id="rId10"/>
    <p:sldId id="284" r:id="rId11"/>
    <p:sldId id="267" r:id="rId12"/>
    <p:sldId id="259" r:id="rId13"/>
    <p:sldId id="269" r:id="rId14"/>
    <p:sldId id="297" r:id="rId15"/>
    <p:sldId id="263" r:id="rId16"/>
    <p:sldId id="278" r:id="rId17"/>
    <p:sldId id="281" r:id="rId18"/>
    <p:sldId id="279" r:id="rId19"/>
    <p:sldId id="282" r:id="rId20"/>
    <p:sldId id="280" r:id="rId21"/>
    <p:sldId id="283" r:id="rId22"/>
    <p:sldId id="270" r:id="rId23"/>
    <p:sldId id="260" r:id="rId24"/>
    <p:sldId id="298" r:id="rId25"/>
    <p:sldId id="299" r:id="rId26"/>
    <p:sldId id="276" r:id="rId27"/>
    <p:sldId id="294" r:id="rId28"/>
    <p:sldId id="296" r:id="rId29"/>
    <p:sldId id="295" r:id="rId30"/>
    <p:sldId id="300" r:id="rId31"/>
    <p:sldId id="277" r:id="rId32"/>
    <p:sldId id="272" r:id="rId33"/>
    <p:sldId id="273" r:id="rId34"/>
    <p:sldId id="274" r:id="rId35"/>
    <p:sldId id="285" r:id="rId36"/>
    <p:sldId id="286" r:id="rId37"/>
    <p:sldId id="287" r:id="rId38"/>
    <p:sldId id="290" r:id="rId39"/>
    <p:sldId id="289" r:id="rId40"/>
    <p:sldId id="301" r:id="rId41"/>
    <p:sldId id="303" r:id="rId42"/>
    <p:sldId id="304" r:id="rId43"/>
    <p:sldId id="305" r:id="rId44"/>
    <p:sldId id="302" r:id="rId45"/>
    <p:sldId id="306" r:id="rId46"/>
    <p:sldId id="30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p:restoredTop sz="94708"/>
  </p:normalViewPr>
  <p:slideViewPr>
    <p:cSldViewPr snapToGrid="0" snapToObjects="1">
      <p:cViewPr varScale="1">
        <p:scale>
          <a:sx n="108" d="100"/>
          <a:sy n="108" d="100"/>
        </p:scale>
        <p:origin x="232"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014468-4D35-E345-8F84-62EB7DB9CA1B}" type="doc">
      <dgm:prSet loTypeId="urn:microsoft.com/office/officeart/2005/8/layout/hChevron3" loCatId="" qsTypeId="urn:microsoft.com/office/officeart/2005/8/quickstyle/simple4" qsCatId="simple" csTypeId="urn:microsoft.com/office/officeart/2005/8/colors/accent1_2" csCatId="accent1" phldr="1"/>
      <dgm:spPr/>
    </dgm:pt>
    <dgm:pt modelId="{F6F597CD-371B-4045-96AD-474CEF8A1E88}">
      <dgm:prSet phldrT="[Text]"/>
      <dgm:spPr>
        <a:solidFill>
          <a:schemeClr val="accent5">
            <a:lumMod val="60000"/>
            <a:lumOff val="40000"/>
          </a:schemeClr>
        </a:solidFill>
      </dgm:spPr>
      <dgm:t>
        <a:bodyPr/>
        <a:lstStyle/>
        <a:p>
          <a:r>
            <a:rPr lang="en-US" dirty="0" smtClean="0"/>
            <a:t>Before Analysis</a:t>
          </a:r>
          <a:endParaRPr lang="en-US" dirty="0"/>
        </a:p>
      </dgm:t>
    </dgm:pt>
    <dgm:pt modelId="{5F9EFCC2-9D24-2E49-9897-6DC96C4339A6}" type="parTrans" cxnId="{7140167E-E850-FD4D-A831-CAA5AC90547A}">
      <dgm:prSet/>
      <dgm:spPr/>
      <dgm:t>
        <a:bodyPr/>
        <a:lstStyle/>
        <a:p>
          <a:endParaRPr lang="en-US"/>
        </a:p>
      </dgm:t>
    </dgm:pt>
    <dgm:pt modelId="{56C8ECB5-C8EC-A14F-B1D7-B7B409904BB6}" type="sibTrans" cxnId="{7140167E-E850-FD4D-A831-CAA5AC90547A}">
      <dgm:prSet/>
      <dgm:spPr/>
      <dgm:t>
        <a:bodyPr/>
        <a:lstStyle/>
        <a:p>
          <a:endParaRPr lang="en-US"/>
        </a:p>
      </dgm:t>
    </dgm:pt>
    <dgm:pt modelId="{F85DDA43-3F56-1945-8431-F6731D1C2D72}">
      <dgm:prSet phldrT="[Text]"/>
      <dgm:spPr>
        <a:solidFill>
          <a:schemeClr val="accent5">
            <a:lumMod val="75000"/>
          </a:schemeClr>
        </a:solidFill>
      </dgm:spPr>
      <dgm:t>
        <a:bodyPr/>
        <a:lstStyle/>
        <a:p>
          <a:r>
            <a:rPr lang="en-US" dirty="0" smtClean="0"/>
            <a:t>During Analysis</a:t>
          </a:r>
          <a:endParaRPr lang="en-US" dirty="0"/>
        </a:p>
      </dgm:t>
    </dgm:pt>
    <dgm:pt modelId="{A19BEDFA-40B4-D74A-9CE7-0871180978D9}" type="parTrans" cxnId="{522FA31A-D5B8-9B4C-A3D8-294BE9C9CF1D}">
      <dgm:prSet/>
      <dgm:spPr/>
      <dgm:t>
        <a:bodyPr/>
        <a:lstStyle/>
        <a:p>
          <a:endParaRPr lang="en-US"/>
        </a:p>
      </dgm:t>
    </dgm:pt>
    <dgm:pt modelId="{F5E74DE4-25DC-7942-B168-09E92AED7BF2}" type="sibTrans" cxnId="{522FA31A-D5B8-9B4C-A3D8-294BE9C9CF1D}">
      <dgm:prSet/>
      <dgm:spPr/>
      <dgm:t>
        <a:bodyPr/>
        <a:lstStyle/>
        <a:p>
          <a:endParaRPr lang="en-US"/>
        </a:p>
      </dgm:t>
    </dgm:pt>
    <dgm:pt modelId="{E604D431-4553-7545-BE69-CF895DC80158}">
      <dgm:prSet phldrT="[Text]"/>
      <dgm:spPr>
        <a:solidFill>
          <a:schemeClr val="accent5">
            <a:lumMod val="50000"/>
          </a:schemeClr>
        </a:solidFill>
      </dgm:spPr>
      <dgm:t>
        <a:bodyPr/>
        <a:lstStyle/>
        <a:p>
          <a:r>
            <a:rPr lang="en-US" dirty="0" smtClean="0"/>
            <a:t>After Analysis</a:t>
          </a:r>
          <a:endParaRPr lang="en-US" dirty="0"/>
        </a:p>
      </dgm:t>
    </dgm:pt>
    <dgm:pt modelId="{337D9E4B-C227-B841-AA98-6A6747027B5F}" type="parTrans" cxnId="{25E3C714-B392-084D-B591-E0DBB849A0EE}">
      <dgm:prSet/>
      <dgm:spPr/>
      <dgm:t>
        <a:bodyPr/>
        <a:lstStyle/>
        <a:p>
          <a:endParaRPr lang="en-US"/>
        </a:p>
      </dgm:t>
    </dgm:pt>
    <dgm:pt modelId="{C0E1E5B5-66BC-7148-A400-759EE0134B16}" type="sibTrans" cxnId="{25E3C714-B392-084D-B591-E0DBB849A0EE}">
      <dgm:prSet/>
      <dgm:spPr/>
      <dgm:t>
        <a:bodyPr/>
        <a:lstStyle/>
        <a:p>
          <a:endParaRPr lang="en-US"/>
        </a:p>
      </dgm:t>
    </dgm:pt>
    <dgm:pt modelId="{5BECBDC6-B687-104B-84CE-6AA98122BDD9}" type="pres">
      <dgm:prSet presAssocID="{06014468-4D35-E345-8F84-62EB7DB9CA1B}" presName="Name0" presStyleCnt="0">
        <dgm:presLayoutVars>
          <dgm:dir/>
          <dgm:resizeHandles val="exact"/>
        </dgm:presLayoutVars>
      </dgm:prSet>
      <dgm:spPr/>
    </dgm:pt>
    <dgm:pt modelId="{EFA4D3A0-238E-E04C-A662-C2CD29A7880E}" type="pres">
      <dgm:prSet presAssocID="{F6F597CD-371B-4045-96AD-474CEF8A1E88}" presName="parTxOnly" presStyleLbl="node1" presStyleIdx="0" presStyleCnt="3">
        <dgm:presLayoutVars>
          <dgm:bulletEnabled val="1"/>
        </dgm:presLayoutVars>
      </dgm:prSet>
      <dgm:spPr/>
    </dgm:pt>
    <dgm:pt modelId="{D53AD1B9-8087-A042-AB8C-0427CF92A1A1}" type="pres">
      <dgm:prSet presAssocID="{56C8ECB5-C8EC-A14F-B1D7-B7B409904BB6}" presName="parSpace" presStyleCnt="0"/>
      <dgm:spPr/>
    </dgm:pt>
    <dgm:pt modelId="{9320BB4F-74B9-F540-8EE4-C1915803D50F}" type="pres">
      <dgm:prSet presAssocID="{F85DDA43-3F56-1945-8431-F6731D1C2D72}" presName="parTxOnly" presStyleLbl="node1" presStyleIdx="1" presStyleCnt="3">
        <dgm:presLayoutVars>
          <dgm:bulletEnabled val="1"/>
        </dgm:presLayoutVars>
      </dgm:prSet>
      <dgm:spPr/>
      <dgm:t>
        <a:bodyPr/>
        <a:lstStyle/>
        <a:p>
          <a:endParaRPr lang="en-US"/>
        </a:p>
      </dgm:t>
    </dgm:pt>
    <dgm:pt modelId="{17304FB1-CC30-C844-B235-13E0179BC7CF}" type="pres">
      <dgm:prSet presAssocID="{F5E74DE4-25DC-7942-B168-09E92AED7BF2}" presName="parSpace" presStyleCnt="0"/>
      <dgm:spPr/>
    </dgm:pt>
    <dgm:pt modelId="{EA64D4EE-9D54-2046-9765-76CBDAA4E9D1}" type="pres">
      <dgm:prSet presAssocID="{E604D431-4553-7545-BE69-CF895DC80158}" presName="parTxOnly" presStyleLbl="node1" presStyleIdx="2" presStyleCnt="3">
        <dgm:presLayoutVars>
          <dgm:bulletEnabled val="1"/>
        </dgm:presLayoutVars>
      </dgm:prSet>
      <dgm:spPr/>
    </dgm:pt>
  </dgm:ptLst>
  <dgm:cxnLst>
    <dgm:cxn modelId="{7140167E-E850-FD4D-A831-CAA5AC90547A}" srcId="{06014468-4D35-E345-8F84-62EB7DB9CA1B}" destId="{F6F597CD-371B-4045-96AD-474CEF8A1E88}" srcOrd="0" destOrd="0" parTransId="{5F9EFCC2-9D24-2E49-9897-6DC96C4339A6}" sibTransId="{56C8ECB5-C8EC-A14F-B1D7-B7B409904BB6}"/>
    <dgm:cxn modelId="{D348BC5D-2AD5-024E-B7A8-3F128CD430B1}" type="presOf" srcId="{F85DDA43-3F56-1945-8431-F6731D1C2D72}" destId="{9320BB4F-74B9-F540-8EE4-C1915803D50F}" srcOrd="0" destOrd="0" presId="urn:microsoft.com/office/officeart/2005/8/layout/hChevron3"/>
    <dgm:cxn modelId="{0ED5A0D4-5A9E-754C-B705-B39DEF229038}" type="presOf" srcId="{E604D431-4553-7545-BE69-CF895DC80158}" destId="{EA64D4EE-9D54-2046-9765-76CBDAA4E9D1}" srcOrd="0" destOrd="0" presId="urn:microsoft.com/office/officeart/2005/8/layout/hChevron3"/>
    <dgm:cxn modelId="{25E3C714-B392-084D-B591-E0DBB849A0EE}" srcId="{06014468-4D35-E345-8F84-62EB7DB9CA1B}" destId="{E604D431-4553-7545-BE69-CF895DC80158}" srcOrd="2" destOrd="0" parTransId="{337D9E4B-C227-B841-AA98-6A6747027B5F}" sibTransId="{C0E1E5B5-66BC-7148-A400-759EE0134B16}"/>
    <dgm:cxn modelId="{C3A1E8DB-3355-E74B-8E81-FFF7517A389B}" type="presOf" srcId="{06014468-4D35-E345-8F84-62EB7DB9CA1B}" destId="{5BECBDC6-B687-104B-84CE-6AA98122BDD9}" srcOrd="0" destOrd="0" presId="urn:microsoft.com/office/officeart/2005/8/layout/hChevron3"/>
    <dgm:cxn modelId="{522FA31A-D5B8-9B4C-A3D8-294BE9C9CF1D}" srcId="{06014468-4D35-E345-8F84-62EB7DB9CA1B}" destId="{F85DDA43-3F56-1945-8431-F6731D1C2D72}" srcOrd="1" destOrd="0" parTransId="{A19BEDFA-40B4-D74A-9CE7-0871180978D9}" sibTransId="{F5E74DE4-25DC-7942-B168-09E92AED7BF2}"/>
    <dgm:cxn modelId="{D47CFB27-438C-5A4F-A3EC-CDC9DAB27ED2}" type="presOf" srcId="{F6F597CD-371B-4045-96AD-474CEF8A1E88}" destId="{EFA4D3A0-238E-E04C-A662-C2CD29A7880E}" srcOrd="0" destOrd="0" presId="urn:microsoft.com/office/officeart/2005/8/layout/hChevron3"/>
    <dgm:cxn modelId="{24E285E3-28F0-224E-B7D2-C02365E1CEEA}" type="presParOf" srcId="{5BECBDC6-B687-104B-84CE-6AA98122BDD9}" destId="{EFA4D3A0-238E-E04C-A662-C2CD29A7880E}" srcOrd="0" destOrd="0" presId="urn:microsoft.com/office/officeart/2005/8/layout/hChevron3"/>
    <dgm:cxn modelId="{97BDA6A8-BCF3-D24D-B7A5-001BBCA0307F}" type="presParOf" srcId="{5BECBDC6-B687-104B-84CE-6AA98122BDD9}" destId="{D53AD1B9-8087-A042-AB8C-0427CF92A1A1}" srcOrd="1" destOrd="0" presId="urn:microsoft.com/office/officeart/2005/8/layout/hChevron3"/>
    <dgm:cxn modelId="{79481757-7062-284E-A1C9-EE39C36B5CD1}" type="presParOf" srcId="{5BECBDC6-B687-104B-84CE-6AA98122BDD9}" destId="{9320BB4F-74B9-F540-8EE4-C1915803D50F}" srcOrd="2" destOrd="0" presId="urn:microsoft.com/office/officeart/2005/8/layout/hChevron3"/>
    <dgm:cxn modelId="{B96FEB07-7313-2746-BE3F-1FB57A681FF9}" type="presParOf" srcId="{5BECBDC6-B687-104B-84CE-6AA98122BDD9}" destId="{17304FB1-CC30-C844-B235-13E0179BC7CF}" srcOrd="3" destOrd="0" presId="urn:microsoft.com/office/officeart/2005/8/layout/hChevron3"/>
    <dgm:cxn modelId="{8FFAA72A-63BD-5146-9615-0FA9CAE6D37F}" type="presParOf" srcId="{5BECBDC6-B687-104B-84CE-6AA98122BDD9}" destId="{EA64D4EE-9D54-2046-9765-76CBDAA4E9D1}"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4D3A0-238E-E04C-A662-C2CD29A7880E}">
      <dsp:nvSpPr>
        <dsp:cNvPr id="0" name=""/>
        <dsp:cNvSpPr/>
      </dsp:nvSpPr>
      <dsp:spPr>
        <a:xfrm>
          <a:off x="4219" y="1052795"/>
          <a:ext cx="3689523" cy="1475809"/>
        </a:xfrm>
        <a:prstGeom prst="homePlate">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0" tIns="120015" rIns="60008" bIns="120015" numCol="1" spcCol="1270" anchor="ctr" anchorCtr="0">
          <a:noAutofit/>
        </a:bodyPr>
        <a:lstStyle/>
        <a:p>
          <a:pPr lvl="0" algn="ctr" defTabSz="2000250">
            <a:lnSpc>
              <a:spcPct val="90000"/>
            </a:lnSpc>
            <a:spcBef>
              <a:spcPct val="0"/>
            </a:spcBef>
            <a:spcAft>
              <a:spcPct val="35000"/>
            </a:spcAft>
          </a:pPr>
          <a:r>
            <a:rPr lang="en-US" sz="4500" kern="1200" dirty="0" smtClean="0"/>
            <a:t>Before Analysis</a:t>
          </a:r>
          <a:endParaRPr lang="en-US" sz="4500" kern="1200" dirty="0"/>
        </a:p>
      </dsp:txBody>
      <dsp:txXfrm>
        <a:off x="4219" y="1052795"/>
        <a:ext cx="3320571" cy="1475809"/>
      </dsp:txXfrm>
    </dsp:sp>
    <dsp:sp modelId="{9320BB4F-74B9-F540-8EE4-C1915803D50F}">
      <dsp:nvSpPr>
        <dsp:cNvPr id="0" name=""/>
        <dsp:cNvSpPr/>
      </dsp:nvSpPr>
      <dsp:spPr>
        <a:xfrm>
          <a:off x="2955838" y="1052795"/>
          <a:ext cx="3689523" cy="1475809"/>
        </a:xfrm>
        <a:prstGeom prst="chevron">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0023" tIns="120015" rIns="60008" bIns="120015" numCol="1" spcCol="1270" anchor="ctr" anchorCtr="0">
          <a:noAutofit/>
        </a:bodyPr>
        <a:lstStyle/>
        <a:p>
          <a:pPr lvl="0" algn="ctr" defTabSz="2000250">
            <a:lnSpc>
              <a:spcPct val="90000"/>
            </a:lnSpc>
            <a:spcBef>
              <a:spcPct val="0"/>
            </a:spcBef>
            <a:spcAft>
              <a:spcPct val="35000"/>
            </a:spcAft>
          </a:pPr>
          <a:r>
            <a:rPr lang="en-US" sz="4500" kern="1200" dirty="0" smtClean="0"/>
            <a:t>During Analysis</a:t>
          </a:r>
          <a:endParaRPr lang="en-US" sz="4500" kern="1200" dirty="0"/>
        </a:p>
      </dsp:txBody>
      <dsp:txXfrm>
        <a:off x="3693743" y="1052795"/>
        <a:ext cx="2213714" cy="1475809"/>
      </dsp:txXfrm>
    </dsp:sp>
    <dsp:sp modelId="{EA64D4EE-9D54-2046-9765-76CBDAA4E9D1}">
      <dsp:nvSpPr>
        <dsp:cNvPr id="0" name=""/>
        <dsp:cNvSpPr/>
      </dsp:nvSpPr>
      <dsp:spPr>
        <a:xfrm>
          <a:off x="5907457" y="1052795"/>
          <a:ext cx="3689523" cy="1475809"/>
        </a:xfrm>
        <a:prstGeom prst="chevron">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0023" tIns="120015" rIns="60008" bIns="120015" numCol="1" spcCol="1270" anchor="ctr" anchorCtr="0">
          <a:noAutofit/>
        </a:bodyPr>
        <a:lstStyle/>
        <a:p>
          <a:pPr lvl="0" algn="ctr" defTabSz="2000250">
            <a:lnSpc>
              <a:spcPct val="90000"/>
            </a:lnSpc>
            <a:spcBef>
              <a:spcPct val="0"/>
            </a:spcBef>
            <a:spcAft>
              <a:spcPct val="35000"/>
            </a:spcAft>
          </a:pPr>
          <a:r>
            <a:rPr lang="en-US" sz="4500" kern="1200" dirty="0" smtClean="0"/>
            <a:t>After Analysis</a:t>
          </a:r>
          <a:endParaRPr lang="en-US" sz="4500" kern="1200" dirty="0"/>
        </a:p>
      </dsp:txBody>
      <dsp:txXfrm>
        <a:off x="6645362" y="1052795"/>
        <a:ext cx="2213714" cy="147580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94DB1-79BF-9D4D-8DF2-430302AB72F2}" type="datetimeFigureOut">
              <a:rPr lang="en-US" smtClean="0"/>
              <a:t>9/12/17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F2C02-2751-5149-829F-2A8BCD82BBA4}" type="slidenum">
              <a:rPr lang="en-US" smtClean="0"/>
              <a:t>‹#›</a:t>
            </a:fld>
            <a:endParaRPr lang="en-US"/>
          </a:p>
        </p:txBody>
      </p:sp>
    </p:spTree>
    <p:extLst>
      <p:ext uri="{BB962C8B-B14F-4D97-AF65-F5344CB8AC3E}">
        <p14:creationId xmlns:p14="http://schemas.microsoft.com/office/powerpoint/2010/main" val="782556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9/11/17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9/11/17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9/11/17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formationisbeautiful.net/visualizations/worlds-biggest-data-breaches-hack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04</a:t>
            </a:r>
            <a:br>
              <a:rPr lang="en-US" dirty="0" smtClean="0"/>
            </a:br>
            <a:r>
              <a:rPr lang="en-US" sz="4400" dirty="0" smtClean="0"/>
              <a:t>Data Provenance</a:t>
            </a:r>
            <a:endParaRPr lang="en-US" sz="44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3722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#1</a:t>
            </a:r>
            <a:endParaRPr lang="en-US" dirty="0"/>
          </a:p>
        </p:txBody>
      </p:sp>
      <p:sp>
        <p:nvSpPr>
          <p:cNvPr id="3" name="Content Placeholder 2"/>
          <p:cNvSpPr>
            <a:spLocks noGrp="1"/>
          </p:cNvSpPr>
          <p:nvPr>
            <p:ph idx="1"/>
          </p:nvPr>
        </p:nvSpPr>
        <p:spPr>
          <a:xfrm>
            <a:off x="1371600" y="2286000"/>
            <a:ext cx="9601200" cy="4275438"/>
          </a:xfrm>
        </p:spPr>
        <p:txBody>
          <a:bodyPr>
            <a:normAutofit lnSpcReduction="10000"/>
          </a:bodyPr>
          <a:lstStyle/>
          <a:p>
            <a:r>
              <a:rPr lang="en-US" dirty="0"/>
              <a:t>You are interested in investigating the </a:t>
            </a:r>
            <a:r>
              <a:rPr lang="en-US" dirty="0">
                <a:solidFill>
                  <a:srgbClr val="FF0000"/>
                </a:solidFill>
              </a:rPr>
              <a:t>association between age and developing toxemia during pregnancy</a:t>
            </a:r>
            <a:r>
              <a:rPr lang="en-US" dirty="0"/>
              <a:t> for a group of mothers. After receiving the data set, you realize an indicator of toxemia was not recorded. However, the data set does include the variables that indicate the presence or absence of hypertension, diabetes and edema</a:t>
            </a:r>
            <a:r>
              <a:rPr lang="en-US" dirty="0" smtClean="0"/>
              <a:t>.</a:t>
            </a:r>
          </a:p>
          <a:p>
            <a:endParaRPr lang="en-US" dirty="0"/>
          </a:p>
          <a:p>
            <a:r>
              <a:rPr lang="en-US" dirty="0"/>
              <a:t>I</a:t>
            </a:r>
            <a:r>
              <a:rPr lang="en-US" dirty="0" smtClean="0"/>
              <a:t>dentify </a:t>
            </a:r>
            <a:r>
              <a:rPr lang="en-US" dirty="0"/>
              <a:t>the problem and propose a possible </a:t>
            </a:r>
            <a:r>
              <a:rPr lang="en-US" dirty="0" smtClean="0"/>
              <a:t>solution.</a:t>
            </a:r>
          </a:p>
          <a:p>
            <a:endParaRPr lang="en-US" dirty="0"/>
          </a:p>
          <a:p>
            <a:r>
              <a:rPr lang="en-US" dirty="0"/>
              <a:t>The data do not provide the necessary information needed to answer the scientific question. A possible solution would be to come up with another, similar question that you can answer with the data available. For the maternal health example, you could use the information available to create a likelihood of toxemia score for each mother and study the association between that score and age of the mother. </a:t>
            </a:r>
            <a:endParaRPr lang="en-US" dirty="0"/>
          </a:p>
        </p:txBody>
      </p:sp>
    </p:spTree>
    <p:extLst>
      <p:ext uri="{BB962C8B-B14F-4D97-AF65-F5344CB8AC3E}">
        <p14:creationId xmlns:p14="http://schemas.microsoft.com/office/powerpoint/2010/main" val="2116382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During analysis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7858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Provenance (in the present)</a:t>
            </a:r>
            <a:endParaRPr lang="en-US" dirty="0"/>
          </a:p>
        </p:txBody>
      </p:sp>
      <p:sp>
        <p:nvSpPr>
          <p:cNvPr id="3" name="Content Placeholder 2"/>
          <p:cNvSpPr>
            <a:spLocks noGrp="1"/>
          </p:cNvSpPr>
          <p:nvPr>
            <p:ph idx="1"/>
          </p:nvPr>
        </p:nvSpPr>
        <p:spPr>
          <a:xfrm>
            <a:off x="1371600" y="2285999"/>
            <a:ext cx="9601200" cy="4482935"/>
          </a:xfrm>
        </p:spPr>
        <p:txBody>
          <a:bodyPr>
            <a:normAutofit fontScale="92500" lnSpcReduction="10000"/>
          </a:bodyPr>
          <a:lstStyle/>
          <a:p>
            <a:pPr lvl="0" fontAlgn="base"/>
            <a:r>
              <a:rPr lang="en-US" dirty="0" smtClean="0"/>
              <a:t>Knowing </a:t>
            </a:r>
            <a:r>
              <a:rPr lang="en-US" b="1" dirty="0" smtClean="0">
                <a:solidFill>
                  <a:srgbClr val="FF0000"/>
                </a:solidFill>
              </a:rPr>
              <a:t>what </a:t>
            </a:r>
            <a:r>
              <a:rPr lang="en-US" dirty="0" smtClean="0"/>
              <a:t>you did and </a:t>
            </a:r>
            <a:r>
              <a:rPr lang="en-US" b="1" dirty="0" smtClean="0">
                <a:solidFill>
                  <a:srgbClr val="FF0000"/>
                </a:solidFill>
              </a:rPr>
              <a:t>where</a:t>
            </a:r>
            <a:r>
              <a:rPr lang="en-US" dirty="0" smtClean="0"/>
              <a:t> that information is stored</a:t>
            </a:r>
          </a:p>
          <a:p>
            <a:pPr lvl="0" fontAlgn="base"/>
            <a:r>
              <a:rPr lang="en-US" dirty="0" smtClean="0"/>
              <a:t>Provenance </a:t>
            </a:r>
            <a:r>
              <a:rPr lang="en-US" dirty="0"/>
              <a:t>Tracking Infrastructure</a:t>
            </a:r>
            <a:endParaRPr lang="en-US" sz="2400" dirty="0"/>
          </a:p>
          <a:p>
            <a:pPr lvl="1" fontAlgn="base"/>
            <a:r>
              <a:rPr lang="en-US" i="0" dirty="0"/>
              <a:t>Ensure you have infrastructure for at least the following three aspects of your research</a:t>
            </a:r>
            <a:endParaRPr lang="en-US" sz="2400" i="0" dirty="0"/>
          </a:p>
          <a:p>
            <a:pPr lvl="2" fontAlgn="base"/>
            <a:r>
              <a:rPr lang="en-US" dirty="0"/>
              <a:t>Analysis commands you can run as part of your main workflow</a:t>
            </a:r>
            <a:endParaRPr lang="en-US" sz="2000" dirty="0"/>
          </a:p>
          <a:p>
            <a:pPr lvl="2" fontAlgn="base"/>
            <a:r>
              <a:rPr lang="en-US" dirty="0"/>
              <a:t>Data that is produced by these, or other, commands</a:t>
            </a:r>
            <a:endParaRPr lang="en-US" sz="2000" dirty="0"/>
          </a:p>
          <a:p>
            <a:pPr lvl="2" fontAlgn="base"/>
            <a:r>
              <a:rPr lang="en-US" dirty="0"/>
              <a:t>Lab notebook for everything else</a:t>
            </a:r>
            <a:endParaRPr lang="en-US" sz="2000" dirty="0"/>
          </a:p>
          <a:p>
            <a:pPr lvl="1" fontAlgn="base"/>
            <a:r>
              <a:rPr lang="en-US" i="0" dirty="0"/>
              <a:t>Use a supplemental provenance annotation system and/or environment for formal data provenance </a:t>
            </a:r>
            <a:endParaRPr lang="en-US" sz="2400" i="0" dirty="0"/>
          </a:p>
          <a:p>
            <a:pPr lvl="2" fontAlgn="base"/>
            <a:r>
              <a:rPr lang="en-US" dirty="0"/>
              <a:t>JSON, XML, W3C PROV, Open Provenance Model</a:t>
            </a:r>
            <a:endParaRPr lang="en-US" sz="2000" dirty="0"/>
          </a:p>
          <a:p>
            <a:pPr lvl="2" fontAlgn="base"/>
            <a:r>
              <a:rPr lang="en-US" dirty="0" err="1"/>
              <a:t>Taverna</a:t>
            </a:r>
            <a:r>
              <a:rPr lang="en-US" dirty="0"/>
              <a:t>, Open Science Data, </a:t>
            </a:r>
            <a:r>
              <a:rPr lang="en-US" dirty="0" err="1" smtClean="0"/>
              <a:t>MyGrid</a:t>
            </a:r>
            <a:endParaRPr lang="en-US" dirty="0" smtClean="0"/>
          </a:p>
          <a:p>
            <a:pPr lvl="0" fontAlgn="base"/>
            <a:r>
              <a:rPr lang="en-US" dirty="0"/>
              <a:t>Data Quality Control</a:t>
            </a:r>
            <a:endParaRPr lang="en-US" sz="2400" dirty="0"/>
          </a:p>
          <a:p>
            <a:pPr lvl="1" fontAlgn="base"/>
            <a:r>
              <a:rPr lang="en-US" i="0" dirty="0"/>
              <a:t>Document the actions performed to achieve a clean data set</a:t>
            </a:r>
            <a:endParaRPr lang="en-US" sz="2400" i="0" dirty="0"/>
          </a:p>
          <a:p>
            <a:pPr lvl="2" fontAlgn="base"/>
            <a:r>
              <a:rPr lang="en-US" dirty="0"/>
              <a:t>Use workflow environments like </a:t>
            </a:r>
            <a:r>
              <a:rPr lang="en-US" dirty="0" err="1"/>
              <a:t>Doit</a:t>
            </a:r>
            <a:r>
              <a:rPr lang="en-US" dirty="0"/>
              <a:t>, Luigi, </a:t>
            </a:r>
            <a:r>
              <a:rPr lang="en-US" dirty="0" err="1"/>
              <a:t>Taverna</a:t>
            </a:r>
            <a:r>
              <a:rPr lang="en-US" dirty="0"/>
              <a:t>, Galaxy, etc.</a:t>
            </a:r>
            <a:endParaRPr lang="en-US" sz="2000" dirty="0"/>
          </a:p>
          <a:p>
            <a:pPr lvl="2" fontAlgn="base"/>
            <a:endParaRPr lang="en-US" sz="2000" dirty="0"/>
          </a:p>
          <a:p>
            <a:endParaRPr lang="en-US" dirty="0"/>
          </a:p>
        </p:txBody>
      </p:sp>
    </p:spTree>
    <p:extLst>
      <p:ext uri="{BB962C8B-B14F-4D97-AF65-F5344CB8AC3E}">
        <p14:creationId xmlns:p14="http://schemas.microsoft.com/office/powerpoint/2010/main" val="751856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Documentation</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Practice literate programming and extensively document all code</a:t>
            </a:r>
            <a:endParaRPr lang="en-US" sz="2400" dirty="0"/>
          </a:p>
          <a:p>
            <a:pPr fontAlgn="base"/>
            <a:r>
              <a:rPr lang="en-US" dirty="0"/>
              <a:t>Choose easily interpretable variable names</a:t>
            </a:r>
            <a:endParaRPr lang="en-US" sz="2400" dirty="0"/>
          </a:p>
          <a:p>
            <a:pPr fontAlgn="base"/>
            <a:r>
              <a:rPr lang="en-US" dirty="0"/>
              <a:t>Make use of version control</a:t>
            </a:r>
            <a:endParaRPr lang="en-US" sz="2400" dirty="0"/>
          </a:p>
          <a:p>
            <a:pPr lvl="1" fontAlgn="base"/>
            <a:r>
              <a:rPr lang="fr-FR" i="0" dirty="0"/>
              <a:t>GitHub, Google Docs, </a:t>
            </a:r>
            <a:r>
              <a:rPr lang="fr-FR" i="0" dirty="0" err="1"/>
              <a:t>Etherpad</a:t>
            </a:r>
            <a:r>
              <a:rPr lang="fr-FR" i="0" dirty="0"/>
              <a:t>, etc.</a:t>
            </a:r>
            <a:endParaRPr lang="en-US" sz="2200" i="0" dirty="0"/>
          </a:p>
          <a:p>
            <a:pPr fontAlgn="base"/>
            <a:r>
              <a:rPr lang="en-US" dirty="0"/>
              <a:t>Make code and workflow as automated as possible</a:t>
            </a:r>
            <a:endParaRPr lang="en-US" sz="2400" dirty="0"/>
          </a:p>
          <a:p>
            <a:pPr lvl="1" fontAlgn="base"/>
            <a:r>
              <a:rPr lang="en-US" i="0" dirty="0"/>
              <a:t>Use driver scripts</a:t>
            </a:r>
            <a:endParaRPr lang="en-US" sz="2200" i="0" dirty="0"/>
          </a:p>
          <a:p>
            <a:pPr lvl="1" fontAlgn="base"/>
            <a:r>
              <a:rPr lang="en-US" i="0" dirty="0"/>
              <a:t>Use platforms like R Markdown, </a:t>
            </a:r>
            <a:r>
              <a:rPr lang="en-US" i="0" dirty="0" err="1"/>
              <a:t>Jupyter</a:t>
            </a:r>
            <a:r>
              <a:rPr lang="en-US" i="0" dirty="0"/>
              <a:t> notebook, etc.</a:t>
            </a:r>
            <a:endParaRPr lang="en-US" sz="2200" i="0" dirty="0"/>
          </a:p>
          <a:p>
            <a:pPr fontAlgn="base"/>
            <a:r>
              <a:rPr lang="en-US" dirty="0"/>
              <a:t>Incorporate positive and negative controls throughout the analysis</a:t>
            </a:r>
            <a:endParaRPr lang="en-US" sz="2400" dirty="0"/>
          </a:p>
          <a:p>
            <a:pPr fontAlgn="base"/>
            <a:r>
              <a:rPr lang="en-US" dirty="0"/>
              <a:t>Consider using a shared file service</a:t>
            </a:r>
            <a:endParaRPr lang="en-US" sz="2400" dirty="0"/>
          </a:p>
          <a:p>
            <a:pPr lvl="1" fontAlgn="base"/>
            <a:r>
              <a:rPr lang="en-US" i="0" dirty="0"/>
              <a:t>Dropbox, Google Drive, OneDrive, etc.</a:t>
            </a:r>
            <a:endParaRPr lang="en-US" sz="2200" i="0" dirty="0"/>
          </a:p>
          <a:p>
            <a:endParaRPr lang="en-US" dirty="0"/>
          </a:p>
        </p:txBody>
      </p:sp>
    </p:spTree>
    <p:extLst>
      <p:ext uri="{BB962C8B-B14F-4D97-AF65-F5344CB8AC3E}">
        <p14:creationId xmlns:p14="http://schemas.microsoft.com/office/powerpoint/2010/main" val="1802271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Analysis Methods</a:t>
            </a:r>
            <a:endParaRPr lang="en-US" dirty="0"/>
          </a:p>
        </p:txBody>
      </p:sp>
      <p:sp>
        <p:nvSpPr>
          <p:cNvPr id="3" name="Content Placeholder 2"/>
          <p:cNvSpPr>
            <a:spLocks noGrp="1"/>
          </p:cNvSpPr>
          <p:nvPr>
            <p:ph idx="1"/>
          </p:nvPr>
        </p:nvSpPr>
        <p:spPr/>
        <p:txBody>
          <a:bodyPr/>
          <a:lstStyle/>
          <a:p>
            <a:pPr fontAlgn="base"/>
            <a:r>
              <a:rPr lang="en-US" dirty="0"/>
              <a:t>Avoid overfitting using a variety of methods</a:t>
            </a:r>
            <a:endParaRPr lang="en-US" sz="2400" dirty="0"/>
          </a:p>
          <a:p>
            <a:pPr lvl="1" fontAlgn="base"/>
            <a:r>
              <a:rPr lang="en-US" i="0" dirty="0"/>
              <a:t>Cross-validation</a:t>
            </a:r>
            <a:endParaRPr lang="en-US" sz="2200" i="0" dirty="0"/>
          </a:p>
          <a:p>
            <a:pPr lvl="1" fontAlgn="base"/>
            <a:r>
              <a:rPr lang="en-US" i="0" dirty="0"/>
              <a:t>Regularization</a:t>
            </a:r>
            <a:endParaRPr lang="en-US" sz="2200" i="0" dirty="0"/>
          </a:p>
          <a:p>
            <a:pPr lvl="1" fontAlgn="base"/>
            <a:r>
              <a:rPr lang="en-US" i="0" dirty="0"/>
              <a:t>Bootstrapping</a:t>
            </a:r>
            <a:endParaRPr lang="en-US" sz="2200" i="0" dirty="0"/>
          </a:p>
          <a:p>
            <a:endParaRPr lang="en-US" dirty="0"/>
          </a:p>
        </p:txBody>
      </p:sp>
    </p:spTree>
    <p:extLst>
      <p:ext uri="{BB962C8B-B14F-4D97-AF65-F5344CB8AC3E}">
        <p14:creationId xmlns:p14="http://schemas.microsoft.com/office/powerpoint/2010/main" val="642328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#2</a:t>
            </a:r>
            <a:endParaRPr lang="en-US" dirty="0"/>
          </a:p>
        </p:txBody>
      </p:sp>
      <p:sp>
        <p:nvSpPr>
          <p:cNvPr id="3" name="Content Placeholder 2"/>
          <p:cNvSpPr>
            <a:spLocks noGrp="1"/>
          </p:cNvSpPr>
          <p:nvPr>
            <p:ph idx="1"/>
          </p:nvPr>
        </p:nvSpPr>
        <p:spPr>
          <a:xfrm>
            <a:off x="1371600" y="2285999"/>
            <a:ext cx="9601200" cy="3941805"/>
          </a:xfrm>
        </p:spPr>
        <p:txBody>
          <a:bodyPr>
            <a:normAutofit/>
          </a:bodyPr>
          <a:lstStyle/>
          <a:p>
            <a:r>
              <a:rPr lang="en-US" sz="2400" dirty="0"/>
              <a:t>Identify the following as either a positive or negative </a:t>
            </a:r>
            <a:r>
              <a:rPr lang="en-US" sz="2400" dirty="0" smtClean="0"/>
              <a:t>control.</a:t>
            </a:r>
          </a:p>
          <a:p>
            <a:endParaRPr lang="en-US" dirty="0"/>
          </a:p>
          <a:p>
            <a:r>
              <a:rPr lang="en-US" dirty="0" smtClean="0"/>
              <a:t>1. You </a:t>
            </a:r>
            <a:r>
              <a:rPr lang="en-US" dirty="0"/>
              <a:t>have written a function that transforms birth dates (MM/DD/YYYY) into age (Years). You input 10 different birth dates and find that your function outputs the correct ages in years.</a:t>
            </a:r>
          </a:p>
          <a:p>
            <a:pPr fontAlgn="base"/>
            <a:r>
              <a:rPr lang="en-US" dirty="0" smtClean="0"/>
              <a:t>2. You </a:t>
            </a:r>
            <a:r>
              <a:rPr lang="en-US" dirty="0"/>
              <a:t>derive a new test statistic and write a function to calculate its value. You calculate the test statistic for a data set that you know is not significant under the null, and find that it is indeed not significant.</a:t>
            </a:r>
          </a:p>
          <a:p>
            <a:pPr fontAlgn="base"/>
            <a:r>
              <a:rPr lang="en-US" dirty="0" smtClean="0"/>
              <a:t>3. You </a:t>
            </a:r>
            <a:r>
              <a:rPr lang="en-US" dirty="0"/>
              <a:t>create a test to detect cancer cells. You run the test on a batch of healthy, non-cancerous cells and find the test result is negative.</a:t>
            </a:r>
          </a:p>
          <a:p>
            <a:endParaRPr lang="en-US" dirty="0"/>
          </a:p>
        </p:txBody>
      </p:sp>
    </p:spTree>
    <p:extLst>
      <p:ext uri="{BB962C8B-B14F-4D97-AF65-F5344CB8AC3E}">
        <p14:creationId xmlns:p14="http://schemas.microsoft.com/office/powerpoint/2010/main" val="1897286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#2</a:t>
            </a:r>
            <a:endParaRPr lang="en-US" dirty="0"/>
          </a:p>
        </p:txBody>
      </p:sp>
      <p:sp>
        <p:nvSpPr>
          <p:cNvPr id="3" name="Content Placeholder 2"/>
          <p:cNvSpPr>
            <a:spLocks noGrp="1"/>
          </p:cNvSpPr>
          <p:nvPr>
            <p:ph idx="1"/>
          </p:nvPr>
        </p:nvSpPr>
        <p:spPr>
          <a:xfrm>
            <a:off x="1371600" y="2285999"/>
            <a:ext cx="9601200" cy="3941805"/>
          </a:xfrm>
        </p:spPr>
        <p:txBody>
          <a:bodyPr>
            <a:normAutofit/>
          </a:bodyPr>
          <a:lstStyle/>
          <a:p>
            <a:r>
              <a:rPr lang="en-US" sz="2400" dirty="0"/>
              <a:t>Identify the following as either a positive or negative </a:t>
            </a:r>
            <a:r>
              <a:rPr lang="en-US" sz="2400" dirty="0" smtClean="0"/>
              <a:t>control.</a:t>
            </a:r>
          </a:p>
          <a:p>
            <a:endParaRPr lang="en-US" dirty="0"/>
          </a:p>
          <a:p>
            <a:r>
              <a:rPr lang="en-US" dirty="0" smtClean="0"/>
              <a:t>1. You </a:t>
            </a:r>
            <a:r>
              <a:rPr lang="en-US" dirty="0"/>
              <a:t>have written a function that transforms birth dates (MM/DD/YYYY) into age (Years). You input 10 different birth dates and find that your function outputs the correct ages in years</a:t>
            </a:r>
            <a:r>
              <a:rPr lang="en-US" dirty="0" smtClean="0"/>
              <a:t>. </a:t>
            </a:r>
            <a:endParaRPr lang="en-US" dirty="0"/>
          </a:p>
        </p:txBody>
      </p:sp>
    </p:spTree>
    <p:extLst>
      <p:ext uri="{BB962C8B-B14F-4D97-AF65-F5344CB8AC3E}">
        <p14:creationId xmlns:p14="http://schemas.microsoft.com/office/powerpoint/2010/main" val="538986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#2</a:t>
            </a:r>
            <a:endParaRPr lang="en-US" dirty="0"/>
          </a:p>
        </p:txBody>
      </p:sp>
      <p:sp>
        <p:nvSpPr>
          <p:cNvPr id="3" name="Content Placeholder 2"/>
          <p:cNvSpPr>
            <a:spLocks noGrp="1"/>
          </p:cNvSpPr>
          <p:nvPr>
            <p:ph idx="1"/>
          </p:nvPr>
        </p:nvSpPr>
        <p:spPr>
          <a:xfrm>
            <a:off x="1371600" y="2285999"/>
            <a:ext cx="9601200" cy="3941805"/>
          </a:xfrm>
        </p:spPr>
        <p:txBody>
          <a:bodyPr>
            <a:normAutofit/>
          </a:bodyPr>
          <a:lstStyle/>
          <a:p>
            <a:r>
              <a:rPr lang="en-US" sz="2400" dirty="0"/>
              <a:t>Identify the following as either a positive or negative </a:t>
            </a:r>
            <a:r>
              <a:rPr lang="en-US" sz="2400" dirty="0" smtClean="0"/>
              <a:t>control.</a:t>
            </a:r>
          </a:p>
          <a:p>
            <a:endParaRPr lang="en-US" dirty="0"/>
          </a:p>
          <a:p>
            <a:r>
              <a:rPr lang="en-US" dirty="0" smtClean="0"/>
              <a:t>1. You </a:t>
            </a:r>
            <a:r>
              <a:rPr lang="en-US" dirty="0"/>
              <a:t>have written a function that transforms birth dates (MM/DD/YYYY) into age (Years). You input 10 different birth dates and find that your function outputs the correct ages in years</a:t>
            </a:r>
            <a:r>
              <a:rPr lang="en-US" dirty="0" smtClean="0"/>
              <a:t>. </a:t>
            </a:r>
            <a:r>
              <a:rPr lang="en-US" b="1" dirty="0" smtClean="0">
                <a:solidFill>
                  <a:srgbClr val="FF0000"/>
                </a:solidFill>
              </a:rPr>
              <a:t>Positive control</a:t>
            </a:r>
            <a:endParaRPr lang="en-US" b="1" dirty="0"/>
          </a:p>
          <a:p>
            <a:endParaRPr lang="en-US" dirty="0"/>
          </a:p>
        </p:txBody>
      </p:sp>
    </p:spTree>
    <p:extLst>
      <p:ext uri="{BB962C8B-B14F-4D97-AF65-F5344CB8AC3E}">
        <p14:creationId xmlns:p14="http://schemas.microsoft.com/office/powerpoint/2010/main" val="737233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#2</a:t>
            </a:r>
            <a:endParaRPr lang="en-US" dirty="0"/>
          </a:p>
        </p:txBody>
      </p:sp>
      <p:sp>
        <p:nvSpPr>
          <p:cNvPr id="3" name="Content Placeholder 2"/>
          <p:cNvSpPr>
            <a:spLocks noGrp="1"/>
          </p:cNvSpPr>
          <p:nvPr>
            <p:ph idx="1"/>
          </p:nvPr>
        </p:nvSpPr>
        <p:spPr>
          <a:xfrm>
            <a:off x="1371600" y="2285999"/>
            <a:ext cx="9601200" cy="3941805"/>
          </a:xfrm>
        </p:spPr>
        <p:txBody>
          <a:bodyPr>
            <a:normAutofit/>
          </a:bodyPr>
          <a:lstStyle/>
          <a:p>
            <a:r>
              <a:rPr lang="en-US" sz="2400" dirty="0"/>
              <a:t>Identify the following as either a positive or negative </a:t>
            </a:r>
            <a:r>
              <a:rPr lang="en-US" sz="2400" dirty="0" smtClean="0"/>
              <a:t>control.</a:t>
            </a:r>
          </a:p>
          <a:p>
            <a:endParaRPr lang="en-US" dirty="0"/>
          </a:p>
          <a:p>
            <a:pPr fontAlgn="base"/>
            <a:r>
              <a:rPr lang="en-US" dirty="0" smtClean="0"/>
              <a:t>2. You </a:t>
            </a:r>
            <a:r>
              <a:rPr lang="en-US" dirty="0"/>
              <a:t>derive a new test statistic and write a function to calculate its value. You calculate the test statistic for a data set that you know is not significant under the null, and find that it is indeed not significant</a:t>
            </a:r>
            <a:r>
              <a:rPr lang="en-US" dirty="0" smtClean="0"/>
              <a:t>. </a:t>
            </a:r>
            <a:endParaRPr lang="en-US" dirty="0"/>
          </a:p>
        </p:txBody>
      </p:sp>
    </p:spTree>
    <p:extLst>
      <p:ext uri="{BB962C8B-B14F-4D97-AF65-F5344CB8AC3E}">
        <p14:creationId xmlns:p14="http://schemas.microsoft.com/office/powerpoint/2010/main" val="222532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#2</a:t>
            </a:r>
            <a:endParaRPr lang="en-US" dirty="0"/>
          </a:p>
        </p:txBody>
      </p:sp>
      <p:sp>
        <p:nvSpPr>
          <p:cNvPr id="3" name="Content Placeholder 2"/>
          <p:cNvSpPr>
            <a:spLocks noGrp="1"/>
          </p:cNvSpPr>
          <p:nvPr>
            <p:ph idx="1"/>
          </p:nvPr>
        </p:nvSpPr>
        <p:spPr>
          <a:xfrm>
            <a:off x="1371600" y="2285999"/>
            <a:ext cx="9601200" cy="3941805"/>
          </a:xfrm>
        </p:spPr>
        <p:txBody>
          <a:bodyPr>
            <a:normAutofit/>
          </a:bodyPr>
          <a:lstStyle/>
          <a:p>
            <a:r>
              <a:rPr lang="en-US" sz="2400" dirty="0"/>
              <a:t>Identify the following as either a positive or negative </a:t>
            </a:r>
            <a:r>
              <a:rPr lang="en-US" sz="2400" dirty="0" smtClean="0"/>
              <a:t>control.</a:t>
            </a:r>
          </a:p>
          <a:p>
            <a:endParaRPr lang="en-US" dirty="0"/>
          </a:p>
          <a:p>
            <a:pPr fontAlgn="base"/>
            <a:r>
              <a:rPr lang="en-US" dirty="0" smtClean="0"/>
              <a:t>2. You </a:t>
            </a:r>
            <a:r>
              <a:rPr lang="en-US" dirty="0"/>
              <a:t>derive a new test statistic and write a function to calculate its value. You calculate the test statistic for a data set that you know is not significant under the null, and find that it is indeed not significant</a:t>
            </a:r>
            <a:r>
              <a:rPr lang="en-US" dirty="0" smtClean="0"/>
              <a:t>. </a:t>
            </a:r>
            <a:r>
              <a:rPr lang="en-US" b="1" dirty="0" smtClean="0">
                <a:solidFill>
                  <a:srgbClr val="FF0000"/>
                </a:solidFill>
              </a:rPr>
              <a:t>Negative control</a:t>
            </a:r>
            <a:endParaRPr lang="en-US" dirty="0"/>
          </a:p>
          <a:p>
            <a:endParaRPr lang="en-US" dirty="0"/>
          </a:p>
        </p:txBody>
      </p:sp>
    </p:spTree>
    <p:extLst>
      <p:ext uri="{BB962C8B-B14F-4D97-AF65-F5344CB8AC3E}">
        <p14:creationId xmlns:p14="http://schemas.microsoft.com/office/powerpoint/2010/main" val="1026159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Data Analysis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00245122"/>
              </p:ext>
            </p:extLst>
          </p:nvPr>
        </p:nvGraphicFramePr>
        <p:xfrm>
          <a:off x="1604683" y="77993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1604683" y="3603812"/>
            <a:ext cx="3003176" cy="3139321"/>
          </a:xfrm>
          <a:prstGeom prst="rect">
            <a:avLst/>
          </a:prstGeom>
          <a:noFill/>
        </p:spPr>
        <p:txBody>
          <a:bodyPr wrap="square" rtlCol="0">
            <a:spAutoFit/>
          </a:bodyPr>
          <a:lstStyle/>
          <a:p>
            <a:r>
              <a:rPr lang="en-US" dirty="0" smtClean="0"/>
              <a:t>Define the question</a:t>
            </a:r>
          </a:p>
          <a:p>
            <a:endParaRPr lang="en-US" dirty="0" smtClean="0"/>
          </a:p>
          <a:p>
            <a:r>
              <a:rPr lang="en-US" dirty="0" smtClean="0"/>
              <a:t>Define the ideal data set</a:t>
            </a:r>
          </a:p>
          <a:p>
            <a:endParaRPr lang="en-US" dirty="0" smtClean="0"/>
          </a:p>
          <a:p>
            <a:r>
              <a:rPr lang="en-US" dirty="0" smtClean="0"/>
              <a:t>Determine what data you can access</a:t>
            </a:r>
          </a:p>
          <a:p>
            <a:endParaRPr lang="en-US" dirty="0"/>
          </a:p>
          <a:p>
            <a:r>
              <a:rPr lang="en-US" dirty="0" smtClean="0"/>
              <a:t>Obtain the data</a:t>
            </a:r>
          </a:p>
          <a:p>
            <a:endParaRPr lang="en-US" dirty="0"/>
          </a:p>
          <a:p>
            <a:r>
              <a:rPr lang="en-US" dirty="0" smtClean="0"/>
              <a:t>Clean the data</a:t>
            </a:r>
          </a:p>
          <a:p>
            <a:endParaRPr lang="en-US" dirty="0"/>
          </a:p>
        </p:txBody>
      </p:sp>
      <p:sp>
        <p:nvSpPr>
          <p:cNvPr id="8" name="TextBox 7"/>
          <p:cNvSpPr txBox="1"/>
          <p:nvPr/>
        </p:nvSpPr>
        <p:spPr>
          <a:xfrm>
            <a:off x="4840942" y="3603811"/>
            <a:ext cx="3003176" cy="1754326"/>
          </a:xfrm>
          <a:prstGeom prst="rect">
            <a:avLst/>
          </a:prstGeom>
          <a:noFill/>
        </p:spPr>
        <p:txBody>
          <a:bodyPr wrap="square" rtlCol="0">
            <a:spAutoFit/>
          </a:bodyPr>
          <a:lstStyle/>
          <a:p>
            <a:r>
              <a:rPr lang="en-US" dirty="0" smtClean="0"/>
              <a:t>Exploratory data analysis</a:t>
            </a:r>
          </a:p>
          <a:p>
            <a:endParaRPr lang="en-US" dirty="0" smtClean="0"/>
          </a:p>
          <a:p>
            <a:r>
              <a:rPr lang="en-US" dirty="0" smtClean="0"/>
              <a:t>Statistical prediction/modeling</a:t>
            </a:r>
          </a:p>
          <a:p>
            <a:endParaRPr lang="en-US" dirty="0" smtClean="0"/>
          </a:p>
          <a:p>
            <a:r>
              <a:rPr lang="en-US" dirty="0" smtClean="0"/>
              <a:t>Interpret results</a:t>
            </a:r>
          </a:p>
        </p:txBody>
      </p:sp>
      <p:sp>
        <p:nvSpPr>
          <p:cNvPr id="9" name="TextBox 8"/>
          <p:cNvSpPr txBox="1"/>
          <p:nvPr/>
        </p:nvSpPr>
        <p:spPr>
          <a:xfrm>
            <a:off x="8234084" y="3603811"/>
            <a:ext cx="3003176" cy="2585323"/>
          </a:xfrm>
          <a:prstGeom prst="rect">
            <a:avLst/>
          </a:prstGeom>
          <a:noFill/>
        </p:spPr>
        <p:txBody>
          <a:bodyPr wrap="square" rtlCol="0">
            <a:spAutoFit/>
          </a:bodyPr>
          <a:lstStyle/>
          <a:p>
            <a:r>
              <a:rPr lang="en-US" dirty="0" smtClean="0"/>
              <a:t>Challenge results</a:t>
            </a:r>
          </a:p>
          <a:p>
            <a:endParaRPr lang="en-US" dirty="0" smtClean="0"/>
          </a:p>
          <a:p>
            <a:r>
              <a:rPr lang="en-US" dirty="0" smtClean="0"/>
              <a:t>Synthesize/write-up results</a:t>
            </a:r>
          </a:p>
          <a:p>
            <a:endParaRPr lang="en-US" dirty="0"/>
          </a:p>
          <a:p>
            <a:r>
              <a:rPr lang="en-US" dirty="0" smtClean="0"/>
              <a:t>Create reproducible code</a:t>
            </a:r>
          </a:p>
          <a:p>
            <a:endParaRPr lang="en-US" dirty="0"/>
          </a:p>
          <a:p>
            <a:r>
              <a:rPr lang="en-US" dirty="0" smtClean="0"/>
              <a:t>Make data and code publicly available</a:t>
            </a:r>
          </a:p>
          <a:p>
            <a:endParaRPr lang="en-US" dirty="0"/>
          </a:p>
        </p:txBody>
      </p:sp>
    </p:spTree>
    <p:extLst>
      <p:ext uri="{BB962C8B-B14F-4D97-AF65-F5344CB8AC3E}">
        <p14:creationId xmlns:p14="http://schemas.microsoft.com/office/powerpoint/2010/main" val="1703645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#2</a:t>
            </a:r>
            <a:endParaRPr lang="en-US" dirty="0"/>
          </a:p>
        </p:txBody>
      </p:sp>
      <p:sp>
        <p:nvSpPr>
          <p:cNvPr id="3" name="Content Placeholder 2"/>
          <p:cNvSpPr>
            <a:spLocks noGrp="1"/>
          </p:cNvSpPr>
          <p:nvPr>
            <p:ph idx="1"/>
          </p:nvPr>
        </p:nvSpPr>
        <p:spPr>
          <a:xfrm>
            <a:off x="1371600" y="2285999"/>
            <a:ext cx="9601200" cy="3941805"/>
          </a:xfrm>
        </p:spPr>
        <p:txBody>
          <a:bodyPr>
            <a:normAutofit/>
          </a:bodyPr>
          <a:lstStyle/>
          <a:p>
            <a:r>
              <a:rPr lang="en-US" sz="2400" dirty="0"/>
              <a:t>Identify the following as either a positive or negative </a:t>
            </a:r>
            <a:r>
              <a:rPr lang="en-US" sz="2400" dirty="0" smtClean="0"/>
              <a:t>control.</a:t>
            </a:r>
          </a:p>
          <a:p>
            <a:endParaRPr lang="en-US" dirty="0"/>
          </a:p>
          <a:p>
            <a:r>
              <a:rPr lang="en-US" dirty="0" smtClean="0"/>
              <a:t>3. You </a:t>
            </a:r>
            <a:r>
              <a:rPr lang="en-US" dirty="0"/>
              <a:t>create a test to detect cancer cells. You run the test on a batch of healthy, non-cancerous cells and find the test result is </a:t>
            </a:r>
            <a:r>
              <a:rPr lang="en-US" dirty="0" smtClean="0"/>
              <a:t>negative.</a:t>
            </a:r>
            <a:endParaRPr lang="en-US" dirty="0"/>
          </a:p>
          <a:p>
            <a:endParaRPr lang="en-US" dirty="0"/>
          </a:p>
        </p:txBody>
      </p:sp>
    </p:spTree>
    <p:extLst>
      <p:ext uri="{BB962C8B-B14F-4D97-AF65-F5344CB8AC3E}">
        <p14:creationId xmlns:p14="http://schemas.microsoft.com/office/powerpoint/2010/main" val="1332731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#2</a:t>
            </a:r>
            <a:endParaRPr lang="en-US" dirty="0"/>
          </a:p>
        </p:txBody>
      </p:sp>
      <p:sp>
        <p:nvSpPr>
          <p:cNvPr id="3" name="Content Placeholder 2"/>
          <p:cNvSpPr>
            <a:spLocks noGrp="1"/>
          </p:cNvSpPr>
          <p:nvPr>
            <p:ph idx="1"/>
          </p:nvPr>
        </p:nvSpPr>
        <p:spPr>
          <a:xfrm>
            <a:off x="1371600" y="2285999"/>
            <a:ext cx="9601200" cy="3941805"/>
          </a:xfrm>
        </p:spPr>
        <p:txBody>
          <a:bodyPr>
            <a:normAutofit/>
          </a:bodyPr>
          <a:lstStyle/>
          <a:p>
            <a:r>
              <a:rPr lang="en-US" sz="2400" dirty="0"/>
              <a:t>Identify the following as either a positive or negative </a:t>
            </a:r>
            <a:r>
              <a:rPr lang="en-US" sz="2400" dirty="0" smtClean="0"/>
              <a:t>control.</a:t>
            </a:r>
          </a:p>
          <a:p>
            <a:endParaRPr lang="en-US" dirty="0"/>
          </a:p>
          <a:p>
            <a:r>
              <a:rPr lang="en-US" smtClean="0"/>
              <a:t>3</a:t>
            </a:r>
            <a:r>
              <a:rPr lang="en-US" dirty="0" smtClean="0"/>
              <a:t>. You </a:t>
            </a:r>
            <a:r>
              <a:rPr lang="en-US" dirty="0"/>
              <a:t>create a test to detect cancer cells. You run the test on a batch of healthy, non-cancerous cells and find the test result is negative</a:t>
            </a:r>
            <a:r>
              <a:rPr lang="en-US" dirty="0" smtClean="0"/>
              <a:t>. </a:t>
            </a:r>
            <a:r>
              <a:rPr lang="en-US" b="1" dirty="0" smtClean="0">
                <a:solidFill>
                  <a:srgbClr val="FF0000"/>
                </a:solidFill>
              </a:rPr>
              <a:t>Negative control</a:t>
            </a:r>
            <a:endParaRPr lang="en-US" b="1" dirty="0">
              <a:solidFill>
                <a:srgbClr val="FF0000"/>
              </a:solidFill>
            </a:endParaRPr>
          </a:p>
          <a:p>
            <a:pPr fontAlgn="base"/>
            <a:endParaRPr lang="en-US" dirty="0"/>
          </a:p>
          <a:p>
            <a:endParaRPr lang="en-US" dirty="0"/>
          </a:p>
        </p:txBody>
      </p:sp>
    </p:spTree>
    <p:extLst>
      <p:ext uri="{BB962C8B-B14F-4D97-AF65-F5344CB8AC3E}">
        <p14:creationId xmlns:p14="http://schemas.microsoft.com/office/powerpoint/2010/main" val="1206115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After analysis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5570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Provenance (in the future)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you’ll make your </a:t>
            </a:r>
            <a:r>
              <a:rPr lang="en-US" b="1" dirty="0" smtClean="0">
                <a:solidFill>
                  <a:srgbClr val="FF0000"/>
                </a:solidFill>
              </a:rPr>
              <a:t>data</a:t>
            </a:r>
            <a:r>
              <a:rPr lang="en-US" dirty="0" smtClean="0">
                <a:solidFill>
                  <a:srgbClr val="FF0000"/>
                </a:solidFill>
              </a:rPr>
              <a:t> </a:t>
            </a:r>
            <a:r>
              <a:rPr lang="en-US" dirty="0" smtClean="0"/>
              <a:t>and </a:t>
            </a:r>
            <a:r>
              <a:rPr lang="en-US" b="1" dirty="0" smtClean="0">
                <a:solidFill>
                  <a:srgbClr val="FF0000"/>
                </a:solidFill>
              </a:rPr>
              <a:t>code</a:t>
            </a:r>
            <a:r>
              <a:rPr lang="en-US" dirty="0" smtClean="0">
                <a:solidFill>
                  <a:srgbClr val="FF0000"/>
                </a:solidFill>
              </a:rPr>
              <a:t> </a:t>
            </a:r>
            <a:r>
              <a:rPr lang="en-US" dirty="0" smtClean="0"/>
              <a:t>available over the </a:t>
            </a:r>
            <a:r>
              <a:rPr lang="en-US" b="1" dirty="0" smtClean="0">
                <a:solidFill>
                  <a:srgbClr val="FF0000"/>
                </a:solidFill>
              </a:rPr>
              <a:t>long term</a:t>
            </a:r>
          </a:p>
          <a:p>
            <a:pPr fontAlgn="base"/>
            <a:r>
              <a:rPr lang="en-US" dirty="0"/>
              <a:t>Data Publication</a:t>
            </a:r>
            <a:endParaRPr lang="en-US" sz="2400" dirty="0"/>
          </a:p>
          <a:p>
            <a:pPr lvl="1" fontAlgn="base"/>
            <a:r>
              <a:rPr lang="en-US" i="0" dirty="0"/>
              <a:t>Cite your data</a:t>
            </a:r>
            <a:endParaRPr lang="en-US" sz="2200" i="0" dirty="0"/>
          </a:p>
          <a:p>
            <a:pPr lvl="1" fontAlgn="base"/>
            <a:r>
              <a:rPr lang="en-US" i="0" dirty="0"/>
              <a:t>If needed, anonymize or de-identify data</a:t>
            </a:r>
            <a:endParaRPr lang="en-US" sz="2200" i="0" dirty="0"/>
          </a:p>
          <a:p>
            <a:pPr lvl="1" fontAlgn="base"/>
            <a:r>
              <a:rPr lang="en-US" i="0" dirty="0"/>
              <a:t>Consider who will have access to the data</a:t>
            </a:r>
            <a:endParaRPr lang="en-US" sz="2200" i="0" dirty="0"/>
          </a:p>
          <a:p>
            <a:pPr lvl="1" fontAlgn="base"/>
            <a:r>
              <a:rPr lang="en-US" i="0" dirty="0"/>
              <a:t>Consider if your data will be available long-term and how (where it will be stored)</a:t>
            </a:r>
            <a:endParaRPr lang="en-US" sz="2200" i="0" dirty="0"/>
          </a:p>
          <a:p>
            <a:pPr lvl="2" fontAlgn="base"/>
            <a:r>
              <a:rPr lang="en-US" dirty="0"/>
              <a:t>GitHub, </a:t>
            </a:r>
            <a:r>
              <a:rPr lang="en-US" dirty="0" err="1"/>
              <a:t>Dataverse</a:t>
            </a:r>
            <a:r>
              <a:rPr lang="en-US" dirty="0"/>
              <a:t>, </a:t>
            </a:r>
            <a:r>
              <a:rPr lang="en-US" dirty="0" err="1"/>
              <a:t>Figshare</a:t>
            </a:r>
            <a:r>
              <a:rPr lang="en-US" dirty="0"/>
              <a:t>, etc.</a:t>
            </a:r>
            <a:endParaRPr lang="en-US" sz="2000" dirty="0"/>
          </a:p>
          <a:p>
            <a:pPr lvl="2" fontAlgn="base"/>
            <a:r>
              <a:rPr lang="en-US" dirty="0"/>
              <a:t>As part of the supplementary material for a journal article</a:t>
            </a:r>
            <a:endParaRPr lang="en-US" sz="2000" dirty="0"/>
          </a:p>
          <a:p>
            <a:pPr lvl="2" fontAlgn="base"/>
            <a:r>
              <a:rPr lang="en-US" dirty="0"/>
              <a:t>Your own private web site </a:t>
            </a:r>
            <a:endParaRPr lang="en-US" sz="2000" dirty="0"/>
          </a:p>
          <a:p>
            <a:pPr lvl="1" fontAlgn="base"/>
            <a:r>
              <a:rPr lang="en-US" i="0" dirty="0"/>
              <a:t>If providing raw, anonymized or de-identified data is not possible (i.e. proprietary data), provide a synthetic data set that can be used in its </a:t>
            </a:r>
            <a:r>
              <a:rPr lang="en-US" i="0" dirty="0" smtClean="0"/>
              <a:t>place</a:t>
            </a:r>
            <a:endParaRPr lang="en-US" sz="2200" i="0" dirty="0"/>
          </a:p>
        </p:txBody>
      </p:sp>
    </p:spTree>
    <p:extLst>
      <p:ext uri="{BB962C8B-B14F-4D97-AF65-F5344CB8AC3E}">
        <p14:creationId xmlns:p14="http://schemas.microsoft.com/office/powerpoint/2010/main" val="663509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Provenance (in the future)</a:t>
            </a:r>
          </a:p>
        </p:txBody>
      </p:sp>
      <p:sp>
        <p:nvSpPr>
          <p:cNvPr id="3" name="Content Placeholder 2"/>
          <p:cNvSpPr>
            <a:spLocks noGrp="1"/>
          </p:cNvSpPr>
          <p:nvPr>
            <p:ph idx="1"/>
          </p:nvPr>
        </p:nvSpPr>
        <p:spPr/>
        <p:txBody>
          <a:bodyPr/>
          <a:lstStyle/>
          <a:p>
            <a:pPr fontAlgn="base"/>
            <a:r>
              <a:rPr lang="en-US" dirty="0" smtClean="0"/>
              <a:t>Code </a:t>
            </a:r>
            <a:r>
              <a:rPr lang="en-US" dirty="0"/>
              <a:t>Publication</a:t>
            </a:r>
            <a:endParaRPr lang="en-US" sz="2400" dirty="0"/>
          </a:p>
          <a:p>
            <a:pPr lvl="1" fontAlgn="base"/>
            <a:r>
              <a:rPr lang="en-US" i="0" dirty="0"/>
              <a:t>Ensure your code is well documented and commented</a:t>
            </a:r>
            <a:endParaRPr lang="en-US" sz="2200" i="0" dirty="0"/>
          </a:p>
          <a:p>
            <a:pPr lvl="1" fontAlgn="base"/>
            <a:r>
              <a:rPr lang="en-US" i="0" dirty="0"/>
              <a:t>Consider who will be maintaining your software in the future and how</a:t>
            </a:r>
            <a:endParaRPr lang="en-US" sz="2200" i="0" dirty="0"/>
          </a:p>
          <a:p>
            <a:pPr lvl="1" fontAlgn="base"/>
            <a:r>
              <a:rPr lang="en-US" i="0" dirty="0"/>
              <a:t>Consider how your code will be available</a:t>
            </a:r>
            <a:endParaRPr lang="en-US" sz="2200" i="0" dirty="0"/>
          </a:p>
          <a:p>
            <a:pPr lvl="2" fontAlgn="base"/>
            <a:r>
              <a:rPr lang="en-US" dirty="0"/>
              <a:t>GitHub, </a:t>
            </a:r>
            <a:r>
              <a:rPr lang="en-US" dirty="0" err="1"/>
              <a:t>BitBucket</a:t>
            </a:r>
            <a:r>
              <a:rPr lang="en-US" dirty="0"/>
              <a:t>, etc.</a:t>
            </a:r>
            <a:endParaRPr lang="en-US" sz="2000" dirty="0"/>
          </a:p>
          <a:p>
            <a:pPr lvl="2" fontAlgn="base"/>
            <a:r>
              <a:rPr lang="en-US" dirty="0"/>
              <a:t>As part of the supplementary material for a journal article</a:t>
            </a:r>
            <a:endParaRPr lang="en-US" sz="2000" dirty="0"/>
          </a:p>
          <a:p>
            <a:pPr lvl="2" fontAlgn="base"/>
            <a:r>
              <a:rPr lang="en-US" dirty="0"/>
              <a:t>Your own private web site </a:t>
            </a:r>
            <a:endParaRPr lang="en-US" sz="2000" dirty="0"/>
          </a:p>
          <a:p>
            <a:endParaRPr lang="en-US" dirty="0"/>
          </a:p>
        </p:txBody>
      </p:sp>
    </p:spTree>
    <p:extLst>
      <p:ext uri="{BB962C8B-B14F-4D97-AF65-F5344CB8AC3E}">
        <p14:creationId xmlns:p14="http://schemas.microsoft.com/office/powerpoint/2010/main" val="135233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a:t>
            </a:r>
            <a:endParaRPr lang="en-US" dirty="0"/>
          </a:p>
        </p:txBody>
      </p:sp>
      <p:sp>
        <p:nvSpPr>
          <p:cNvPr id="3" name="Content Placeholder 2"/>
          <p:cNvSpPr>
            <a:spLocks noGrp="1"/>
          </p:cNvSpPr>
          <p:nvPr>
            <p:ph idx="1"/>
          </p:nvPr>
        </p:nvSpPr>
        <p:spPr/>
        <p:txBody>
          <a:bodyPr>
            <a:normAutofit fontScale="92500" lnSpcReduction="20000"/>
          </a:bodyPr>
          <a:lstStyle/>
          <a:p>
            <a:pPr lvl="0" fontAlgn="base"/>
            <a:r>
              <a:rPr lang="en-US" dirty="0"/>
              <a:t>Verify Analysis Results</a:t>
            </a:r>
            <a:endParaRPr lang="en-US" sz="2400" dirty="0"/>
          </a:p>
          <a:p>
            <a:pPr lvl="1" fontAlgn="base"/>
            <a:r>
              <a:rPr lang="en-US" i="0" dirty="0"/>
              <a:t>Implement positive and negative results checks</a:t>
            </a:r>
            <a:endParaRPr lang="en-US" sz="2400" i="0" dirty="0"/>
          </a:p>
          <a:p>
            <a:pPr lvl="1" fontAlgn="base"/>
            <a:r>
              <a:rPr lang="en-US" i="0" dirty="0"/>
              <a:t>Conduct simulation studies</a:t>
            </a:r>
            <a:endParaRPr lang="en-US" sz="2400" i="0" dirty="0"/>
          </a:p>
          <a:p>
            <a:pPr lvl="1" fontAlgn="base"/>
            <a:r>
              <a:rPr lang="en-US" i="0" dirty="0"/>
              <a:t>Sensitivity </a:t>
            </a:r>
            <a:r>
              <a:rPr lang="en-US" i="0" dirty="0" smtClean="0"/>
              <a:t>analyses</a:t>
            </a:r>
            <a:endParaRPr lang="en-US" sz="2400" i="0" dirty="0"/>
          </a:p>
          <a:p>
            <a:pPr lvl="1" fontAlgn="base"/>
            <a:endParaRPr lang="en-US" sz="2400" i="0" dirty="0"/>
          </a:p>
          <a:p>
            <a:pPr lvl="0" fontAlgn="base"/>
            <a:r>
              <a:rPr lang="en-US" dirty="0"/>
              <a:t>Implementation Checks</a:t>
            </a:r>
            <a:endParaRPr lang="en-US" sz="2400" dirty="0"/>
          </a:p>
          <a:p>
            <a:pPr lvl="1"/>
            <a:r>
              <a:rPr lang="en-US" i="0" dirty="0"/>
              <a:t>Ask at least one person to re-run your analysis and gauge how much effort it takes to implement</a:t>
            </a:r>
            <a:endParaRPr lang="en-US" sz="2400" i="0" dirty="0"/>
          </a:p>
          <a:p>
            <a:pPr lvl="1"/>
            <a:r>
              <a:rPr lang="en-US" i="0" dirty="0"/>
              <a:t>Ensure at least one person knows the basics of what data and methods are stored and how they are documented</a:t>
            </a:r>
            <a:endParaRPr lang="en-US" sz="2400" i="0" dirty="0"/>
          </a:p>
          <a:p>
            <a:pPr lvl="1"/>
            <a:r>
              <a:rPr lang="en-US" i="0" dirty="0"/>
              <a:t>If possible, re-run your analysis using new and/or different software</a:t>
            </a:r>
            <a:endParaRPr lang="en-US" sz="2400" i="0" dirty="0"/>
          </a:p>
          <a:p>
            <a:endParaRPr lang="en-US" dirty="0"/>
          </a:p>
        </p:txBody>
      </p:sp>
    </p:spTree>
    <p:extLst>
      <p:ext uri="{BB962C8B-B14F-4D97-AF65-F5344CB8AC3E}">
        <p14:creationId xmlns:p14="http://schemas.microsoft.com/office/powerpoint/2010/main" val="1819858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Privacy </a:t>
            </a:r>
            <a:r>
              <a:rPr lang="en-US" dirty="0" smtClean="0">
                <a:solidFill>
                  <a:schemeClr val="tx1"/>
                </a:solidFill>
              </a:rPr>
              <a:t>is the need to protect sensitive information</a:t>
            </a:r>
          </a:p>
          <a:p>
            <a:r>
              <a:rPr lang="en-US" b="1" dirty="0" smtClean="0">
                <a:solidFill>
                  <a:srgbClr val="FF0000"/>
                </a:solidFill>
              </a:rPr>
              <a:t>Security </a:t>
            </a:r>
            <a:r>
              <a:rPr lang="en-US" dirty="0" smtClean="0">
                <a:solidFill>
                  <a:schemeClr val="tx1"/>
                </a:solidFill>
              </a:rPr>
              <a:t>is the mechanism(s) by which information </a:t>
            </a:r>
            <a:r>
              <a:rPr lang="en-US" smtClean="0">
                <a:solidFill>
                  <a:schemeClr val="tx1"/>
                </a:solidFill>
              </a:rPr>
              <a:t>is protected</a:t>
            </a:r>
          </a:p>
          <a:p>
            <a:endParaRPr lang="en-US" dirty="0" smtClean="0">
              <a:solidFill>
                <a:schemeClr val="tx1"/>
              </a:solidFill>
            </a:endParaRPr>
          </a:p>
          <a:p>
            <a:r>
              <a:rPr lang="en-US" b="1" dirty="0" smtClean="0">
                <a:solidFill>
                  <a:srgbClr val="FF0000"/>
                </a:solidFill>
              </a:rPr>
              <a:t>Anonymization</a:t>
            </a:r>
            <a:r>
              <a:rPr lang="en-US" dirty="0" smtClean="0"/>
              <a:t> of </a:t>
            </a:r>
            <a:r>
              <a:rPr lang="en-US" dirty="0"/>
              <a:t>records is one step that can protect them during research, referring to any method of manipulating the dataset that masks these unique identifiers or prevents them from being correctly linked to their associated </a:t>
            </a:r>
            <a:r>
              <a:rPr lang="en-US"/>
              <a:t>medical </a:t>
            </a:r>
            <a:r>
              <a:rPr lang="en-US" smtClean="0"/>
              <a:t>records</a:t>
            </a:r>
            <a:endParaRPr lang="en-US" dirty="0" smtClean="0"/>
          </a:p>
          <a:p>
            <a:r>
              <a:rPr lang="en-US" b="1" dirty="0" smtClean="0">
                <a:solidFill>
                  <a:srgbClr val="FF0000"/>
                </a:solidFill>
              </a:rPr>
              <a:t>De-identification</a:t>
            </a:r>
            <a:r>
              <a:rPr lang="en-US" dirty="0" smtClean="0"/>
              <a:t> </a:t>
            </a:r>
            <a:r>
              <a:rPr lang="en-US" dirty="0"/>
              <a:t>is one of the most common forms of anonymization, in which all such identifiers are removed completely</a:t>
            </a:r>
            <a:endParaRPr lang="en-US" dirty="0"/>
          </a:p>
        </p:txBody>
      </p:sp>
    </p:spTree>
    <p:extLst>
      <p:ext uri="{BB962C8B-B14F-4D97-AF65-F5344CB8AC3E}">
        <p14:creationId xmlns:p14="http://schemas.microsoft.com/office/powerpoint/2010/main" val="1738057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alarming statistics</a:t>
            </a:r>
            <a:endParaRPr lang="en-US" dirty="0"/>
          </a:p>
        </p:txBody>
      </p:sp>
      <p:sp>
        <p:nvSpPr>
          <p:cNvPr id="3" name="Content Placeholder 2"/>
          <p:cNvSpPr>
            <a:spLocks noGrp="1"/>
          </p:cNvSpPr>
          <p:nvPr>
            <p:ph idx="1"/>
          </p:nvPr>
        </p:nvSpPr>
        <p:spPr/>
        <p:txBody>
          <a:bodyPr>
            <a:normAutofit lnSpcReduction="10000"/>
          </a:bodyPr>
          <a:lstStyle/>
          <a:p>
            <a:r>
              <a:rPr lang="en-US" dirty="0" smtClean="0"/>
              <a:t>Using data from the 1990 U.S. Census summary, it was found that some individuals could be relatively easily identified</a:t>
            </a:r>
          </a:p>
          <a:p>
            <a:endParaRPr lang="en-US" dirty="0" smtClean="0"/>
          </a:p>
          <a:p>
            <a:r>
              <a:rPr lang="en-US" dirty="0" smtClean="0"/>
              <a:t>87% of the population could be uniquely identified based only on {5-digit ZIP, gender, date of birth}</a:t>
            </a:r>
          </a:p>
          <a:p>
            <a:endParaRPr lang="en-US" dirty="0" smtClean="0"/>
          </a:p>
          <a:p>
            <a:r>
              <a:rPr lang="en-US" dirty="0" smtClean="0"/>
              <a:t>53% could be uniquely identified by only {place, gender, date of birth} where place I a city, town or municipality</a:t>
            </a:r>
          </a:p>
          <a:p>
            <a:endParaRPr lang="en-US" dirty="0" smtClean="0"/>
          </a:p>
          <a:p>
            <a:r>
              <a:rPr lang="en-US" dirty="0" smtClean="0"/>
              <a:t>18% could be uniquely identified by only {county, gender, date of birth}</a:t>
            </a:r>
            <a:endParaRPr lang="en-US" dirty="0"/>
          </a:p>
        </p:txBody>
      </p:sp>
    </p:spTree>
    <p:extLst>
      <p:ext uri="{BB962C8B-B14F-4D97-AF65-F5344CB8AC3E}">
        <p14:creationId xmlns:p14="http://schemas.microsoft.com/office/powerpoint/2010/main" val="2089535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345" y="1021277"/>
            <a:ext cx="10209885" cy="4679868"/>
          </a:xfrm>
        </p:spPr>
      </p:pic>
    </p:spTree>
    <p:extLst>
      <p:ext uri="{BB962C8B-B14F-4D97-AF65-F5344CB8AC3E}">
        <p14:creationId xmlns:p14="http://schemas.microsoft.com/office/powerpoint/2010/main" val="753810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371600" y="1745673"/>
            <a:ext cx="9601200" cy="4121727"/>
          </a:xfrm>
        </p:spPr>
        <p:txBody>
          <a:bodyPr/>
          <a:lstStyle/>
          <a:p>
            <a:r>
              <a:rPr lang="en-US" b="1" dirty="0" err="1" smtClean="0">
                <a:solidFill>
                  <a:srgbClr val="FF0000"/>
                </a:solidFill>
              </a:rPr>
              <a:t>Homophily</a:t>
            </a:r>
            <a:r>
              <a:rPr lang="en-US" dirty="0" smtClean="0"/>
              <a:t> is the tendency </a:t>
            </a:r>
            <a:r>
              <a:rPr lang="en-US" dirty="0"/>
              <a:t>of individuals to associate and bond with similar others, as in the proverb "birds of a feather </a:t>
            </a:r>
            <a:r>
              <a:rPr lang="en-US" dirty="0" smtClean="0"/>
              <a:t>flock together”</a:t>
            </a:r>
          </a:p>
          <a:p>
            <a:endParaRPr lang="en-US" dirty="0" smtClean="0"/>
          </a:p>
          <a:p>
            <a:r>
              <a:rPr lang="en-US" dirty="0" smtClean="0"/>
              <a:t>“We </a:t>
            </a:r>
            <a:r>
              <a:rPr lang="en-US" dirty="0"/>
              <a:t>develop effective methods to infer demographic information for a cellular user using linear regression to select the most </a:t>
            </a:r>
            <a:r>
              <a:rPr lang="en-US" dirty="0" err="1"/>
              <a:t>homophily</a:t>
            </a:r>
            <a:r>
              <a:rPr lang="en-US" dirty="0"/>
              <a:t>-like friend of </a:t>
            </a:r>
            <a:r>
              <a:rPr lang="en-US" dirty="0" smtClean="0"/>
              <a:t>her/him”</a:t>
            </a:r>
          </a:p>
          <a:p>
            <a:endParaRPr lang="en-US" dirty="0"/>
          </a:p>
          <a:p>
            <a:r>
              <a:rPr lang="en-US" dirty="0" smtClean="0"/>
              <a:t>“We </a:t>
            </a:r>
            <a:r>
              <a:rPr lang="en-US" dirty="0"/>
              <a:t>find that we can predict home location within 20km radius with 80% accuracy, and age group and income level with 78% and 72% accuracy, </a:t>
            </a:r>
            <a:r>
              <a:rPr lang="en-US" dirty="0" smtClean="0"/>
              <a:t>respectively”</a:t>
            </a:r>
            <a:endParaRPr lang="en-US" dirty="0"/>
          </a:p>
        </p:txBody>
      </p:sp>
    </p:spTree>
    <p:extLst>
      <p:ext uri="{BB962C8B-B14F-4D97-AF65-F5344CB8AC3E}">
        <p14:creationId xmlns:p14="http://schemas.microsoft.com/office/powerpoint/2010/main" val="123433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4200" y="829236"/>
            <a:ext cx="8636000" cy="5181600"/>
          </a:xfrm>
        </p:spPr>
      </p:pic>
    </p:spTree>
    <p:extLst>
      <p:ext uri="{BB962C8B-B14F-4D97-AF65-F5344CB8AC3E}">
        <p14:creationId xmlns:p14="http://schemas.microsoft.com/office/powerpoint/2010/main" val="166921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Breaches</a:t>
            </a:r>
            <a:endParaRPr lang="en-US" dirty="0"/>
          </a:p>
        </p:txBody>
      </p:sp>
      <p:sp>
        <p:nvSpPr>
          <p:cNvPr id="3" name="Content Placeholder 2"/>
          <p:cNvSpPr>
            <a:spLocks noGrp="1"/>
          </p:cNvSpPr>
          <p:nvPr>
            <p:ph idx="1"/>
          </p:nvPr>
        </p:nvSpPr>
        <p:spPr/>
        <p:txBody>
          <a:bodyPr/>
          <a:lstStyle/>
          <a:p>
            <a:r>
              <a:rPr lang="en-US" dirty="0" smtClean="0"/>
              <a:t>These happen </a:t>
            </a:r>
            <a:r>
              <a:rPr lang="en-US" dirty="0" smtClean="0">
                <a:solidFill>
                  <a:srgbClr val="FF0000"/>
                </a:solidFill>
                <a:hlinkClick r:id="rId2"/>
              </a:rPr>
              <a:t>a lot more </a:t>
            </a:r>
            <a:r>
              <a:rPr lang="en-US" dirty="0" smtClean="0"/>
              <a:t>often than you’d think </a:t>
            </a:r>
            <a:r>
              <a:rPr lang="mr-IN" dirty="0" smtClean="0"/>
              <a:t>…</a:t>
            </a:r>
            <a:endParaRPr lang="en-US" dirty="0" smtClean="0"/>
          </a:p>
        </p:txBody>
      </p:sp>
    </p:spTree>
    <p:extLst>
      <p:ext uri="{BB962C8B-B14F-4D97-AF65-F5344CB8AC3E}">
        <p14:creationId xmlns:p14="http://schemas.microsoft.com/office/powerpoint/2010/main" val="1585987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Harvard’s Information Security Policy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5882" y="1428750"/>
            <a:ext cx="5912635" cy="5406330"/>
          </a:xfrm>
        </p:spPr>
      </p:pic>
    </p:spTree>
    <p:extLst>
      <p:ext uri="{BB962C8B-B14F-4D97-AF65-F5344CB8AC3E}">
        <p14:creationId xmlns:p14="http://schemas.microsoft.com/office/powerpoint/2010/main" val="1460121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#3</a:t>
            </a:r>
            <a:endParaRPr lang="en-US" dirty="0"/>
          </a:p>
        </p:txBody>
      </p:sp>
      <p:sp>
        <p:nvSpPr>
          <p:cNvPr id="3" name="Content Placeholder 2"/>
          <p:cNvSpPr>
            <a:spLocks noGrp="1"/>
          </p:cNvSpPr>
          <p:nvPr>
            <p:ph idx="1"/>
          </p:nvPr>
        </p:nvSpPr>
        <p:spPr>
          <a:xfrm>
            <a:off x="1371600" y="1631092"/>
            <a:ext cx="9601200" cy="4236308"/>
          </a:xfrm>
        </p:spPr>
        <p:txBody>
          <a:bodyPr/>
          <a:lstStyle/>
          <a:p>
            <a:r>
              <a:rPr lang="en-US" dirty="0"/>
              <a:t>De-identify and clean the data contained in the table </a:t>
            </a:r>
            <a:r>
              <a:rPr lang="en-US" dirty="0" smtClean="0"/>
              <a:t>below</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865" y="1999352"/>
            <a:ext cx="8722669" cy="4673295"/>
          </a:xfrm>
          <a:prstGeom prst="rect">
            <a:avLst/>
          </a:prstGeom>
        </p:spPr>
      </p:pic>
    </p:spTree>
    <p:extLst>
      <p:ext uri="{BB962C8B-B14F-4D97-AF65-F5344CB8AC3E}">
        <p14:creationId xmlns:p14="http://schemas.microsoft.com/office/powerpoint/2010/main" val="209653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#3</a:t>
            </a:r>
            <a:endParaRPr lang="en-US" dirty="0"/>
          </a:p>
        </p:txBody>
      </p:sp>
      <p:sp>
        <p:nvSpPr>
          <p:cNvPr id="3" name="Content Placeholder 2"/>
          <p:cNvSpPr>
            <a:spLocks noGrp="1"/>
          </p:cNvSpPr>
          <p:nvPr>
            <p:ph idx="1"/>
          </p:nvPr>
        </p:nvSpPr>
        <p:spPr>
          <a:xfrm>
            <a:off x="1371600" y="1643449"/>
            <a:ext cx="9601200" cy="4223951"/>
          </a:xfrm>
        </p:spPr>
        <p:txBody>
          <a:bodyPr/>
          <a:lstStyle/>
          <a:p>
            <a:r>
              <a:rPr lang="en-US" smtClean="0"/>
              <a:t>One possible answer</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050" y="2437027"/>
            <a:ext cx="8750300" cy="3911600"/>
          </a:xfrm>
          <a:prstGeom prst="rect">
            <a:avLst/>
          </a:prstGeom>
        </p:spPr>
      </p:pic>
    </p:spTree>
    <p:extLst>
      <p:ext uri="{BB962C8B-B14F-4D97-AF65-F5344CB8AC3E}">
        <p14:creationId xmlns:p14="http://schemas.microsoft.com/office/powerpoint/2010/main" val="1765058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#5</a:t>
            </a:r>
            <a:endParaRPr lang="en-US" dirty="0"/>
          </a:p>
        </p:txBody>
      </p:sp>
      <p:sp>
        <p:nvSpPr>
          <p:cNvPr id="3" name="Content Placeholder 2"/>
          <p:cNvSpPr>
            <a:spLocks noGrp="1"/>
          </p:cNvSpPr>
          <p:nvPr>
            <p:ph idx="1"/>
          </p:nvPr>
        </p:nvSpPr>
        <p:spPr>
          <a:xfrm>
            <a:off x="1371600" y="1705231"/>
            <a:ext cx="9601200" cy="4782065"/>
          </a:xfrm>
        </p:spPr>
        <p:txBody>
          <a:bodyPr>
            <a:normAutofit lnSpcReduction="10000"/>
          </a:bodyPr>
          <a:lstStyle/>
          <a:p>
            <a:r>
              <a:rPr lang="en-US" dirty="0"/>
              <a:t>Choose which tier (1-5) the following example data sets would fall into according to the Harvard </a:t>
            </a:r>
            <a:r>
              <a:rPr lang="en-US" dirty="0" smtClean="0"/>
              <a:t>University </a:t>
            </a:r>
            <a:r>
              <a:rPr lang="en-US" dirty="0"/>
              <a:t>Information Security Policy.</a:t>
            </a:r>
            <a:endParaRPr lang="en-US" dirty="0"/>
          </a:p>
          <a:p>
            <a:pPr lvl="1" fontAlgn="base"/>
            <a:r>
              <a:rPr lang="en-US" i="0" dirty="0" smtClean="0"/>
              <a:t>A. Identifiable </a:t>
            </a:r>
            <a:r>
              <a:rPr lang="en-US" i="0" dirty="0"/>
              <a:t>medical records that include age, sex and mental health details of all patients at Mass General </a:t>
            </a:r>
            <a:r>
              <a:rPr lang="en-US" i="0" dirty="0" smtClean="0"/>
              <a:t>Hospital.</a:t>
            </a:r>
          </a:p>
          <a:p>
            <a:pPr lvl="1" fontAlgn="base"/>
            <a:endParaRPr lang="en-US" i="0" dirty="0" smtClean="0"/>
          </a:p>
          <a:p>
            <a:pPr lvl="1" fontAlgn="base"/>
            <a:r>
              <a:rPr lang="en-US" i="0" dirty="0" smtClean="0"/>
              <a:t>B. A </a:t>
            </a:r>
            <a:r>
              <a:rPr lang="en-US" i="0" dirty="0"/>
              <a:t>data set including the date, time, duration, location and category of tornadoes in Oklahoma in </a:t>
            </a:r>
            <a:r>
              <a:rPr lang="en-US" i="0" dirty="0" smtClean="0"/>
              <a:t>2011.</a:t>
            </a:r>
          </a:p>
          <a:p>
            <a:pPr lvl="1" fontAlgn="base"/>
            <a:endParaRPr lang="en-US" i="0" dirty="0" smtClean="0"/>
          </a:p>
          <a:p>
            <a:pPr lvl="1" fontAlgn="base"/>
            <a:r>
              <a:rPr lang="en-US" i="0" dirty="0" smtClean="0"/>
              <a:t>C. Identifiable </a:t>
            </a:r>
            <a:r>
              <a:rPr lang="en-US" i="0" dirty="0"/>
              <a:t>financial records including credit card numbers and social security numbers of people living in Los Angeles, </a:t>
            </a:r>
            <a:r>
              <a:rPr lang="en-US" i="0" dirty="0" smtClean="0"/>
              <a:t>CA.</a:t>
            </a:r>
          </a:p>
          <a:p>
            <a:pPr lvl="1" fontAlgn="base"/>
            <a:endParaRPr lang="en-US" i="0" dirty="0" smtClean="0"/>
          </a:p>
          <a:p>
            <a:pPr lvl="1" fontAlgn="base"/>
            <a:r>
              <a:rPr lang="en-US" i="0" dirty="0" smtClean="0"/>
              <a:t>D. The </a:t>
            </a:r>
            <a:r>
              <a:rPr lang="en-US" i="0" dirty="0"/>
              <a:t>de-identified employment history of all adults 18-70 in </a:t>
            </a:r>
            <a:r>
              <a:rPr lang="en-US" i="0" dirty="0" smtClean="0"/>
              <a:t>Massachusetts.</a:t>
            </a:r>
          </a:p>
          <a:p>
            <a:pPr lvl="1" fontAlgn="base"/>
            <a:endParaRPr lang="en-US" i="0" dirty="0" smtClean="0"/>
          </a:p>
          <a:p>
            <a:pPr lvl="1" fontAlgn="base"/>
            <a:r>
              <a:rPr lang="en-US" i="0" dirty="0" smtClean="0"/>
              <a:t>E. A </a:t>
            </a:r>
            <a:r>
              <a:rPr lang="en-US" i="0" dirty="0"/>
              <a:t>data set detailing microorganisms used for not yet published research.</a:t>
            </a:r>
          </a:p>
          <a:p>
            <a:endParaRPr lang="en-US" dirty="0"/>
          </a:p>
        </p:txBody>
      </p:sp>
    </p:spTree>
    <p:extLst>
      <p:ext uri="{BB962C8B-B14F-4D97-AF65-F5344CB8AC3E}">
        <p14:creationId xmlns:p14="http://schemas.microsoft.com/office/powerpoint/2010/main" val="1967405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#5</a:t>
            </a:r>
            <a:endParaRPr lang="en-US" dirty="0"/>
          </a:p>
        </p:txBody>
      </p:sp>
      <p:sp>
        <p:nvSpPr>
          <p:cNvPr id="3" name="Content Placeholder 2"/>
          <p:cNvSpPr>
            <a:spLocks noGrp="1"/>
          </p:cNvSpPr>
          <p:nvPr>
            <p:ph idx="1"/>
          </p:nvPr>
        </p:nvSpPr>
        <p:spPr>
          <a:xfrm>
            <a:off x="1371600" y="1705231"/>
            <a:ext cx="9601200" cy="4782065"/>
          </a:xfrm>
        </p:spPr>
        <p:txBody>
          <a:bodyPr>
            <a:normAutofit lnSpcReduction="10000"/>
          </a:bodyPr>
          <a:lstStyle/>
          <a:p>
            <a:r>
              <a:rPr lang="en-US" dirty="0"/>
              <a:t>Choose which tier (1-5) the following example data sets would fall into according to the Harvard </a:t>
            </a:r>
            <a:r>
              <a:rPr lang="en-US" dirty="0" smtClean="0"/>
              <a:t>University </a:t>
            </a:r>
            <a:r>
              <a:rPr lang="en-US" dirty="0"/>
              <a:t>Information Security Policy.</a:t>
            </a:r>
            <a:endParaRPr lang="en-US" dirty="0"/>
          </a:p>
          <a:p>
            <a:pPr lvl="1" fontAlgn="base"/>
            <a:r>
              <a:rPr lang="en-US" i="0" dirty="0" smtClean="0"/>
              <a:t>A. Identifiable </a:t>
            </a:r>
            <a:r>
              <a:rPr lang="en-US" i="0" dirty="0"/>
              <a:t>medical records that include age, sex and mental health details of all patients at Mass General </a:t>
            </a:r>
            <a:r>
              <a:rPr lang="en-US" i="0" dirty="0" smtClean="0"/>
              <a:t>Hospital. </a:t>
            </a:r>
            <a:r>
              <a:rPr lang="en-US" b="1" i="0" dirty="0" smtClean="0">
                <a:solidFill>
                  <a:srgbClr val="FF0000"/>
                </a:solidFill>
              </a:rPr>
              <a:t>Tier 5</a:t>
            </a:r>
            <a:endParaRPr lang="en-US" b="1" i="0" dirty="0" smtClean="0"/>
          </a:p>
          <a:p>
            <a:pPr lvl="1" fontAlgn="base"/>
            <a:endParaRPr lang="en-US" i="0" dirty="0" smtClean="0"/>
          </a:p>
          <a:p>
            <a:pPr lvl="1" fontAlgn="base"/>
            <a:r>
              <a:rPr lang="en-US" i="0" dirty="0" smtClean="0"/>
              <a:t>B. A </a:t>
            </a:r>
            <a:r>
              <a:rPr lang="en-US" i="0" dirty="0"/>
              <a:t>data set including the date, time, duration, location and category of tornadoes in Oklahoma in </a:t>
            </a:r>
            <a:r>
              <a:rPr lang="en-US" i="0" dirty="0" smtClean="0"/>
              <a:t>2011.</a:t>
            </a:r>
          </a:p>
          <a:p>
            <a:pPr lvl="1" fontAlgn="base"/>
            <a:endParaRPr lang="en-US" i="0" dirty="0" smtClean="0"/>
          </a:p>
          <a:p>
            <a:pPr lvl="1" fontAlgn="base"/>
            <a:r>
              <a:rPr lang="en-US" i="0" dirty="0" smtClean="0"/>
              <a:t>C. Identifiable </a:t>
            </a:r>
            <a:r>
              <a:rPr lang="en-US" i="0" dirty="0"/>
              <a:t>financial records including credit card numbers and social security numbers of people living in Los Angeles, </a:t>
            </a:r>
            <a:r>
              <a:rPr lang="en-US" i="0" dirty="0" smtClean="0"/>
              <a:t>CA.</a:t>
            </a:r>
          </a:p>
          <a:p>
            <a:pPr lvl="1" fontAlgn="base"/>
            <a:endParaRPr lang="en-US" i="0" dirty="0" smtClean="0"/>
          </a:p>
          <a:p>
            <a:pPr lvl="1" fontAlgn="base"/>
            <a:r>
              <a:rPr lang="en-US" i="0" dirty="0" smtClean="0"/>
              <a:t>D. The </a:t>
            </a:r>
            <a:r>
              <a:rPr lang="en-US" i="0" dirty="0"/>
              <a:t>de-identified employment history of all adults 18-70 in </a:t>
            </a:r>
            <a:r>
              <a:rPr lang="en-US" i="0" dirty="0" smtClean="0"/>
              <a:t>Massachusetts.</a:t>
            </a:r>
          </a:p>
          <a:p>
            <a:pPr lvl="1" fontAlgn="base"/>
            <a:endParaRPr lang="en-US" i="0" dirty="0" smtClean="0"/>
          </a:p>
          <a:p>
            <a:pPr lvl="1" fontAlgn="base"/>
            <a:r>
              <a:rPr lang="en-US" i="0" dirty="0" smtClean="0"/>
              <a:t>E. A </a:t>
            </a:r>
            <a:r>
              <a:rPr lang="en-US" i="0" dirty="0"/>
              <a:t>data set detailing microorganisms used for not yet published research.</a:t>
            </a:r>
          </a:p>
          <a:p>
            <a:endParaRPr lang="en-US" dirty="0"/>
          </a:p>
        </p:txBody>
      </p:sp>
    </p:spTree>
    <p:extLst>
      <p:ext uri="{BB962C8B-B14F-4D97-AF65-F5344CB8AC3E}">
        <p14:creationId xmlns:p14="http://schemas.microsoft.com/office/powerpoint/2010/main" val="1812171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#5</a:t>
            </a:r>
            <a:endParaRPr lang="en-US" dirty="0"/>
          </a:p>
        </p:txBody>
      </p:sp>
      <p:sp>
        <p:nvSpPr>
          <p:cNvPr id="3" name="Content Placeholder 2"/>
          <p:cNvSpPr>
            <a:spLocks noGrp="1"/>
          </p:cNvSpPr>
          <p:nvPr>
            <p:ph idx="1"/>
          </p:nvPr>
        </p:nvSpPr>
        <p:spPr>
          <a:xfrm>
            <a:off x="1371600" y="1705231"/>
            <a:ext cx="9601200" cy="4782065"/>
          </a:xfrm>
        </p:spPr>
        <p:txBody>
          <a:bodyPr>
            <a:normAutofit lnSpcReduction="10000"/>
          </a:bodyPr>
          <a:lstStyle/>
          <a:p>
            <a:r>
              <a:rPr lang="en-US" dirty="0"/>
              <a:t>Choose which tier (1-5) the following example data sets would fall into according to the Harvard </a:t>
            </a:r>
            <a:r>
              <a:rPr lang="en-US" dirty="0" smtClean="0"/>
              <a:t>University </a:t>
            </a:r>
            <a:r>
              <a:rPr lang="en-US" dirty="0"/>
              <a:t>Information Security Policy.</a:t>
            </a:r>
            <a:endParaRPr lang="en-US" dirty="0"/>
          </a:p>
          <a:p>
            <a:pPr lvl="1" fontAlgn="base"/>
            <a:r>
              <a:rPr lang="en-US" i="0" dirty="0" smtClean="0"/>
              <a:t>A. Identifiable </a:t>
            </a:r>
            <a:r>
              <a:rPr lang="en-US" i="0" dirty="0"/>
              <a:t>medical records that include age, sex and mental health details of all patients at Mass General </a:t>
            </a:r>
            <a:r>
              <a:rPr lang="en-US" i="0" dirty="0" smtClean="0"/>
              <a:t>Hospital. </a:t>
            </a:r>
            <a:r>
              <a:rPr lang="en-US" b="1" i="0" dirty="0" smtClean="0">
                <a:solidFill>
                  <a:srgbClr val="FF0000"/>
                </a:solidFill>
              </a:rPr>
              <a:t>Tier 5</a:t>
            </a:r>
            <a:endParaRPr lang="en-US" b="1" i="0" dirty="0" smtClean="0"/>
          </a:p>
          <a:p>
            <a:pPr lvl="1" fontAlgn="base"/>
            <a:endParaRPr lang="en-US" i="0" dirty="0" smtClean="0"/>
          </a:p>
          <a:p>
            <a:pPr lvl="1" fontAlgn="base"/>
            <a:r>
              <a:rPr lang="en-US" i="0" dirty="0" smtClean="0"/>
              <a:t>B. A </a:t>
            </a:r>
            <a:r>
              <a:rPr lang="en-US" i="0" dirty="0"/>
              <a:t>data set including the date, time, duration, location and category of tornadoes in Oklahoma in </a:t>
            </a:r>
            <a:r>
              <a:rPr lang="en-US" i="0" dirty="0" smtClean="0"/>
              <a:t>2011. </a:t>
            </a:r>
            <a:r>
              <a:rPr lang="en-US" b="1" i="0" dirty="0" smtClean="0">
                <a:solidFill>
                  <a:srgbClr val="FF0000"/>
                </a:solidFill>
              </a:rPr>
              <a:t>Tier 1</a:t>
            </a:r>
          </a:p>
          <a:p>
            <a:pPr lvl="1" fontAlgn="base"/>
            <a:endParaRPr lang="en-US" i="0" dirty="0" smtClean="0"/>
          </a:p>
          <a:p>
            <a:pPr lvl="1" fontAlgn="base"/>
            <a:r>
              <a:rPr lang="en-US" i="0" dirty="0" smtClean="0"/>
              <a:t>C. Identifiable </a:t>
            </a:r>
            <a:r>
              <a:rPr lang="en-US" i="0" dirty="0"/>
              <a:t>financial records including credit card numbers and social security numbers of people living in Los Angeles, </a:t>
            </a:r>
            <a:r>
              <a:rPr lang="en-US" i="0" dirty="0" smtClean="0"/>
              <a:t>CA.</a:t>
            </a:r>
          </a:p>
          <a:p>
            <a:pPr lvl="1" fontAlgn="base"/>
            <a:endParaRPr lang="en-US" i="0" dirty="0" smtClean="0"/>
          </a:p>
          <a:p>
            <a:pPr lvl="1" fontAlgn="base"/>
            <a:r>
              <a:rPr lang="en-US" i="0" dirty="0" smtClean="0"/>
              <a:t>D. The </a:t>
            </a:r>
            <a:r>
              <a:rPr lang="en-US" i="0" dirty="0"/>
              <a:t>de-identified employment history of all adults 18-70 in </a:t>
            </a:r>
            <a:r>
              <a:rPr lang="en-US" i="0" dirty="0" smtClean="0"/>
              <a:t>Massachusetts.</a:t>
            </a:r>
          </a:p>
          <a:p>
            <a:pPr lvl="1" fontAlgn="base"/>
            <a:endParaRPr lang="en-US" i="0" dirty="0" smtClean="0"/>
          </a:p>
          <a:p>
            <a:pPr lvl="1" fontAlgn="base"/>
            <a:r>
              <a:rPr lang="en-US" i="0" dirty="0" smtClean="0"/>
              <a:t>E. A </a:t>
            </a:r>
            <a:r>
              <a:rPr lang="en-US" i="0" dirty="0"/>
              <a:t>data set detailing microorganisms used for not yet published research.</a:t>
            </a:r>
          </a:p>
          <a:p>
            <a:endParaRPr lang="en-US" dirty="0"/>
          </a:p>
        </p:txBody>
      </p:sp>
    </p:spTree>
    <p:extLst>
      <p:ext uri="{BB962C8B-B14F-4D97-AF65-F5344CB8AC3E}">
        <p14:creationId xmlns:p14="http://schemas.microsoft.com/office/powerpoint/2010/main" val="333805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#5</a:t>
            </a:r>
            <a:endParaRPr lang="en-US" dirty="0"/>
          </a:p>
        </p:txBody>
      </p:sp>
      <p:sp>
        <p:nvSpPr>
          <p:cNvPr id="3" name="Content Placeholder 2"/>
          <p:cNvSpPr>
            <a:spLocks noGrp="1"/>
          </p:cNvSpPr>
          <p:nvPr>
            <p:ph idx="1"/>
          </p:nvPr>
        </p:nvSpPr>
        <p:spPr>
          <a:xfrm>
            <a:off x="1371600" y="1705231"/>
            <a:ext cx="9601200" cy="4782065"/>
          </a:xfrm>
        </p:spPr>
        <p:txBody>
          <a:bodyPr>
            <a:normAutofit lnSpcReduction="10000"/>
          </a:bodyPr>
          <a:lstStyle/>
          <a:p>
            <a:r>
              <a:rPr lang="en-US" dirty="0"/>
              <a:t>Choose which tier (1-5) the following example data sets would fall into according to the Harvard </a:t>
            </a:r>
            <a:r>
              <a:rPr lang="en-US" dirty="0" smtClean="0"/>
              <a:t>University </a:t>
            </a:r>
            <a:r>
              <a:rPr lang="en-US" dirty="0"/>
              <a:t>Information Security Policy.</a:t>
            </a:r>
            <a:endParaRPr lang="en-US" dirty="0"/>
          </a:p>
          <a:p>
            <a:pPr lvl="1" fontAlgn="base"/>
            <a:r>
              <a:rPr lang="en-US" i="0" dirty="0" smtClean="0"/>
              <a:t>A. Identifiable </a:t>
            </a:r>
            <a:r>
              <a:rPr lang="en-US" i="0" dirty="0"/>
              <a:t>medical records that include age, sex and mental health details of all patients at Mass General </a:t>
            </a:r>
            <a:r>
              <a:rPr lang="en-US" i="0" dirty="0" smtClean="0"/>
              <a:t>Hospital. </a:t>
            </a:r>
            <a:r>
              <a:rPr lang="en-US" b="1" i="0" dirty="0" smtClean="0">
                <a:solidFill>
                  <a:srgbClr val="FF0000"/>
                </a:solidFill>
              </a:rPr>
              <a:t>Tier 5</a:t>
            </a:r>
            <a:endParaRPr lang="en-US" b="1" i="0" dirty="0" smtClean="0"/>
          </a:p>
          <a:p>
            <a:pPr lvl="1" fontAlgn="base"/>
            <a:endParaRPr lang="en-US" i="0" dirty="0" smtClean="0"/>
          </a:p>
          <a:p>
            <a:pPr lvl="1" fontAlgn="base"/>
            <a:r>
              <a:rPr lang="en-US" i="0" dirty="0" smtClean="0"/>
              <a:t>B. A </a:t>
            </a:r>
            <a:r>
              <a:rPr lang="en-US" i="0" dirty="0"/>
              <a:t>data set including the date, time, duration, location and category of tornadoes in Oklahoma in </a:t>
            </a:r>
            <a:r>
              <a:rPr lang="en-US" i="0" dirty="0" smtClean="0"/>
              <a:t>2011. </a:t>
            </a:r>
            <a:r>
              <a:rPr lang="en-US" b="1" i="0" dirty="0" smtClean="0">
                <a:solidFill>
                  <a:srgbClr val="FF0000"/>
                </a:solidFill>
              </a:rPr>
              <a:t>Tier 1</a:t>
            </a:r>
          </a:p>
          <a:p>
            <a:pPr lvl="1" fontAlgn="base"/>
            <a:endParaRPr lang="en-US" i="0" dirty="0" smtClean="0"/>
          </a:p>
          <a:p>
            <a:pPr lvl="1" fontAlgn="base"/>
            <a:r>
              <a:rPr lang="en-US" i="0" dirty="0" smtClean="0"/>
              <a:t>C. Identifiable </a:t>
            </a:r>
            <a:r>
              <a:rPr lang="en-US" i="0" dirty="0"/>
              <a:t>financial records including credit card numbers and social security numbers of people living in Los Angeles, </a:t>
            </a:r>
            <a:r>
              <a:rPr lang="en-US" i="0" dirty="0" smtClean="0"/>
              <a:t>CA. </a:t>
            </a:r>
            <a:r>
              <a:rPr lang="en-US" b="1" i="0" dirty="0" smtClean="0">
                <a:solidFill>
                  <a:srgbClr val="FF0000"/>
                </a:solidFill>
              </a:rPr>
              <a:t>Tier 4</a:t>
            </a:r>
          </a:p>
          <a:p>
            <a:pPr lvl="1" fontAlgn="base"/>
            <a:endParaRPr lang="en-US" i="0" dirty="0" smtClean="0"/>
          </a:p>
          <a:p>
            <a:pPr lvl="1" fontAlgn="base"/>
            <a:r>
              <a:rPr lang="en-US" i="0" dirty="0" smtClean="0"/>
              <a:t>D. The </a:t>
            </a:r>
            <a:r>
              <a:rPr lang="en-US" i="0" dirty="0"/>
              <a:t>de-identified employment history of all adults 18-70 in </a:t>
            </a:r>
            <a:r>
              <a:rPr lang="en-US" i="0" dirty="0" smtClean="0"/>
              <a:t>Massachusetts.</a:t>
            </a:r>
          </a:p>
          <a:p>
            <a:pPr lvl="1" fontAlgn="base"/>
            <a:endParaRPr lang="en-US" i="0" dirty="0" smtClean="0"/>
          </a:p>
          <a:p>
            <a:pPr lvl="1" fontAlgn="base"/>
            <a:r>
              <a:rPr lang="en-US" i="0" dirty="0" smtClean="0"/>
              <a:t>E. A </a:t>
            </a:r>
            <a:r>
              <a:rPr lang="en-US" i="0" dirty="0"/>
              <a:t>data set detailing microorganisms used for not yet published research.</a:t>
            </a:r>
          </a:p>
          <a:p>
            <a:endParaRPr lang="en-US" dirty="0"/>
          </a:p>
        </p:txBody>
      </p:sp>
    </p:spTree>
    <p:extLst>
      <p:ext uri="{BB962C8B-B14F-4D97-AF65-F5344CB8AC3E}">
        <p14:creationId xmlns:p14="http://schemas.microsoft.com/office/powerpoint/2010/main" val="279245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#5</a:t>
            </a:r>
            <a:endParaRPr lang="en-US" dirty="0"/>
          </a:p>
        </p:txBody>
      </p:sp>
      <p:sp>
        <p:nvSpPr>
          <p:cNvPr id="3" name="Content Placeholder 2"/>
          <p:cNvSpPr>
            <a:spLocks noGrp="1"/>
          </p:cNvSpPr>
          <p:nvPr>
            <p:ph idx="1"/>
          </p:nvPr>
        </p:nvSpPr>
        <p:spPr>
          <a:xfrm>
            <a:off x="1371600" y="1705231"/>
            <a:ext cx="9601200" cy="4782065"/>
          </a:xfrm>
        </p:spPr>
        <p:txBody>
          <a:bodyPr>
            <a:normAutofit lnSpcReduction="10000"/>
          </a:bodyPr>
          <a:lstStyle/>
          <a:p>
            <a:r>
              <a:rPr lang="en-US" dirty="0"/>
              <a:t>Choose which tier (1-5) the following example data sets would fall into according to the Harvard </a:t>
            </a:r>
            <a:r>
              <a:rPr lang="en-US" dirty="0" smtClean="0"/>
              <a:t>University </a:t>
            </a:r>
            <a:r>
              <a:rPr lang="en-US" dirty="0"/>
              <a:t>Information Security Policy.</a:t>
            </a:r>
            <a:endParaRPr lang="en-US" dirty="0"/>
          </a:p>
          <a:p>
            <a:pPr lvl="1" fontAlgn="base"/>
            <a:r>
              <a:rPr lang="en-US" i="0" dirty="0" smtClean="0"/>
              <a:t>A. Identifiable </a:t>
            </a:r>
            <a:r>
              <a:rPr lang="en-US" i="0" dirty="0"/>
              <a:t>medical records that include age, sex and mental health details of all patients at Mass General </a:t>
            </a:r>
            <a:r>
              <a:rPr lang="en-US" i="0" dirty="0" smtClean="0"/>
              <a:t>Hospital. </a:t>
            </a:r>
            <a:r>
              <a:rPr lang="en-US" b="1" i="0" dirty="0" smtClean="0">
                <a:solidFill>
                  <a:srgbClr val="FF0000"/>
                </a:solidFill>
              </a:rPr>
              <a:t>Tier 5</a:t>
            </a:r>
            <a:endParaRPr lang="en-US" b="1" i="0" dirty="0" smtClean="0"/>
          </a:p>
          <a:p>
            <a:pPr lvl="1" fontAlgn="base"/>
            <a:endParaRPr lang="en-US" i="0" dirty="0" smtClean="0"/>
          </a:p>
          <a:p>
            <a:pPr lvl="1" fontAlgn="base"/>
            <a:r>
              <a:rPr lang="en-US" i="0" dirty="0" smtClean="0"/>
              <a:t>B. A </a:t>
            </a:r>
            <a:r>
              <a:rPr lang="en-US" i="0" dirty="0"/>
              <a:t>data set including the date, time, duration, location and category of tornadoes in Oklahoma in </a:t>
            </a:r>
            <a:r>
              <a:rPr lang="en-US" i="0" dirty="0" smtClean="0"/>
              <a:t>2011. </a:t>
            </a:r>
            <a:r>
              <a:rPr lang="en-US" b="1" i="0" dirty="0" smtClean="0">
                <a:solidFill>
                  <a:srgbClr val="FF0000"/>
                </a:solidFill>
              </a:rPr>
              <a:t>Tier 1</a:t>
            </a:r>
          </a:p>
          <a:p>
            <a:pPr lvl="1" fontAlgn="base"/>
            <a:endParaRPr lang="en-US" i="0" dirty="0" smtClean="0"/>
          </a:p>
          <a:p>
            <a:pPr lvl="1" fontAlgn="base"/>
            <a:r>
              <a:rPr lang="en-US" i="0" dirty="0" smtClean="0"/>
              <a:t>C. Identifiable </a:t>
            </a:r>
            <a:r>
              <a:rPr lang="en-US" i="0" dirty="0"/>
              <a:t>financial records including credit card numbers and social security numbers of people living in Los Angeles, </a:t>
            </a:r>
            <a:r>
              <a:rPr lang="en-US" i="0" dirty="0" smtClean="0"/>
              <a:t>CA. </a:t>
            </a:r>
            <a:r>
              <a:rPr lang="en-US" b="1" i="0" dirty="0" smtClean="0">
                <a:solidFill>
                  <a:srgbClr val="FF0000"/>
                </a:solidFill>
              </a:rPr>
              <a:t>Tier 4</a:t>
            </a:r>
          </a:p>
          <a:p>
            <a:pPr lvl="1" fontAlgn="base"/>
            <a:endParaRPr lang="en-US" i="0" dirty="0" smtClean="0"/>
          </a:p>
          <a:p>
            <a:pPr lvl="1" fontAlgn="base"/>
            <a:r>
              <a:rPr lang="en-US" i="0" dirty="0" smtClean="0"/>
              <a:t>D. The </a:t>
            </a:r>
            <a:r>
              <a:rPr lang="en-US" i="0" dirty="0"/>
              <a:t>de-identified employment history of all adults 18-70 in </a:t>
            </a:r>
            <a:r>
              <a:rPr lang="en-US" i="0" dirty="0" smtClean="0"/>
              <a:t>Massachusetts. </a:t>
            </a:r>
            <a:r>
              <a:rPr lang="en-US" b="1" i="0" dirty="0" smtClean="0">
                <a:solidFill>
                  <a:srgbClr val="FF0000"/>
                </a:solidFill>
              </a:rPr>
              <a:t>Tier 3</a:t>
            </a:r>
          </a:p>
          <a:p>
            <a:pPr lvl="1" fontAlgn="base"/>
            <a:endParaRPr lang="en-US" i="0" dirty="0" smtClean="0"/>
          </a:p>
          <a:p>
            <a:pPr lvl="1" fontAlgn="base"/>
            <a:r>
              <a:rPr lang="en-US" i="0" dirty="0" smtClean="0"/>
              <a:t>E. A </a:t>
            </a:r>
            <a:r>
              <a:rPr lang="en-US" i="0" dirty="0"/>
              <a:t>data set detailing microorganisms used for not yet published research.</a:t>
            </a:r>
          </a:p>
          <a:p>
            <a:endParaRPr lang="en-US" dirty="0"/>
          </a:p>
        </p:txBody>
      </p:sp>
    </p:spTree>
    <p:extLst>
      <p:ext uri="{BB962C8B-B14F-4D97-AF65-F5344CB8AC3E}">
        <p14:creationId xmlns:p14="http://schemas.microsoft.com/office/powerpoint/2010/main" val="2109995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#5</a:t>
            </a:r>
            <a:endParaRPr lang="en-US" dirty="0"/>
          </a:p>
        </p:txBody>
      </p:sp>
      <p:sp>
        <p:nvSpPr>
          <p:cNvPr id="3" name="Content Placeholder 2"/>
          <p:cNvSpPr>
            <a:spLocks noGrp="1"/>
          </p:cNvSpPr>
          <p:nvPr>
            <p:ph idx="1"/>
          </p:nvPr>
        </p:nvSpPr>
        <p:spPr>
          <a:xfrm>
            <a:off x="1371599" y="1705231"/>
            <a:ext cx="9786551" cy="5016845"/>
          </a:xfrm>
        </p:spPr>
        <p:txBody>
          <a:bodyPr>
            <a:normAutofit lnSpcReduction="10000"/>
          </a:bodyPr>
          <a:lstStyle/>
          <a:p>
            <a:r>
              <a:rPr lang="en-US" dirty="0"/>
              <a:t>Choose which tier (1-5) the following example data sets would fall into according to the Harvard </a:t>
            </a:r>
            <a:r>
              <a:rPr lang="en-US" dirty="0" smtClean="0"/>
              <a:t>University </a:t>
            </a:r>
            <a:r>
              <a:rPr lang="en-US" dirty="0"/>
              <a:t>Information Security Policy.</a:t>
            </a:r>
            <a:endParaRPr lang="en-US" dirty="0"/>
          </a:p>
          <a:p>
            <a:pPr lvl="1" fontAlgn="base"/>
            <a:r>
              <a:rPr lang="en-US" i="0" dirty="0" smtClean="0"/>
              <a:t>A. Identifiable </a:t>
            </a:r>
            <a:r>
              <a:rPr lang="en-US" i="0" dirty="0"/>
              <a:t>medical records that include age, sex and mental health details of all patients at Mass General </a:t>
            </a:r>
            <a:r>
              <a:rPr lang="en-US" i="0" dirty="0" smtClean="0"/>
              <a:t>Hospital. </a:t>
            </a:r>
            <a:r>
              <a:rPr lang="en-US" b="1" i="0" dirty="0" smtClean="0">
                <a:solidFill>
                  <a:srgbClr val="FF0000"/>
                </a:solidFill>
              </a:rPr>
              <a:t>Tier 5</a:t>
            </a:r>
            <a:endParaRPr lang="en-US" b="1" i="0" dirty="0" smtClean="0"/>
          </a:p>
          <a:p>
            <a:pPr lvl="1" fontAlgn="base"/>
            <a:endParaRPr lang="en-US" i="0" dirty="0" smtClean="0"/>
          </a:p>
          <a:p>
            <a:pPr lvl="1" fontAlgn="base"/>
            <a:r>
              <a:rPr lang="en-US" i="0" dirty="0" smtClean="0"/>
              <a:t>B. A </a:t>
            </a:r>
            <a:r>
              <a:rPr lang="en-US" i="0" dirty="0"/>
              <a:t>data set including the date, time, duration, location and category of tornadoes in Oklahoma in </a:t>
            </a:r>
            <a:r>
              <a:rPr lang="en-US" i="0" dirty="0" smtClean="0"/>
              <a:t>2011. </a:t>
            </a:r>
            <a:r>
              <a:rPr lang="en-US" b="1" i="0" dirty="0" smtClean="0">
                <a:solidFill>
                  <a:srgbClr val="FF0000"/>
                </a:solidFill>
              </a:rPr>
              <a:t>Tier 1</a:t>
            </a:r>
          </a:p>
          <a:p>
            <a:pPr lvl="1" fontAlgn="base"/>
            <a:endParaRPr lang="en-US" i="0" dirty="0" smtClean="0"/>
          </a:p>
          <a:p>
            <a:pPr lvl="1" fontAlgn="base"/>
            <a:r>
              <a:rPr lang="en-US" i="0" dirty="0" smtClean="0"/>
              <a:t>C. Identifiable </a:t>
            </a:r>
            <a:r>
              <a:rPr lang="en-US" i="0" dirty="0"/>
              <a:t>financial records including credit card numbers and social security numbers of people living in Los Angeles, </a:t>
            </a:r>
            <a:r>
              <a:rPr lang="en-US" i="0" dirty="0" smtClean="0"/>
              <a:t>CA. </a:t>
            </a:r>
            <a:r>
              <a:rPr lang="en-US" b="1" i="0" dirty="0" smtClean="0">
                <a:solidFill>
                  <a:srgbClr val="FF0000"/>
                </a:solidFill>
              </a:rPr>
              <a:t>Tier 4</a:t>
            </a:r>
          </a:p>
          <a:p>
            <a:pPr lvl="1" fontAlgn="base"/>
            <a:endParaRPr lang="en-US" i="0" dirty="0" smtClean="0"/>
          </a:p>
          <a:p>
            <a:pPr lvl="1" fontAlgn="base"/>
            <a:r>
              <a:rPr lang="en-US" i="0" dirty="0" smtClean="0"/>
              <a:t>D. The </a:t>
            </a:r>
            <a:r>
              <a:rPr lang="en-US" i="0" dirty="0"/>
              <a:t>de-identified employment history of all adults 18-70 in </a:t>
            </a:r>
            <a:r>
              <a:rPr lang="en-US" i="0" dirty="0" smtClean="0"/>
              <a:t>Massachusetts. </a:t>
            </a:r>
            <a:r>
              <a:rPr lang="en-US" b="1" i="0" dirty="0" smtClean="0">
                <a:solidFill>
                  <a:srgbClr val="FF0000"/>
                </a:solidFill>
              </a:rPr>
              <a:t>Tier 3</a:t>
            </a:r>
          </a:p>
          <a:p>
            <a:pPr lvl="1" fontAlgn="base"/>
            <a:endParaRPr lang="en-US" i="0" dirty="0" smtClean="0"/>
          </a:p>
          <a:p>
            <a:pPr lvl="1" fontAlgn="base"/>
            <a:r>
              <a:rPr lang="en-US" i="0" dirty="0" smtClean="0"/>
              <a:t>E. A </a:t>
            </a:r>
            <a:r>
              <a:rPr lang="en-US" i="0" dirty="0"/>
              <a:t>data set detailing microorganisms used for not yet published research</a:t>
            </a:r>
            <a:r>
              <a:rPr lang="en-US" i="0" dirty="0" smtClean="0"/>
              <a:t>. </a:t>
            </a:r>
            <a:r>
              <a:rPr lang="en-US" b="1" i="0" dirty="0" smtClean="0">
                <a:solidFill>
                  <a:srgbClr val="FF0000"/>
                </a:solidFill>
              </a:rPr>
              <a:t>Tier 2</a:t>
            </a:r>
            <a:endParaRPr lang="en-US" b="1" i="0" dirty="0">
              <a:solidFill>
                <a:srgbClr val="FF0000"/>
              </a:solidFill>
            </a:endParaRPr>
          </a:p>
          <a:p>
            <a:endParaRPr lang="en-US" dirty="0"/>
          </a:p>
        </p:txBody>
      </p:sp>
    </p:spTree>
    <p:extLst>
      <p:ext uri="{BB962C8B-B14F-4D97-AF65-F5344CB8AC3E}">
        <p14:creationId xmlns:p14="http://schemas.microsoft.com/office/powerpoint/2010/main" val="195152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Before analysis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1601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 Research DOs</a:t>
            </a:r>
            <a:endParaRPr lang="en-US" dirty="0"/>
          </a:p>
        </p:txBody>
      </p:sp>
      <p:sp>
        <p:nvSpPr>
          <p:cNvPr id="3" name="Content Placeholder 2"/>
          <p:cNvSpPr>
            <a:spLocks noGrp="1"/>
          </p:cNvSpPr>
          <p:nvPr>
            <p:ph idx="1"/>
          </p:nvPr>
        </p:nvSpPr>
        <p:spPr/>
        <p:txBody>
          <a:bodyPr>
            <a:normAutofit lnSpcReduction="10000"/>
          </a:bodyPr>
          <a:lstStyle/>
          <a:p>
            <a:pPr lvl="0"/>
            <a:r>
              <a:rPr lang="en-US" dirty="0"/>
              <a:t>Start with good science</a:t>
            </a:r>
            <a:endParaRPr lang="en-US" sz="2400" dirty="0"/>
          </a:p>
          <a:p>
            <a:pPr lvl="1"/>
            <a:r>
              <a:rPr lang="en-US" i="0" dirty="0"/>
              <a:t>Garbage in, garbage out</a:t>
            </a:r>
            <a:endParaRPr lang="en-US" sz="2400" i="0" dirty="0"/>
          </a:p>
          <a:p>
            <a:pPr lvl="1"/>
            <a:r>
              <a:rPr lang="en-US" i="0" dirty="0"/>
              <a:t>Coherent, focused questions simplify many problems</a:t>
            </a:r>
            <a:endParaRPr lang="en-US" sz="2400" i="0" dirty="0"/>
          </a:p>
          <a:p>
            <a:pPr lvl="1"/>
            <a:r>
              <a:rPr lang="en-US" i="0" dirty="0"/>
              <a:t>Working with good collaborators reinforces good practices</a:t>
            </a:r>
            <a:endParaRPr lang="en-US" sz="2400" i="0" dirty="0"/>
          </a:p>
          <a:p>
            <a:pPr lvl="1"/>
            <a:r>
              <a:rPr lang="en-US" i="0" dirty="0"/>
              <a:t>Something that’s interesting to you will (hopefully) motivate good habits</a:t>
            </a:r>
            <a:endParaRPr lang="en-US" sz="2400" i="0" dirty="0"/>
          </a:p>
          <a:p>
            <a:pPr lvl="0"/>
            <a:r>
              <a:rPr lang="en-US" dirty="0"/>
              <a:t>Use version control</a:t>
            </a:r>
            <a:endParaRPr lang="en-US" sz="2400" dirty="0"/>
          </a:p>
          <a:p>
            <a:pPr lvl="1"/>
            <a:r>
              <a:rPr lang="en-US" i="0" dirty="0"/>
              <a:t>Slow things down </a:t>
            </a:r>
            <a:endParaRPr lang="en-US" sz="2400" i="0" dirty="0"/>
          </a:p>
          <a:p>
            <a:pPr lvl="1"/>
            <a:r>
              <a:rPr lang="en-US" i="0" dirty="0"/>
              <a:t>Add changes in small chunks (don't just do one massive commit) </a:t>
            </a:r>
            <a:endParaRPr lang="en-US" sz="2400" i="0" dirty="0"/>
          </a:p>
          <a:p>
            <a:pPr lvl="1"/>
            <a:r>
              <a:rPr lang="en-US" i="0" dirty="0"/>
              <a:t>Track / tag snapshots; revert to old versions </a:t>
            </a:r>
            <a:endParaRPr lang="en-US" sz="2400" i="0" dirty="0"/>
          </a:p>
          <a:p>
            <a:pPr lvl="1"/>
            <a:r>
              <a:rPr lang="en-US" i="0" dirty="0"/>
              <a:t>Software like GitHub / </a:t>
            </a:r>
            <a:r>
              <a:rPr lang="en-US" i="0" dirty="0" err="1"/>
              <a:t>BitBucket</a:t>
            </a:r>
            <a:r>
              <a:rPr lang="en-US" i="0" dirty="0"/>
              <a:t> / </a:t>
            </a:r>
            <a:r>
              <a:rPr lang="en-US" i="0" dirty="0" err="1"/>
              <a:t>SourceForge</a:t>
            </a:r>
            <a:r>
              <a:rPr lang="en-US" i="0" dirty="0"/>
              <a:t> make it easy to publish results</a:t>
            </a:r>
            <a:endParaRPr lang="en-US" sz="2400" i="0" dirty="0"/>
          </a:p>
          <a:p>
            <a:endParaRPr lang="en-US" dirty="0"/>
          </a:p>
        </p:txBody>
      </p:sp>
    </p:spTree>
    <p:extLst>
      <p:ext uri="{BB962C8B-B14F-4D97-AF65-F5344CB8AC3E}">
        <p14:creationId xmlns:p14="http://schemas.microsoft.com/office/powerpoint/2010/main" val="1036760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Reproducible Research DOs</a:t>
            </a:r>
          </a:p>
        </p:txBody>
      </p:sp>
      <p:sp>
        <p:nvSpPr>
          <p:cNvPr id="3" name="Content Placeholder 2"/>
          <p:cNvSpPr>
            <a:spLocks noGrp="1"/>
          </p:cNvSpPr>
          <p:nvPr>
            <p:ph idx="1"/>
          </p:nvPr>
        </p:nvSpPr>
        <p:spPr/>
        <p:txBody>
          <a:bodyPr/>
          <a:lstStyle/>
          <a:p>
            <a:pPr lvl="0"/>
            <a:r>
              <a:rPr lang="en-US" dirty="0"/>
              <a:t>Teach a computer</a:t>
            </a:r>
            <a:endParaRPr lang="en-US" sz="2400" dirty="0"/>
          </a:p>
          <a:p>
            <a:pPr lvl="1"/>
            <a:r>
              <a:rPr lang="en-US" i="0" dirty="0"/>
              <a:t>If something needs to be done as part of your analysis / investigation, try to teach your computer to do it (even if you only need to do it once, like downloading a data set) </a:t>
            </a:r>
            <a:endParaRPr lang="en-US" sz="2400" i="0" dirty="0"/>
          </a:p>
          <a:p>
            <a:pPr lvl="1"/>
            <a:r>
              <a:rPr lang="en-US" i="0" dirty="0"/>
              <a:t>In order to give your computer instructions, you need to write down exactly what you mean to do and how it should be done </a:t>
            </a:r>
            <a:endParaRPr lang="en-US" sz="2400" i="0" dirty="0"/>
          </a:p>
          <a:p>
            <a:pPr lvl="1"/>
            <a:r>
              <a:rPr lang="en-US" i="0" dirty="0"/>
              <a:t>Teaching a computer almost guarantees reproducibility</a:t>
            </a:r>
            <a:endParaRPr lang="en-US" sz="2400" i="0" dirty="0"/>
          </a:p>
          <a:p>
            <a:endParaRPr lang="en-US" dirty="0"/>
          </a:p>
        </p:txBody>
      </p:sp>
    </p:spTree>
    <p:extLst>
      <p:ext uri="{BB962C8B-B14F-4D97-AF65-F5344CB8AC3E}">
        <p14:creationId xmlns:p14="http://schemas.microsoft.com/office/powerpoint/2010/main" val="252854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Reproducible Research DOs</a:t>
            </a:r>
          </a:p>
        </p:txBody>
      </p:sp>
      <p:sp>
        <p:nvSpPr>
          <p:cNvPr id="3" name="Content Placeholder 2"/>
          <p:cNvSpPr>
            <a:spLocks noGrp="1"/>
          </p:cNvSpPr>
          <p:nvPr>
            <p:ph idx="1"/>
          </p:nvPr>
        </p:nvSpPr>
        <p:spPr/>
        <p:txBody>
          <a:bodyPr>
            <a:normAutofit lnSpcReduction="10000"/>
          </a:bodyPr>
          <a:lstStyle/>
          <a:p>
            <a:pPr lvl="0"/>
            <a:r>
              <a:rPr lang="en-US" dirty="0"/>
              <a:t>Keep track of your software environment</a:t>
            </a:r>
            <a:endParaRPr lang="en-US" sz="2400" dirty="0"/>
          </a:p>
          <a:p>
            <a:pPr lvl="1"/>
            <a:r>
              <a:rPr lang="en-US" i="0" dirty="0"/>
              <a:t>If you work on a complex project involving many tools / datasets, the software and computing environment can be critical for reproducing your analysis </a:t>
            </a:r>
            <a:endParaRPr lang="en-US" sz="2400" i="0" dirty="0"/>
          </a:p>
          <a:p>
            <a:pPr lvl="1"/>
            <a:r>
              <a:rPr lang="en-US" i="0" dirty="0"/>
              <a:t>Computer architecture: CPU (Intel, AMD, ARM), GPUs </a:t>
            </a:r>
            <a:endParaRPr lang="en-US" sz="2400" i="0" dirty="0"/>
          </a:p>
          <a:p>
            <a:pPr lvl="1"/>
            <a:r>
              <a:rPr lang="en-US" i="0" dirty="0"/>
              <a:t>Operating system: Windows, Mac OS, Linux / Unix </a:t>
            </a:r>
            <a:endParaRPr lang="en-US" sz="2400" i="0" dirty="0"/>
          </a:p>
          <a:p>
            <a:pPr lvl="1"/>
            <a:r>
              <a:rPr lang="en-US" i="0" dirty="0"/>
              <a:t>Software toolchain: Compilers, interpreters, command shell, programming languages (C, Perl, Python, etc.), database </a:t>
            </a:r>
            <a:r>
              <a:rPr lang="en-US" i="0" dirty="0" err="1"/>
              <a:t>backends</a:t>
            </a:r>
            <a:r>
              <a:rPr lang="en-US" i="0" dirty="0"/>
              <a:t>, data analysis software </a:t>
            </a:r>
            <a:endParaRPr lang="en-US" sz="2400" i="0" dirty="0"/>
          </a:p>
          <a:p>
            <a:pPr lvl="1"/>
            <a:r>
              <a:rPr lang="en-US" i="0" dirty="0"/>
              <a:t>Supporting software / infrastructure: Libraries, R packages, dependencies</a:t>
            </a:r>
            <a:endParaRPr lang="en-US" sz="2400" i="0" dirty="0"/>
          </a:p>
          <a:p>
            <a:pPr lvl="1"/>
            <a:r>
              <a:rPr lang="en-US" i="0" dirty="0"/>
              <a:t>External dependencies: Web sites, data repositories, remote databases, software repositories </a:t>
            </a:r>
            <a:endParaRPr lang="en-US" sz="2400" i="0" dirty="0"/>
          </a:p>
          <a:p>
            <a:pPr lvl="1"/>
            <a:r>
              <a:rPr lang="en-US" i="0" dirty="0"/>
              <a:t>Version numbers: Ideally, for everything (if available)</a:t>
            </a:r>
            <a:endParaRPr lang="en-US" sz="2400" i="0" dirty="0"/>
          </a:p>
          <a:p>
            <a:endParaRPr lang="en-US" dirty="0"/>
          </a:p>
        </p:txBody>
      </p:sp>
    </p:spTree>
    <p:extLst>
      <p:ext uri="{BB962C8B-B14F-4D97-AF65-F5344CB8AC3E}">
        <p14:creationId xmlns:p14="http://schemas.microsoft.com/office/powerpoint/2010/main" val="2002675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Reproducible Research DOs</a:t>
            </a:r>
          </a:p>
        </p:txBody>
      </p:sp>
      <p:sp>
        <p:nvSpPr>
          <p:cNvPr id="3" name="Content Placeholder 2"/>
          <p:cNvSpPr>
            <a:spLocks noGrp="1"/>
          </p:cNvSpPr>
          <p:nvPr>
            <p:ph idx="1"/>
          </p:nvPr>
        </p:nvSpPr>
        <p:spPr>
          <a:xfrm>
            <a:off x="1371600" y="2286000"/>
            <a:ext cx="9601200" cy="4423558"/>
          </a:xfrm>
        </p:spPr>
        <p:txBody>
          <a:bodyPr>
            <a:normAutofit fontScale="92500" lnSpcReduction="10000"/>
          </a:bodyPr>
          <a:lstStyle/>
          <a:p>
            <a:pPr lvl="0"/>
            <a:r>
              <a:rPr lang="en-US" dirty="0"/>
              <a:t>Set your seed</a:t>
            </a:r>
            <a:endParaRPr lang="en-US" sz="2400" dirty="0"/>
          </a:p>
          <a:p>
            <a:pPr lvl="1"/>
            <a:r>
              <a:rPr lang="en-US" i="0" dirty="0"/>
              <a:t>Random number generators generate pseudo-random numbers based on an initial seed (usually a number or set of numbers) </a:t>
            </a:r>
            <a:endParaRPr lang="en-US" sz="2400" i="0" dirty="0"/>
          </a:p>
          <a:p>
            <a:pPr lvl="2"/>
            <a:r>
              <a:rPr lang="en-US" dirty="0"/>
              <a:t>In R you can use the </a:t>
            </a:r>
            <a:r>
              <a:rPr lang="en-US" dirty="0" err="1"/>
              <a:t>set.seed</a:t>
            </a:r>
            <a:r>
              <a:rPr lang="en-US" dirty="0"/>
              <a:t>() </a:t>
            </a:r>
            <a:endParaRPr lang="en-US" sz="2000" dirty="0"/>
          </a:p>
          <a:p>
            <a:pPr lvl="1"/>
            <a:r>
              <a:rPr lang="en-US" i="0" dirty="0"/>
              <a:t>Setting the seed allows for the stream of random numbers to be exactly reproducible </a:t>
            </a:r>
            <a:endParaRPr lang="en-US" i="0" dirty="0" smtClean="0"/>
          </a:p>
          <a:p>
            <a:pPr lvl="1"/>
            <a:r>
              <a:rPr lang="en-US" i="0" dirty="0"/>
              <a:t>Whenever you generate random numbers for a non-trivial purpose, always set the seed</a:t>
            </a:r>
          </a:p>
          <a:p>
            <a:pPr lvl="0"/>
            <a:r>
              <a:rPr lang="en-US" dirty="0"/>
              <a:t>Think about the entire pipeline</a:t>
            </a:r>
            <a:endParaRPr lang="en-US" sz="2400" dirty="0"/>
          </a:p>
          <a:p>
            <a:pPr lvl="1"/>
            <a:r>
              <a:rPr lang="en-US" dirty="0"/>
              <a:t>Data analysis is a lengthy process; it is not just tables / figures / reports </a:t>
            </a:r>
            <a:endParaRPr lang="en-US" sz="2400" dirty="0"/>
          </a:p>
          <a:p>
            <a:pPr lvl="1"/>
            <a:r>
              <a:rPr lang="en-US" dirty="0"/>
              <a:t>Raw data → processed data → analysis → report </a:t>
            </a:r>
            <a:endParaRPr lang="en-US" sz="2400" dirty="0"/>
          </a:p>
          <a:p>
            <a:pPr lvl="1"/>
            <a:r>
              <a:rPr lang="en-US" dirty="0"/>
              <a:t>How you got the end is just as important as the end itself </a:t>
            </a:r>
            <a:endParaRPr lang="en-US" sz="2400" dirty="0"/>
          </a:p>
          <a:p>
            <a:pPr lvl="1"/>
            <a:r>
              <a:rPr lang="en-US" dirty="0"/>
              <a:t>The more of the data analysis pipeline you can make reproducible, the better for everyone</a:t>
            </a:r>
            <a:endParaRPr lang="en-US" sz="2400" dirty="0"/>
          </a:p>
          <a:p>
            <a:pPr lvl="1"/>
            <a:endParaRPr lang="en-US" sz="2400" i="0" dirty="0"/>
          </a:p>
          <a:p>
            <a:endParaRPr lang="en-US" dirty="0"/>
          </a:p>
        </p:txBody>
      </p:sp>
    </p:spTree>
    <p:extLst>
      <p:ext uri="{BB962C8B-B14F-4D97-AF65-F5344CB8AC3E}">
        <p14:creationId xmlns:p14="http://schemas.microsoft.com/office/powerpoint/2010/main" val="14580971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Reproducible Research </a:t>
            </a:r>
            <a:r>
              <a:rPr lang="en-US" dirty="0" smtClean="0"/>
              <a:t>DON’Ts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Do things by hand</a:t>
            </a:r>
            <a:endParaRPr lang="en-US" sz="2400" dirty="0"/>
          </a:p>
          <a:p>
            <a:pPr lvl="1"/>
            <a:r>
              <a:rPr lang="en-US" i="0" dirty="0"/>
              <a:t>Editing spreadsheets of data to “clean it up”</a:t>
            </a:r>
            <a:endParaRPr lang="en-US" sz="2400" i="0" dirty="0"/>
          </a:p>
          <a:p>
            <a:pPr lvl="2"/>
            <a:r>
              <a:rPr lang="en-US" dirty="0"/>
              <a:t>Removing outliers</a:t>
            </a:r>
            <a:endParaRPr lang="en-US" sz="2000" dirty="0"/>
          </a:p>
          <a:p>
            <a:pPr lvl="2"/>
            <a:r>
              <a:rPr lang="en-US" dirty="0"/>
              <a:t>QA/QC</a:t>
            </a:r>
            <a:endParaRPr lang="en-US" sz="2000" dirty="0"/>
          </a:p>
          <a:p>
            <a:pPr lvl="2"/>
            <a:r>
              <a:rPr lang="en-US" dirty="0"/>
              <a:t>Validating</a:t>
            </a:r>
            <a:endParaRPr lang="en-US" sz="2000" dirty="0"/>
          </a:p>
          <a:p>
            <a:pPr lvl="1"/>
            <a:r>
              <a:rPr lang="en-US" i="0" dirty="0"/>
              <a:t>Editing tables or figures (e.g. rounding, formatting)</a:t>
            </a:r>
            <a:endParaRPr lang="en-US" sz="2400" i="0" dirty="0"/>
          </a:p>
          <a:p>
            <a:pPr lvl="1"/>
            <a:r>
              <a:rPr lang="en-US" i="0" dirty="0"/>
              <a:t>Downloading data from a web site (clicking links in a web browser)</a:t>
            </a:r>
            <a:endParaRPr lang="en-US" sz="2400" i="0" dirty="0"/>
          </a:p>
          <a:p>
            <a:pPr lvl="1"/>
            <a:r>
              <a:rPr lang="en-US" i="0" dirty="0"/>
              <a:t>Moving data around your computer; splitting/reformatting data files</a:t>
            </a:r>
            <a:endParaRPr lang="en-US" sz="2400" i="0" dirty="0"/>
          </a:p>
          <a:p>
            <a:pPr lvl="1"/>
            <a:r>
              <a:rPr lang="en-US" i="0" dirty="0"/>
              <a:t>“We’re just going to do this once ... “</a:t>
            </a:r>
            <a:endParaRPr lang="en-US" sz="2400" i="0" dirty="0"/>
          </a:p>
          <a:p>
            <a:pPr lvl="1"/>
            <a:r>
              <a:rPr lang="en-US" i="0" dirty="0"/>
              <a:t>Things done by hand need to be precisely documented, and this is much harder than it sounds</a:t>
            </a:r>
            <a:endParaRPr lang="en-US" sz="2400" i="0" dirty="0"/>
          </a:p>
          <a:p>
            <a:endParaRPr lang="en-US" dirty="0"/>
          </a:p>
        </p:txBody>
      </p:sp>
    </p:spTree>
    <p:extLst>
      <p:ext uri="{BB962C8B-B14F-4D97-AF65-F5344CB8AC3E}">
        <p14:creationId xmlns:p14="http://schemas.microsoft.com/office/powerpoint/2010/main" val="129226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Reproducible Research DON’Ts</a:t>
            </a:r>
          </a:p>
        </p:txBody>
      </p:sp>
      <p:sp>
        <p:nvSpPr>
          <p:cNvPr id="3" name="Content Placeholder 2"/>
          <p:cNvSpPr>
            <a:spLocks noGrp="1"/>
          </p:cNvSpPr>
          <p:nvPr>
            <p:ph idx="1"/>
          </p:nvPr>
        </p:nvSpPr>
        <p:spPr/>
        <p:txBody>
          <a:bodyPr/>
          <a:lstStyle/>
          <a:p>
            <a:pPr lvl="0"/>
            <a:r>
              <a:rPr lang="en-US" dirty="0"/>
              <a:t>Point and click</a:t>
            </a:r>
            <a:endParaRPr lang="en-US" sz="2400" dirty="0"/>
          </a:p>
          <a:p>
            <a:pPr lvl="1"/>
            <a:r>
              <a:rPr lang="en-US" i="0" dirty="0"/>
              <a:t>Many data processing / statistical analysis packages have graphical user interfaces (GUIs) </a:t>
            </a:r>
            <a:endParaRPr lang="en-US" sz="2400" i="0" dirty="0"/>
          </a:p>
          <a:p>
            <a:pPr lvl="1"/>
            <a:r>
              <a:rPr lang="en-US" i="0" dirty="0"/>
              <a:t>GUIs are convenient / intuitive but the actions you take with a GUI can be difficult for others to reproduce </a:t>
            </a:r>
            <a:endParaRPr lang="en-US" sz="2400" i="0" dirty="0"/>
          </a:p>
          <a:p>
            <a:pPr lvl="1"/>
            <a:r>
              <a:rPr lang="en-US" i="0" dirty="0"/>
              <a:t>Some GUIs produce a log file or script which includes equivalent commands; these can be saved for later examination </a:t>
            </a:r>
            <a:endParaRPr lang="en-US" sz="2400" i="0" dirty="0"/>
          </a:p>
          <a:p>
            <a:pPr lvl="1"/>
            <a:r>
              <a:rPr lang="en-US" i="0" dirty="0"/>
              <a:t>In general, be careful with data analysis software that is highly interactive; ease of use can sometimes lead to non-reproducible analyses </a:t>
            </a:r>
            <a:endParaRPr lang="en-US" sz="2400" i="0" dirty="0"/>
          </a:p>
          <a:p>
            <a:pPr lvl="1"/>
            <a:r>
              <a:rPr lang="en-US" i="0" dirty="0"/>
              <a:t>Other interactive software, such as text editors, are usually fine</a:t>
            </a:r>
            <a:endParaRPr lang="en-US" sz="2400" i="0" dirty="0"/>
          </a:p>
          <a:p>
            <a:endParaRPr lang="en-US" dirty="0"/>
          </a:p>
        </p:txBody>
      </p:sp>
    </p:spTree>
    <p:extLst>
      <p:ext uri="{BB962C8B-B14F-4D97-AF65-F5344CB8AC3E}">
        <p14:creationId xmlns:p14="http://schemas.microsoft.com/office/powerpoint/2010/main" val="1303273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Reproducible Research DON’Ts</a:t>
            </a:r>
          </a:p>
        </p:txBody>
      </p:sp>
      <p:sp>
        <p:nvSpPr>
          <p:cNvPr id="3" name="Content Placeholder 2"/>
          <p:cNvSpPr>
            <a:spLocks noGrp="1"/>
          </p:cNvSpPr>
          <p:nvPr>
            <p:ph idx="1"/>
          </p:nvPr>
        </p:nvSpPr>
        <p:spPr/>
        <p:txBody>
          <a:bodyPr/>
          <a:lstStyle/>
          <a:p>
            <a:pPr lvl="0"/>
            <a:r>
              <a:rPr lang="en-US" dirty="0"/>
              <a:t>Save output</a:t>
            </a:r>
            <a:endParaRPr lang="en-US" sz="2400" dirty="0"/>
          </a:p>
          <a:p>
            <a:pPr lvl="1"/>
            <a:r>
              <a:rPr lang="en-US" i="0" dirty="0"/>
              <a:t>Avoid saving data analysis output (tables, figures, summaries, processed data, etc.), except perhaps temporarily for efficiency purposes. </a:t>
            </a:r>
            <a:endParaRPr lang="en-US" sz="2400" i="0" dirty="0"/>
          </a:p>
          <a:p>
            <a:pPr lvl="1"/>
            <a:r>
              <a:rPr lang="en-US" i="0" dirty="0"/>
              <a:t>If a stray output file cannot be easily connected with the means by which it was created, then it is not reproducible. </a:t>
            </a:r>
            <a:endParaRPr lang="en-US" sz="2400" i="0" dirty="0"/>
          </a:p>
          <a:p>
            <a:pPr lvl="1"/>
            <a:r>
              <a:rPr lang="en-US" i="0" dirty="0"/>
              <a:t>Save the data and code that generated the output, rather than the output itself </a:t>
            </a:r>
            <a:endParaRPr lang="en-US" sz="2400" i="0" dirty="0"/>
          </a:p>
          <a:p>
            <a:pPr lvl="1"/>
            <a:r>
              <a:rPr lang="en-US" i="0" dirty="0"/>
              <a:t>Intermediate files are okay as long as there is clear documentation of how they were created</a:t>
            </a:r>
            <a:endParaRPr lang="en-US" sz="2400" i="0" dirty="0"/>
          </a:p>
          <a:p>
            <a:endParaRPr lang="en-US" dirty="0"/>
          </a:p>
        </p:txBody>
      </p:sp>
    </p:spTree>
    <p:extLst>
      <p:ext uri="{BB962C8B-B14F-4D97-AF65-F5344CB8AC3E}">
        <p14:creationId xmlns:p14="http://schemas.microsoft.com/office/powerpoint/2010/main" val="633525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97675"/>
            <a:ext cx="9601200" cy="1485900"/>
          </a:xfrm>
        </p:spPr>
        <p:txBody>
          <a:bodyPr/>
          <a:lstStyle/>
          <a:p>
            <a:r>
              <a:rPr lang="en-US" dirty="0" smtClean="0"/>
              <a:t>Data Provenance (in the past)</a:t>
            </a:r>
            <a:endParaRPr lang="en-US" dirty="0"/>
          </a:p>
        </p:txBody>
      </p:sp>
      <p:sp>
        <p:nvSpPr>
          <p:cNvPr id="3" name="Content Placeholder 2"/>
          <p:cNvSpPr>
            <a:spLocks noGrp="1"/>
          </p:cNvSpPr>
          <p:nvPr>
            <p:ph idx="1"/>
          </p:nvPr>
        </p:nvSpPr>
        <p:spPr/>
        <p:txBody>
          <a:bodyPr/>
          <a:lstStyle/>
          <a:p>
            <a:r>
              <a:rPr lang="en-US" dirty="0" smtClean="0"/>
              <a:t>Knowing </a:t>
            </a:r>
            <a:r>
              <a:rPr lang="en-US" b="1" dirty="0" smtClean="0">
                <a:solidFill>
                  <a:srgbClr val="FF0000"/>
                </a:solidFill>
              </a:rPr>
              <a:t>where</a:t>
            </a:r>
            <a:r>
              <a:rPr lang="en-US" dirty="0" smtClean="0"/>
              <a:t> your data came from</a:t>
            </a:r>
          </a:p>
          <a:p>
            <a:endParaRPr lang="en-US" dirty="0" smtClean="0"/>
          </a:p>
          <a:p>
            <a:r>
              <a:rPr lang="en-US" dirty="0" smtClean="0"/>
              <a:t>Data Source(s)</a:t>
            </a:r>
            <a:endParaRPr lang="en-US" sz="2400" dirty="0"/>
          </a:p>
          <a:p>
            <a:pPr lvl="1"/>
            <a:r>
              <a:rPr lang="en-US" i="0" dirty="0" smtClean="0"/>
              <a:t>Record </a:t>
            </a:r>
            <a:r>
              <a:rPr lang="en-US" i="0" dirty="0"/>
              <a:t>who carried out each experiment, at what date and time, how to contact </a:t>
            </a:r>
            <a:r>
              <a:rPr lang="en-US" i="0" dirty="0" smtClean="0"/>
              <a:t>them</a:t>
            </a:r>
          </a:p>
          <a:p>
            <a:pPr lvl="1"/>
            <a:r>
              <a:rPr lang="en-US" i="0" dirty="0" smtClean="0"/>
              <a:t>Record </a:t>
            </a:r>
            <a:r>
              <a:rPr lang="en-US" i="0" dirty="0"/>
              <a:t>the model and make information for any equipment </a:t>
            </a:r>
            <a:r>
              <a:rPr lang="en-US" i="0" dirty="0" smtClean="0"/>
              <a:t>used</a:t>
            </a:r>
          </a:p>
          <a:p>
            <a:pPr lvl="1"/>
            <a:endParaRPr lang="en-US" dirty="0" smtClean="0"/>
          </a:p>
          <a:p>
            <a:pPr lvl="1"/>
            <a:endParaRPr lang="en-US" dirty="0"/>
          </a:p>
        </p:txBody>
      </p:sp>
    </p:spTree>
    <p:extLst>
      <p:ext uri="{BB962C8B-B14F-4D97-AF65-F5344CB8AC3E}">
        <p14:creationId xmlns:p14="http://schemas.microsoft.com/office/powerpoint/2010/main" val="1752453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Provenance (in the past)</a:t>
            </a:r>
          </a:p>
        </p:txBody>
      </p:sp>
      <p:sp>
        <p:nvSpPr>
          <p:cNvPr id="3" name="Content Placeholder 2"/>
          <p:cNvSpPr>
            <a:spLocks noGrp="1"/>
          </p:cNvSpPr>
          <p:nvPr>
            <p:ph idx="1"/>
          </p:nvPr>
        </p:nvSpPr>
        <p:spPr>
          <a:xfrm>
            <a:off x="1371600" y="2285999"/>
            <a:ext cx="9601200" cy="4399005"/>
          </a:xfrm>
        </p:spPr>
        <p:txBody>
          <a:bodyPr>
            <a:normAutofit fontScale="92500" lnSpcReduction="10000"/>
          </a:bodyPr>
          <a:lstStyle/>
          <a:p>
            <a:pPr fontAlgn="base"/>
            <a:r>
              <a:rPr lang="en-US" dirty="0"/>
              <a:t>Data Storage and Management</a:t>
            </a:r>
            <a:endParaRPr lang="en-US" sz="2400" dirty="0"/>
          </a:p>
          <a:p>
            <a:pPr lvl="1" fontAlgn="base"/>
            <a:r>
              <a:rPr lang="en-US" i="0" dirty="0"/>
              <a:t>If you expect your project to include big data, by any definition - volume, velocity, or variety - plan up front for how you’ll manage </a:t>
            </a:r>
            <a:r>
              <a:rPr lang="en-US" i="0" dirty="0" smtClean="0"/>
              <a:t>it</a:t>
            </a:r>
          </a:p>
          <a:p>
            <a:pPr lvl="1" fontAlgn="base"/>
            <a:endParaRPr lang="en-US" sz="2200" i="0" dirty="0"/>
          </a:p>
          <a:p>
            <a:pPr lvl="1" fontAlgn="base"/>
            <a:r>
              <a:rPr lang="en-US" i="0" dirty="0"/>
              <a:t>If working with big data, consider a distributed file system and parallel processing, as well as streamed processing that can save progress, start, and stop as </a:t>
            </a:r>
            <a:r>
              <a:rPr lang="en-US" i="0" dirty="0" smtClean="0"/>
              <a:t>needed</a:t>
            </a:r>
          </a:p>
          <a:p>
            <a:pPr lvl="1" fontAlgn="base"/>
            <a:endParaRPr lang="en-US" sz="2200" i="0" dirty="0"/>
          </a:p>
          <a:p>
            <a:pPr lvl="1" fontAlgn="base"/>
            <a:r>
              <a:rPr lang="en-US" i="0" dirty="0"/>
              <a:t>If your data change frequently, include an explicit annotation process, automated if possible, that captures where new files are coming from, at what time, and who’s responsible for </a:t>
            </a:r>
            <a:r>
              <a:rPr lang="en-US" i="0" dirty="0" smtClean="0"/>
              <a:t>them</a:t>
            </a:r>
          </a:p>
          <a:p>
            <a:pPr lvl="1" fontAlgn="base"/>
            <a:endParaRPr lang="en-US" sz="2200" i="0" dirty="0"/>
          </a:p>
          <a:p>
            <a:pPr lvl="1" fontAlgn="base"/>
            <a:r>
              <a:rPr lang="en-US" i="0" dirty="0"/>
              <a:t>If you’re working with many different kinds of data, consider using a data store such as the Open Science Data Framework that provides detailed typing, metadata, and cross-file integration</a:t>
            </a:r>
            <a:endParaRPr lang="en-US" sz="2200" i="0" dirty="0"/>
          </a:p>
          <a:p>
            <a:endParaRPr lang="en-US" dirty="0"/>
          </a:p>
        </p:txBody>
      </p:sp>
    </p:spTree>
    <p:extLst>
      <p:ext uri="{BB962C8B-B14F-4D97-AF65-F5344CB8AC3E}">
        <p14:creationId xmlns:p14="http://schemas.microsoft.com/office/powerpoint/2010/main" val="548066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Design</a:t>
            </a:r>
            <a:endParaRPr lang="en-US" dirty="0"/>
          </a:p>
        </p:txBody>
      </p:sp>
      <p:sp>
        <p:nvSpPr>
          <p:cNvPr id="3" name="Content Placeholder 2"/>
          <p:cNvSpPr>
            <a:spLocks noGrp="1"/>
          </p:cNvSpPr>
          <p:nvPr>
            <p:ph idx="1"/>
          </p:nvPr>
        </p:nvSpPr>
        <p:spPr>
          <a:xfrm>
            <a:off x="1371600" y="2286000"/>
            <a:ext cx="9601200" cy="4349578"/>
          </a:xfrm>
        </p:spPr>
        <p:txBody>
          <a:bodyPr>
            <a:normAutofit fontScale="92500" lnSpcReduction="10000"/>
          </a:bodyPr>
          <a:lstStyle/>
          <a:p>
            <a:pPr lvl="0" fontAlgn="base"/>
            <a:r>
              <a:rPr lang="en-US" dirty="0"/>
              <a:t>Research Questions / Hypotheses</a:t>
            </a:r>
            <a:endParaRPr lang="en-US" sz="2400" dirty="0"/>
          </a:p>
          <a:p>
            <a:pPr lvl="1" fontAlgn="base"/>
            <a:r>
              <a:rPr lang="en-US" i="0" dirty="0"/>
              <a:t>Should have several in mind</a:t>
            </a:r>
            <a:endParaRPr lang="en-US" sz="2400" i="0" dirty="0"/>
          </a:p>
          <a:p>
            <a:pPr lvl="1" fontAlgn="base"/>
            <a:r>
              <a:rPr lang="en-US" i="0" dirty="0"/>
              <a:t>Should relate to the knowledge gap are you trying to fill</a:t>
            </a:r>
            <a:endParaRPr lang="en-US" sz="2400" i="0" dirty="0"/>
          </a:p>
          <a:p>
            <a:pPr lvl="1" fontAlgn="base"/>
            <a:r>
              <a:rPr lang="en-US" i="0" dirty="0"/>
              <a:t>Should be coherent and </a:t>
            </a:r>
            <a:r>
              <a:rPr lang="en-US" i="0" dirty="0" smtClean="0"/>
              <a:t>focused</a:t>
            </a:r>
          </a:p>
          <a:p>
            <a:pPr lvl="0" fontAlgn="base"/>
            <a:r>
              <a:rPr lang="en-US" dirty="0"/>
              <a:t>Data Acquisition </a:t>
            </a:r>
            <a:endParaRPr lang="en-US" sz="2400" dirty="0"/>
          </a:p>
          <a:p>
            <a:pPr lvl="1" fontAlgn="base"/>
            <a:r>
              <a:rPr lang="en-US" i="0" dirty="0" smtClean="0"/>
              <a:t>Consider </a:t>
            </a:r>
            <a:r>
              <a:rPr lang="en-US" i="0" dirty="0"/>
              <a:t>population structure and </a:t>
            </a:r>
            <a:r>
              <a:rPr lang="en-US" i="0" dirty="0" smtClean="0"/>
              <a:t>confounding</a:t>
            </a:r>
          </a:p>
          <a:p>
            <a:pPr lvl="1" fontAlgn="base"/>
            <a:r>
              <a:rPr lang="en-US" i="0" dirty="0" smtClean="0"/>
              <a:t>Ensure </a:t>
            </a:r>
            <a:r>
              <a:rPr lang="en-US" i="0" dirty="0"/>
              <a:t>you’ll have data available for validation in the </a:t>
            </a:r>
            <a:r>
              <a:rPr lang="en-US" i="0" dirty="0" smtClean="0"/>
              <a:t>future</a:t>
            </a:r>
            <a:endParaRPr lang="en-US" i="0" dirty="0"/>
          </a:p>
          <a:p>
            <a:pPr lvl="1" fontAlgn="base"/>
            <a:r>
              <a:rPr lang="en-US" i="0" dirty="0" smtClean="0"/>
              <a:t>Balance </a:t>
            </a:r>
            <a:r>
              <a:rPr lang="en-US" i="0" dirty="0"/>
              <a:t>time and monetary budgets against the number of data points generated or conditions </a:t>
            </a:r>
            <a:r>
              <a:rPr lang="en-US" i="0" dirty="0" smtClean="0"/>
              <a:t>tested</a:t>
            </a:r>
            <a:endParaRPr lang="en-US" i="0" dirty="0"/>
          </a:p>
          <a:p>
            <a:pPr lvl="1" fontAlgn="base"/>
            <a:r>
              <a:rPr lang="en-US" i="0" dirty="0" smtClean="0"/>
              <a:t>Carry </a:t>
            </a:r>
            <a:r>
              <a:rPr lang="en-US" i="0" dirty="0"/>
              <a:t>out power calculations</a:t>
            </a:r>
            <a:endParaRPr lang="en-US" sz="2000" i="0" dirty="0"/>
          </a:p>
          <a:p>
            <a:pPr lvl="1" fontAlgn="base"/>
            <a:r>
              <a:rPr lang="en-US" i="0" dirty="0"/>
              <a:t>If limited to a particular data set(s</a:t>
            </a:r>
            <a:r>
              <a:rPr lang="en-US" i="0" dirty="0" smtClean="0"/>
              <a:t>) that don’t provide information needed to answer your research question, </a:t>
            </a:r>
            <a:r>
              <a:rPr lang="en-US" i="0" dirty="0"/>
              <a:t>you may need to change your research question or </a:t>
            </a:r>
            <a:r>
              <a:rPr lang="en-US" i="0" dirty="0" smtClean="0"/>
              <a:t>hypothesis</a:t>
            </a:r>
            <a:endParaRPr lang="en-US" sz="2400" i="0" dirty="0" smtClean="0"/>
          </a:p>
          <a:p>
            <a:pPr lvl="1" fontAlgn="base"/>
            <a:endParaRPr lang="en-US" sz="2400"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86189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Design</a:t>
            </a:r>
            <a:endParaRPr lang="en-US" dirty="0"/>
          </a:p>
        </p:txBody>
      </p:sp>
      <p:sp>
        <p:nvSpPr>
          <p:cNvPr id="3" name="Content Placeholder 2"/>
          <p:cNvSpPr>
            <a:spLocks noGrp="1"/>
          </p:cNvSpPr>
          <p:nvPr>
            <p:ph idx="1"/>
          </p:nvPr>
        </p:nvSpPr>
        <p:spPr>
          <a:xfrm>
            <a:off x="1371600" y="2285999"/>
            <a:ext cx="9601200" cy="4164227"/>
          </a:xfrm>
        </p:spPr>
        <p:txBody>
          <a:bodyPr>
            <a:normAutofit/>
          </a:bodyPr>
          <a:lstStyle/>
          <a:p>
            <a:pPr lvl="0" fontAlgn="base"/>
            <a:r>
              <a:rPr lang="en-US" dirty="0"/>
              <a:t>Analysis </a:t>
            </a:r>
            <a:r>
              <a:rPr lang="en-US" dirty="0" smtClean="0"/>
              <a:t>Infrastructure</a:t>
            </a:r>
            <a:endParaRPr lang="en-US" sz="2400" dirty="0"/>
          </a:p>
          <a:p>
            <a:pPr lvl="1" fontAlgn="base"/>
            <a:r>
              <a:rPr lang="en-US" i="0" dirty="0" smtClean="0"/>
              <a:t>Choose </a:t>
            </a:r>
            <a:r>
              <a:rPr lang="en-US" i="0" dirty="0"/>
              <a:t>a formal scientific workflow </a:t>
            </a:r>
            <a:r>
              <a:rPr lang="en-US" i="0" dirty="0" smtClean="0"/>
              <a:t>environment</a:t>
            </a:r>
            <a:endParaRPr lang="en-US" sz="2400" i="0" dirty="0"/>
          </a:p>
          <a:p>
            <a:pPr lvl="1" fontAlgn="base"/>
            <a:r>
              <a:rPr lang="en-US" i="0" dirty="0" smtClean="0"/>
              <a:t>Find </a:t>
            </a:r>
            <a:r>
              <a:rPr lang="en-US" i="0" dirty="0"/>
              <a:t>and install software (text editor, development environment, task tracking, documentation, and communication tools) that will facilitate your day-to-day </a:t>
            </a:r>
            <a:r>
              <a:rPr lang="en-US" i="0" dirty="0" smtClean="0"/>
              <a:t>work</a:t>
            </a:r>
            <a:endParaRPr lang="en-US" sz="2400" i="0" dirty="0"/>
          </a:p>
          <a:p>
            <a:pPr lvl="1" fontAlgn="base"/>
            <a:r>
              <a:rPr lang="en-US" i="0" dirty="0" smtClean="0"/>
              <a:t>Set </a:t>
            </a:r>
            <a:r>
              <a:rPr lang="en-US" i="0" dirty="0"/>
              <a:t>up a revision control repository for the project (GitHub, </a:t>
            </a:r>
            <a:r>
              <a:rPr lang="en-US" i="0" dirty="0" err="1"/>
              <a:t>BitBucket</a:t>
            </a:r>
            <a:r>
              <a:rPr lang="en-US" i="0" dirty="0"/>
              <a:t>, etc</a:t>
            </a:r>
            <a:r>
              <a:rPr lang="en-US" i="0" dirty="0" smtClean="0"/>
              <a:t>.)</a:t>
            </a:r>
            <a:endParaRPr lang="en-US" sz="2400" i="0" dirty="0"/>
          </a:p>
          <a:p>
            <a:pPr lvl="1" fontAlgn="base"/>
            <a:r>
              <a:rPr lang="en-US" i="0" dirty="0" smtClean="0"/>
              <a:t>Create </a:t>
            </a:r>
            <a:r>
              <a:rPr lang="en-US" i="0" dirty="0"/>
              <a:t>a directory and folder structure </a:t>
            </a:r>
            <a:endParaRPr lang="en-US" sz="2400" i="0" dirty="0"/>
          </a:p>
          <a:p>
            <a:pPr lvl="2" fontAlgn="base"/>
            <a:r>
              <a:rPr lang="en-US" dirty="0"/>
              <a:t>Store files in a consistent and intuitive </a:t>
            </a:r>
            <a:r>
              <a:rPr lang="en-US" dirty="0" smtClean="0"/>
              <a:t>manner</a:t>
            </a:r>
            <a:endParaRPr lang="en-US" sz="2200" dirty="0"/>
          </a:p>
          <a:p>
            <a:pPr lvl="2" fontAlgn="base"/>
            <a:r>
              <a:rPr lang="en-US" dirty="0" smtClean="0"/>
              <a:t>Include </a:t>
            </a:r>
            <a:r>
              <a:rPr lang="en-US" dirty="0"/>
              <a:t>a README file that contains information about all other files in your repository</a:t>
            </a:r>
            <a:endParaRPr lang="en-US" sz="2400" dirty="0"/>
          </a:p>
          <a:p>
            <a:endParaRPr lang="en-US" dirty="0"/>
          </a:p>
        </p:txBody>
      </p:sp>
    </p:spTree>
    <p:extLst>
      <p:ext uri="{BB962C8B-B14F-4D97-AF65-F5344CB8AC3E}">
        <p14:creationId xmlns:p14="http://schemas.microsoft.com/office/powerpoint/2010/main" val="1879783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#1</a:t>
            </a:r>
            <a:endParaRPr lang="en-US" dirty="0"/>
          </a:p>
        </p:txBody>
      </p:sp>
      <p:sp>
        <p:nvSpPr>
          <p:cNvPr id="3" name="Content Placeholder 2"/>
          <p:cNvSpPr>
            <a:spLocks noGrp="1"/>
          </p:cNvSpPr>
          <p:nvPr>
            <p:ph idx="1"/>
          </p:nvPr>
        </p:nvSpPr>
        <p:spPr/>
        <p:txBody>
          <a:bodyPr/>
          <a:lstStyle/>
          <a:p>
            <a:r>
              <a:rPr lang="en-US" dirty="0"/>
              <a:t>You are interested in investigating the </a:t>
            </a:r>
            <a:r>
              <a:rPr lang="en-US" dirty="0">
                <a:solidFill>
                  <a:srgbClr val="FF0000"/>
                </a:solidFill>
              </a:rPr>
              <a:t>association between age and developing toxemia during pregnancy</a:t>
            </a:r>
            <a:r>
              <a:rPr lang="en-US" dirty="0"/>
              <a:t> for a group of mothers. After receiving the data set, you realize an indicator of toxemia was not recorded. However, the data set does include the variables that indicate the presence or absence of hypertension, diabetes and edema</a:t>
            </a:r>
            <a:r>
              <a:rPr lang="en-US" dirty="0" smtClean="0"/>
              <a:t>.</a:t>
            </a:r>
          </a:p>
          <a:p>
            <a:endParaRPr lang="en-US" dirty="0"/>
          </a:p>
          <a:p>
            <a:r>
              <a:rPr lang="en-US" dirty="0"/>
              <a:t>I</a:t>
            </a:r>
            <a:r>
              <a:rPr lang="en-US" dirty="0" smtClean="0"/>
              <a:t>dentify </a:t>
            </a:r>
            <a:r>
              <a:rPr lang="en-US" dirty="0"/>
              <a:t>the problem and propose a possible </a:t>
            </a:r>
            <a:r>
              <a:rPr lang="en-US" dirty="0" smtClean="0"/>
              <a:t>solution.</a:t>
            </a:r>
            <a:endParaRPr lang="en-US" dirty="0"/>
          </a:p>
        </p:txBody>
      </p:sp>
    </p:spTree>
    <p:extLst>
      <p:ext uri="{BB962C8B-B14F-4D97-AF65-F5344CB8AC3E}">
        <p14:creationId xmlns:p14="http://schemas.microsoft.com/office/powerpoint/2010/main" val="185511565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841</TotalTime>
  <Words>3192</Words>
  <Application>Microsoft Macintosh PowerPoint</Application>
  <PresentationFormat>Widescreen</PresentationFormat>
  <Paragraphs>313</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Calibri</vt:lpstr>
      <vt:lpstr>Franklin Gothic Book</vt:lpstr>
      <vt:lpstr>Mangal</vt:lpstr>
      <vt:lpstr>Arial</vt:lpstr>
      <vt:lpstr>Crop</vt:lpstr>
      <vt:lpstr>Module 04 Data Provenance</vt:lpstr>
      <vt:lpstr>Steps in Data Analysis</vt:lpstr>
      <vt:lpstr>PowerPoint Presentation</vt:lpstr>
      <vt:lpstr>Before analysis</vt:lpstr>
      <vt:lpstr>Data Provenance (in the past)</vt:lpstr>
      <vt:lpstr>Data Provenance (in the past)</vt:lpstr>
      <vt:lpstr>Experimental Design</vt:lpstr>
      <vt:lpstr>Experimental Design</vt:lpstr>
      <vt:lpstr>Assessment #1</vt:lpstr>
      <vt:lpstr>Assessment #1</vt:lpstr>
      <vt:lpstr>During analysis</vt:lpstr>
      <vt:lpstr>Data Provenance (in the present)</vt:lpstr>
      <vt:lpstr>Workflow Documentation</vt:lpstr>
      <vt:lpstr>Verify Analysis Methods</vt:lpstr>
      <vt:lpstr>Assessment #2</vt:lpstr>
      <vt:lpstr>Assessment #2</vt:lpstr>
      <vt:lpstr>Assessment #2</vt:lpstr>
      <vt:lpstr>Assessment #2</vt:lpstr>
      <vt:lpstr>Assessment #2</vt:lpstr>
      <vt:lpstr>Assessment #2</vt:lpstr>
      <vt:lpstr>Assessment #2</vt:lpstr>
      <vt:lpstr>After analysis</vt:lpstr>
      <vt:lpstr>Data Provenance (in the future)</vt:lpstr>
      <vt:lpstr>Data Provenance (in the future)</vt:lpstr>
      <vt:lpstr>Verification</vt:lpstr>
      <vt:lpstr>Privacy</vt:lpstr>
      <vt:lpstr>Some alarming statistics</vt:lpstr>
      <vt:lpstr>PowerPoint Presentation</vt:lpstr>
      <vt:lpstr>PowerPoint Presentation</vt:lpstr>
      <vt:lpstr>Data Breaches</vt:lpstr>
      <vt:lpstr>Harvard’s Information Security Policy</vt:lpstr>
      <vt:lpstr>Assessment #3</vt:lpstr>
      <vt:lpstr>Assessment #3</vt:lpstr>
      <vt:lpstr>Assessment #5</vt:lpstr>
      <vt:lpstr>Assessment #5</vt:lpstr>
      <vt:lpstr>Assessment #5</vt:lpstr>
      <vt:lpstr>Assessment #5</vt:lpstr>
      <vt:lpstr>Assessment #5</vt:lpstr>
      <vt:lpstr>Assessment #5</vt:lpstr>
      <vt:lpstr>Reproducible Research DOs</vt:lpstr>
      <vt:lpstr>Reproducible Research DOs</vt:lpstr>
      <vt:lpstr>Reproducible Research DOs</vt:lpstr>
      <vt:lpstr>Reproducible Research DOs</vt:lpstr>
      <vt:lpstr>Reproducible Research DON’Ts</vt:lpstr>
      <vt:lpstr>Reproducible Research DON’Ts</vt:lpstr>
      <vt:lpstr>Reproducible Research DON’Ts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04 Data Provenance</dc:title>
  <dc:creator>Mattie, Heather</dc:creator>
  <cp:lastModifiedBy>Mattie, Heather</cp:lastModifiedBy>
  <cp:revision>43</cp:revision>
  <dcterms:created xsi:type="dcterms:W3CDTF">2017-09-11T23:15:59Z</dcterms:created>
  <dcterms:modified xsi:type="dcterms:W3CDTF">2017-09-12T13:17:39Z</dcterms:modified>
</cp:coreProperties>
</file>