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64" r:id="rId6"/>
    <p:sldId id="266" r:id="rId7"/>
    <p:sldId id="265" r:id="rId8"/>
    <p:sldId id="268" r:id="rId9"/>
    <p:sldId id="259" r:id="rId10"/>
    <p:sldId id="269" r:id="rId11"/>
    <p:sldId id="262" r:id="rId12"/>
    <p:sldId id="260" r:id="rId13"/>
    <p:sldId id="270" r:id="rId14"/>
    <p:sldId id="271" r:id="rId15"/>
    <p:sldId id="273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54"/>
    <p:restoredTop sz="94523"/>
  </p:normalViewPr>
  <p:slideViewPr>
    <p:cSldViewPr snapToGrid="0" snapToObjects="1">
      <p:cViewPr varScale="1">
        <p:scale>
          <a:sx n="66" d="100"/>
          <a:sy n="66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7419E-B2AA-AA48-883F-6D3998B5BD1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132E1-6C27-994E-A9BF-6F6865E2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19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3E803-03CE-4786-BCEC-87F04C18D670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13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3E803-03CE-4786-BCEC-87F04C18D670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3E803-03CE-4786-BCEC-87F04C18D670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842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3E803-03CE-4786-BCEC-87F04C18D670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68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1100-97E6-9C45-AE5C-C487D922C64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2146-EB77-4B42-AB3F-1515BE4A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6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1100-97E6-9C45-AE5C-C487D922C64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2146-EB77-4B42-AB3F-1515BE4A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3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1100-97E6-9C45-AE5C-C487D922C64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2146-EB77-4B42-AB3F-1515BE4A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1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1100-97E6-9C45-AE5C-C487D922C64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2146-EB77-4B42-AB3F-1515BE4A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1100-97E6-9C45-AE5C-C487D922C64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2146-EB77-4B42-AB3F-1515BE4A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1100-97E6-9C45-AE5C-C487D922C64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2146-EB77-4B42-AB3F-1515BE4A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4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1100-97E6-9C45-AE5C-C487D922C64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2146-EB77-4B42-AB3F-1515BE4A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1100-97E6-9C45-AE5C-C487D922C64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2146-EB77-4B42-AB3F-1515BE4A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5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1100-97E6-9C45-AE5C-C487D922C64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2146-EB77-4B42-AB3F-1515BE4A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8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1100-97E6-9C45-AE5C-C487D922C64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2146-EB77-4B42-AB3F-1515BE4A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1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1100-97E6-9C45-AE5C-C487D922C64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2146-EB77-4B42-AB3F-1515BE4A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91100-97E6-9C45-AE5C-C487D922C64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E2146-EB77-4B42-AB3F-1515BE4A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5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BST 234 – Lab 6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Helvetica" charset="0"/>
                <a:ea typeface="Helvetica" charset="0"/>
                <a:cs typeface="Helvetica" charset="0"/>
              </a:rPr>
              <a:t>Sequence Alignment</a:t>
            </a:r>
            <a:endParaRPr lang="en-US" sz="3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53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Get aligned pair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getAlignedPair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(seq1,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refSeq,i,j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n1 = seq1[i-1] if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&gt; 0 else “_”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n2 =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[j-1] if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&gt; 0 else “_”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return(n1, n2)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5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Find an optimal match path 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439692"/>
            <a:ext cx="11353800" cy="541830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traceBack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(seq1, 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sMatrix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pPr marL="0" indent="0">
              <a:buNone/>
            </a:pP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   initialize empty array: alignment = []</a:t>
            </a:r>
          </a:p>
          <a:p>
            <a:pPr marL="0" indent="0">
              <a:buNone/>
            </a:pP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= length(seq1)</a:t>
            </a:r>
          </a:p>
          <a:p>
            <a:pPr marL="0" indent="0">
              <a:buNone/>
            </a:pPr>
            <a:r>
              <a:rPr lang="en-US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  j = length(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  while 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&gt; 0 and j &gt; 0:</a:t>
            </a:r>
          </a:p>
          <a:p>
            <a:pPr marL="0" indent="0">
              <a:buNone/>
            </a:pPr>
            <a:r>
              <a:rPr lang="en-US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45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45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traceback</a:t>
            </a:r>
            <a:r>
              <a:rPr lang="en-US" sz="45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with a match</a:t>
            </a:r>
          </a:p>
          <a:p>
            <a:pPr marL="0" indent="0">
              <a:buNone/>
            </a:pPr>
            <a:r>
              <a:rPr lang="en-US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    if 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sMatrix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[i-1,j-1]+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matchScoringMatrix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[seq1[i-1],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[j-1]] == 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sMatrix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i,j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indent="0">
              <a:buNone/>
            </a:pP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        append 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getAlignedPair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[seq1, 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i,j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] to alignment</a:t>
            </a:r>
          </a:p>
          <a:p>
            <a:pPr marL="0" indent="0">
              <a:buNone/>
            </a:pPr>
            <a:r>
              <a:rPr lang="en-US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– 1</a:t>
            </a:r>
          </a:p>
          <a:p>
            <a:pPr marL="0" indent="0">
              <a:buNone/>
            </a:pPr>
            <a:r>
              <a:rPr lang="en-US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       j = j – 1</a:t>
            </a:r>
          </a:p>
          <a:p>
            <a:pPr marL="0" indent="0">
              <a:buNone/>
            </a:pPr>
            <a:r>
              <a:rPr lang="en-US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45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45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traceback</a:t>
            </a:r>
            <a:r>
              <a:rPr lang="en-US" sz="45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with an </a:t>
            </a:r>
            <a:r>
              <a:rPr lang="en-US" sz="45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indel</a:t>
            </a:r>
            <a:r>
              <a:rPr lang="en-US" sz="45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penalty for seq1</a:t>
            </a:r>
          </a:p>
          <a:p>
            <a:pPr marL="0" indent="0">
              <a:buNone/>
            </a:pPr>
            <a:r>
              <a:rPr lang="en-US" sz="45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5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else if 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sMatrix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[i-1,j] + 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indelPenalty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sMatrix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i,j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indent="0">
              <a:buNone/>
            </a:pPr>
            <a:r>
              <a:rPr lang="en-US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        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append 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getAlignedPair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[seq1, 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, i,0] to alignment</a:t>
            </a:r>
          </a:p>
          <a:p>
            <a:pPr marL="0" indent="0">
              <a:buNone/>
            </a:pP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45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4500" dirty="0" smtClean="0">
                <a:latin typeface="Consolas" charset="0"/>
                <a:ea typeface="Consolas" charset="0"/>
                <a:cs typeface="Consolas" charset="0"/>
              </a:rPr>
              <a:t> – 1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0253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Find an optimal match path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935" y="1400782"/>
            <a:ext cx="11245175" cy="527239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Continuation of the while loop </a:t>
            </a:r>
            <a:r>
              <a:rPr lang="is-IS" sz="33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33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traceback</a:t>
            </a:r>
            <a:r>
              <a:rPr lang="en-US" sz="33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with an </a:t>
            </a:r>
            <a:r>
              <a:rPr lang="en-US" sz="33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indel</a:t>
            </a:r>
            <a:r>
              <a:rPr lang="en-US" sz="33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penalty for </a:t>
            </a:r>
            <a:r>
              <a:rPr lang="en-US" sz="33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en-US" sz="33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efSeq</a:t>
            </a:r>
            <a:endParaRPr lang="en-US" sz="33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else </a:t>
            </a:r>
          </a:p>
          <a:p>
            <a:pPr marL="0" indent="0">
              <a:buNone/>
            </a:pPr>
            <a:r>
              <a:rPr lang="en-US" sz="3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append </a:t>
            </a:r>
            <a:r>
              <a:rPr lang="en-US" sz="3300" dirty="0" err="1" smtClean="0">
                <a:latin typeface="Consolas" charset="0"/>
                <a:ea typeface="Consolas" charset="0"/>
                <a:cs typeface="Consolas" charset="0"/>
              </a:rPr>
              <a:t>getAlignedPair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[seq1, </a:t>
            </a:r>
            <a:r>
              <a:rPr lang="en-US" sz="3300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, 0,j] to alignment</a:t>
            </a:r>
          </a:p>
          <a:p>
            <a:pPr marL="0" indent="0">
              <a:buNone/>
            </a:pP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3300" dirty="0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3300" dirty="0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 – 1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# full </a:t>
            </a:r>
            <a:r>
              <a:rPr lang="en-US" sz="33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traceback</a:t>
            </a:r>
            <a:r>
              <a:rPr lang="en-US" sz="33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with an </a:t>
            </a:r>
            <a:r>
              <a:rPr lang="en-US" sz="33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indel</a:t>
            </a:r>
            <a:r>
              <a:rPr lang="en-US" sz="33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penalty for seq1</a:t>
            </a:r>
            <a:endParaRPr lang="en-US" sz="33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while </a:t>
            </a:r>
            <a:r>
              <a:rPr lang="en-US" sz="33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 &gt; 0</a:t>
            </a:r>
          </a:p>
          <a:p>
            <a:pPr marL="0" indent="0">
              <a:buNone/>
            </a:pPr>
            <a:r>
              <a:rPr lang="en-US" sz="3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   append </a:t>
            </a:r>
            <a:r>
              <a:rPr lang="en-US" sz="3300" dirty="0" err="1" smtClean="0">
                <a:latin typeface="Consolas" charset="0"/>
                <a:ea typeface="Consolas" charset="0"/>
                <a:cs typeface="Consolas" charset="0"/>
              </a:rPr>
              <a:t>getAlignedPair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[seq1, </a:t>
            </a:r>
            <a:r>
              <a:rPr lang="en-US" sz="3300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, i,0] to alignment</a:t>
            </a:r>
          </a:p>
          <a:p>
            <a:pPr marL="0" indent="0">
              <a:buNone/>
            </a:pPr>
            <a:r>
              <a:rPr lang="en-US" sz="3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33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33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 – 1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# full </a:t>
            </a:r>
            <a:r>
              <a:rPr lang="en-US" sz="33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traceback</a:t>
            </a:r>
            <a:r>
              <a:rPr lang="en-US" sz="33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with an </a:t>
            </a:r>
            <a:r>
              <a:rPr lang="en-US" sz="33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indel</a:t>
            </a:r>
            <a:r>
              <a:rPr lang="en-US" sz="33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penalty for </a:t>
            </a:r>
            <a:r>
              <a:rPr lang="en-US" sz="33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refSeq</a:t>
            </a:r>
            <a:endParaRPr lang="en-US" sz="33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while </a:t>
            </a:r>
            <a:r>
              <a:rPr lang="en-US" sz="3300" dirty="0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 &gt; 0</a:t>
            </a:r>
          </a:p>
          <a:p>
            <a:pPr marL="0" indent="0">
              <a:buNone/>
            </a:pP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    append </a:t>
            </a:r>
            <a:r>
              <a:rPr lang="en-US" sz="3300" dirty="0" err="1" smtClean="0">
                <a:latin typeface="Consolas" charset="0"/>
                <a:ea typeface="Consolas" charset="0"/>
                <a:cs typeface="Consolas" charset="0"/>
              </a:rPr>
              <a:t>getAlignedPair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[seq1, </a:t>
            </a:r>
            <a:r>
              <a:rPr lang="en-US" sz="3300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, 0,j] to alignment</a:t>
            </a:r>
          </a:p>
          <a:p>
            <a:pPr marL="0" indent="0">
              <a:buNone/>
            </a:pP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3300" dirty="0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3300" dirty="0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 – 1</a:t>
            </a:r>
          </a:p>
          <a:p>
            <a:pPr marL="0" indent="0">
              <a:buNone/>
            </a:pP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Reverse the alignment</a:t>
            </a:r>
          </a:p>
          <a:p>
            <a:pPr marL="0" indent="0">
              <a:buNone/>
            </a:pPr>
            <a:r>
              <a:rPr lang="en-US" sz="3300" dirty="0" smtClean="0">
                <a:latin typeface="Consolas" charset="0"/>
                <a:ea typeface="Consolas" charset="0"/>
                <a:cs typeface="Consolas" charset="0"/>
              </a:rPr>
              <a:t>Return alignment</a:t>
            </a:r>
          </a:p>
          <a:p>
            <a:pPr marL="0" indent="0"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</a:p>
          <a:p>
            <a:pPr marL="0" indent="0"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015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Find an optimal match path 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016" y="1459149"/>
            <a:ext cx="7957225" cy="3404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72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673050"/>
              </p:ext>
            </p:extLst>
          </p:nvPr>
        </p:nvGraphicFramePr>
        <p:xfrm>
          <a:off x="462072" y="1498060"/>
          <a:ext cx="5633928" cy="4929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996"/>
                <a:gridCol w="312996"/>
                <a:gridCol w="312996"/>
                <a:gridCol w="283294"/>
                <a:gridCol w="342698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</a:tblGrid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2000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sz="2000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→</a:t>
                      </a: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Y</a:t>
                      </a:r>
                      <a:r>
                        <a:rPr lang="en-US" sz="2000" baseline="-25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en-US" sz="2000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–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– 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→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-6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-7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-6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78620" y="2076929"/>
            <a:ext cx="57133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Step 1: 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Start from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= 6 and j = 7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Check D [5,6] +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matchScoringMatrix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[‘A’,’A’] == D[6,7]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True: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– 1, j-1 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Alignment: A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                A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Step 2 :</a:t>
            </a:r>
          </a:p>
          <a:p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= 5, j = 6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Check D [4,7] +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matchScoringMatrix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[‘G’,’C’] == D[5,6]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Ture: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- 1, j – 1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Alignment A C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               A G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93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Find an optimal match path 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016" y="1459149"/>
            <a:ext cx="7957225" cy="3404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72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0711"/>
              </p:ext>
            </p:extLst>
          </p:nvPr>
        </p:nvGraphicFramePr>
        <p:xfrm>
          <a:off x="462072" y="1498060"/>
          <a:ext cx="5633928" cy="4929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996"/>
                <a:gridCol w="312996"/>
                <a:gridCol w="312996"/>
                <a:gridCol w="283294"/>
                <a:gridCol w="342698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</a:tblGrid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2000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sz="2000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→</a:t>
                      </a: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Y</a:t>
                      </a:r>
                      <a:r>
                        <a:rPr lang="en-US" sz="2000" baseline="-25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en-US" sz="2000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–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– 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→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-6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-7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-6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78620" y="2076929"/>
            <a:ext cx="57133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Step 3: 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Start from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= 4 and j = 6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Check D [3,5] +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matchScoringMatrix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[‘A’,’A’] == D[4,6]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True: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– 1, j-1 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Alignment: A C A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                A G A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Step 4 :</a:t>
            </a:r>
          </a:p>
          <a:p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= 3, j = 5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Check D [2,4] +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matchScoringMatrix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[‘T’,’T’] == D[3,5]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Ture: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- 1, j – 1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Alignment A C A T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               A G A T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0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Find an optimal match path 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016" y="1459149"/>
            <a:ext cx="7957225" cy="3404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72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708380"/>
              </p:ext>
            </p:extLst>
          </p:nvPr>
        </p:nvGraphicFramePr>
        <p:xfrm>
          <a:off x="462072" y="1498060"/>
          <a:ext cx="5633928" cy="4929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996"/>
                <a:gridCol w="312996"/>
                <a:gridCol w="312996"/>
                <a:gridCol w="283294"/>
                <a:gridCol w="342698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</a:tblGrid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2000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sz="2000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→</a:t>
                      </a: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Y</a:t>
                      </a:r>
                      <a:r>
                        <a:rPr lang="en-US" sz="2000" baseline="-25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en-US" sz="2000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–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– 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→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-6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-7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-6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72128" y="1459149"/>
            <a:ext cx="57133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Step 5: 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Start from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= 2 and j = 4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Check D [1,3] +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matchScoringMatrix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[‘T,’A’] == D[2,4]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False</a:t>
            </a:r>
          </a:p>
          <a:p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Check  D[1,3] – 1 = D[2,4]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False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Else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j -1 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Alignment: A C A T  T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                A G A T _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Step 6 :</a:t>
            </a:r>
          </a:p>
          <a:p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= 2, j = 3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Check D [1,2] +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matchScoringMatrix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[‘A’,’A’] == D[2,3]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Ture: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- 1, j – 1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Alignment A C A T T A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               A G A T _ A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0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Find an optimal match path 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016" y="1459149"/>
            <a:ext cx="7957225" cy="3404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72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920206"/>
              </p:ext>
            </p:extLst>
          </p:nvPr>
        </p:nvGraphicFramePr>
        <p:xfrm>
          <a:off x="462072" y="1498060"/>
          <a:ext cx="5633928" cy="4929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996"/>
                <a:gridCol w="312996"/>
                <a:gridCol w="312996"/>
                <a:gridCol w="283294"/>
                <a:gridCol w="342698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</a:tblGrid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2000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sz="2000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→</a:t>
                      </a: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Y</a:t>
                      </a:r>
                      <a:r>
                        <a:rPr lang="en-US" sz="2000" baseline="-25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en-US" sz="2000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–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– 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→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-6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-7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-6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72128" y="1459149"/>
            <a:ext cx="57133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Step 7: 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Start from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= 1 and j = 2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Check D [0,1] +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matchScoringMatrix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[‘G’,’G’] == D[1,2]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Ture: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- 1, j – 1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Alignment A C A T T A G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                A G A T _ A G 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Step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8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:</a:t>
            </a:r>
          </a:p>
          <a:p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= 0, j = 1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Stop the iterations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75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Find an optimal match path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Optimal match returned</a:t>
            </a:r>
          </a:p>
          <a:p>
            <a:pPr marL="0" indent="0">
              <a:buNone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Alignment </a:t>
            </a:r>
          </a:p>
          <a:p>
            <a:pPr marL="0" indent="0">
              <a:buNone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G A T T A C A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|  |      |  |     |</a:t>
            </a:r>
          </a:p>
          <a:p>
            <a:pPr marL="0" indent="0">
              <a:buNone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G A _ T A G A 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Sequence alignment using dynamic programming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Goal: Align a sequence of DNA bases to the reference genome such that it yields the best possible match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Steps to achieve the best alignment:</a:t>
            </a:r>
          </a:p>
          <a:p>
            <a:pPr lvl="1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Build a scoring matrix to evaluate each alignment</a:t>
            </a:r>
          </a:p>
          <a:p>
            <a:pPr lvl="1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Find optimal matching path</a:t>
            </a:r>
          </a:p>
          <a:p>
            <a:pPr lvl="1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Return the best alignment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9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Building a scoring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indelPenalty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-1</a:t>
            </a: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matchScoringMatrix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96309"/>
              </p:ext>
            </p:extLst>
          </p:nvPr>
        </p:nvGraphicFramePr>
        <p:xfrm>
          <a:off x="5021448" y="2213080"/>
          <a:ext cx="2720815" cy="2368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163"/>
                <a:gridCol w="544163"/>
                <a:gridCol w="544163"/>
                <a:gridCol w="544163"/>
                <a:gridCol w="544163"/>
              </a:tblGrid>
              <a:tr h="530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94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94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94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94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52203"/>
              </p:ext>
            </p:extLst>
          </p:nvPr>
        </p:nvGraphicFramePr>
        <p:xfrm>
          <a:off x="7155054" y="1788151"/>
          <a:ext cx="4892292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</a:tblGrid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2000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sz="2000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→</a:t>
                      </a: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Y</a:t>
                      </a:r>
                      <a:r>
                        <a:rPr lang="en-US" sz="2000" baseline="-25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en-US" sz="2000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–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– 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-6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1"/>
            <a:ext cx="2133600" cy="365125"/>
          </a:xfrm>
        </p:spPr>
        <p:txBody>
          <a:bodyPr/>
          <a:lstStyle/>
          <a:p>
            <a:fld id="{7104460C-ABCF-4A6D-B678-2CE54C28808D}" type="slidenum">
              <a:rPr lang="en-US" sz="1800">
                <a:solidFill>
                  <a:prstClr val="white"/>
                </a:solidFill>
              </a:rPr>
              <a:pPr/>
              <a:t>4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2071" y="1187987"/>
            <a:ext cx="93173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getScorMatrix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(seq1,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indelPenalty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matchScoringMatrix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initialize matrix: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nrow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=length(seq1),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ncol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=length(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)]	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for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in 0: length(seq1)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D[i,0]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indelPenalty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Building a scoring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351509"/>
              </p:ext>
            </p:extLst>
          </p:nvPr>
        </p:nvGraphicFramePr>
        <p:xfrm>
          <a:off x="7155054" y="1831928"/>
          <a:ext cx="4892292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</a:tblGrid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2000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sz="2000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→</a:t>
                      </a: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Y</a:t>
                      </a:r>
                      <a:r>
                        <a:rPr lang="en-US" sz="2000" baseline="-25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en-US" sz="2000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–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– 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-6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-7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-6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1"/>
            <a:ext cx="2133600" cy="365125"/>
          </a:xfrm>
        </p:spPr>
        <p:txBody>
          <a:bodyPr/>
          <a:lstStyle/>
          <a:p>
            <a:fld id="{7104460C-ABCF-4A6D-B678-2CE54C28808D}" type="slidenum">
              <a:rPr lang="en-US" sz="1800">
                <a:solidFill>
                  <a:prstClr val="white"/>
                </a:solidFill>
              </a:rPr>
              <a:pPr/>
              <a:t>5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2071" y="1187987"/>
            <a:ext cx="93173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getScorMatrix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(seq1,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indelPenalty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matchScoringMatrix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initialize matrix: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nrow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=length(seq1),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ncol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=length(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)]	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for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in 0: length(seq1)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D[i,0]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indelPenalty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for j in 0:length(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  D[0,j] = j *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indelPenalty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Building a scoring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7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524941"/>
              </p:ext>
            </p:extLst>
          </p:nvPr>
        </p:nvGraphicFramePr>
        <p:xfrm>
          <a:off x="7153903" y="1873575"/>
          <a:ext cx="4892292" cy="4919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794"/>
                <a:gridCol w="271794"/>
                <a:gridCol w="271794"/>
                <a:gridCol w="271794"/>
                <a:gridCol w="271794"/>
                <a:gridCol w="271794"/>
                <a:gridCol w="144173"/>
                <a:gridCol w="399415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</a:tblGrid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2000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sz="2000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→</a:t>
                      </a: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Y</a:t>
                      </a:r>
                      <a:r>
                        <a:rPr lang="en-US" sz="2000" baseline="-25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en-US" sz="2000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–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– 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-6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-7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706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-6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1"/>
            <a:ext cx="2133600" cy="365125"/>
          </a:xfrm>
        </p:spPr>
        <p:txBody>
          <a:bodyPr/>
          <a:lstStyle/>
          <a:p>
            <a:fld id="{7104460C-ABCF-4A6D-B678-2CE54C28808D}" type="slidenum">
              <a:rPr lang="en-US" sz="1800">
                <a:solidFill>
                  <a:prstClr val="white"/>
                </a:solidFill>
              </a:rPr>
              <a:pPr/>
              <a:t>6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2690" y="1017209"/>
            <a:ext cx="931735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getScorMatrix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(seq1,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indelPenalty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matchScoringMatrix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initialize matrix: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nrow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=length(seq1),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ncol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=length(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)]	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for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in 0: length(seq1)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D[i,0]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indelPenalty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for j in 0:length(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  D[0,j] = j *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indelPenalty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# This is where Dynamic Programming comes in</a:t>
            </a:r>
          </a:p>
          <a:p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in 1: length(seq1)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  for j in 1:length(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D[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i,j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 = max(D[i-1,j-1]+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matchScoringMatrix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[seq1[i-1],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[j-1]],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D[i-1,j] +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indelPenalty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D[i,j-1] +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indelPenalty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endParaRPr lang="en-US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Building a scoring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7939" y="5510167"/>
            <a:ext cx="6741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Say for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= 1 and j = 1</a:t>
            </a:r>
          </a:p>
          <a:p>
            <a:r>
              <a:rPr lang="en-US" dirty="0" smtClean="0"/>
              <a:t>D[1,1] = max(D[0,0]+</a:t>
            </a:r>
            <a:r>
              <a:rPr lang="en-US" dirty="0" err="1" smtClean="0"/>
              <a:t>matchScoringMatrix</a:t>
            </a:r>
            <a:r>
              <a:rPr lang="en-US" dirty="0" smtClean="0"/>
              <a:t>[-,-],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D[0,1] + -1,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D[1,0]+ -1) = max(1,-2,-2)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Building a scoring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Another example, 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Say for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= 2 and j = 1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D[2,1] = max(D[1,0]+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matchScoringMatrix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[A,G],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     D[1,1] + -1,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     D[2,0]+ -1) = max(-1,0,-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 = 0</a:t>
            </a:r>
          </a:p>
          <a:p>
            <a:pPr marL="0" indent="0"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74194"/>
              </p:ext>
            </p:extLst>
          </p:nvPr>
        </p:nvGraphicFramePr>
        <p:xfrm>
          <a:off x="7153903" y="1873575"/>
          <a:ext cx="4892292" cy="4919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794"/>
                <a:gridCol w="271794"/>
                <a:gridCol w="271794"/>
                <a:gridCol w="271794"/>
                <a:gridCol w="271794"/>
                <a:gridCol w="271794"/>
                <a:gridCol w="144173"/>
                <a:gridCol w="399415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  <a:gridCol w="271794"/>
              </a:tblGrid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2000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sz="2000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→</a:t>
                      </a: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Y</a:t>
                      </a:r>
                      <a:r>
                        <a:rPr lang="en-US" sz="2000" baseline="-25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en-US" sz="2000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–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– 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-6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-7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706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-6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70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629343"/>
              </p:ext>
            </p:extLst>
          </p:nvPr>
        </p:nvGraphicFramePr>
        <p:xfrm>
          <a:off x="2746604" y="1468405"/>
          <a:ext cx="5633928" cy="4929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996"/>
                <a:gridCol w="312996"/>
                <a:gridCol w="312996"/>
                <a:gridCol w="283294"/>
                <a:gridCol w="342698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  <a:gridCol w="312996"/>
              </a:tblGrid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2000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sz="2000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→</a:t>
                      </a: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Y</a:t>
                      </a:r>
                      <a:r>
                        <a:rPr lang="en-US" sz="2000" baseline="-25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en-US" sz="2000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–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– 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→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-6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-7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20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↓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↘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-6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1"/>
            <a:ext cx="2133600" cy="365125"/>
          </a:xfrm>
        </p:spPr>
        <p:txBody>
          <a:bodyPr/>
          <a:lstStyle/>
          <a:p>
            <a:fld id="{7104460C-ABCF-4A6D-B678-2CE54C28808D}" type="slidenum">
              <a:rPr lang="en-US" sz="1800">
                <a:solidFill>
                  <a:prstClr val="white"/>
                </a:solidFill>
              </a:rPr>
              <a:pPr/>
              <a:t>8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0379" y="182563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Building a scoring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2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Building a scoring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95495" cy="4761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ef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getScorMatrix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(seq1,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indelPenalty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matchScoringMatrix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initialize matrix: 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nrow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=length(seq1),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ncol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=length(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)]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for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in 0: length(seq1)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 D[i,0] =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indelPenalty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for j in 0:length(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D[0,j] = j *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indelPenalty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for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in 1: length(seq1)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for j in 1:length(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  D[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i,j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] = max(D[i-1,j-1]+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matchScoringMatrix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[seq1[i-1],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refSeq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[j-1]],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              D[i-1,j] +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indelPenalty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               D[i,j-1] +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indelPenalty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2056</Words>
  <Application>Microsoft Macintosh PowerPoint</Application>
  <PresentationFormat>Widescreen</PresentationFormat>
  <Paragraphs>1178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Calibri Light</vt:lpstr>
      <vt:lpstr>Consolas</vt:lpstr>
      <vt:lpstr>Courier New</vt:lpstr>
      <vt:lpstr>Helvetica</vt:lpstr>
      <vt:lpstr>Times New Roman</vt:lpstr>
      <vt:lpstr>Arial</vt:lpstr>
      <vt:lpstr>Office Theme</vt:lpstr>
      <vt:lpstr>BST 234 – Lab 6</vt:lpstr>
      <vt:lpstr>Sequence alignment using dynamic programming</vt:lpstr>
      <vt:lpstr>Building a scoring matrix</vt:lpstr>
      <vt:lpstr>Building a scoring matrix</vt:lpstr>
      <vt:lpstr>Building a scoring matrix</vt:lpstr>
      <vt:lpstr>Building a scoring matrix</vt:lpstr>
      <vt:lpstr>Building a scoring matrix</vt:lpstr>
      <vt:lpstr>Building a scoring matrix</vt:lpstr>
      <vt:lpstr>Building a scoring matrix</vt:lpstr>
      <vt:lpstr>Get aligned pair</vt:lpstr>
      <vt:lpstr>Find an optimal match path </vt:lpstr>
      <vt:lpstr>Find an optimal match path </vt:lpstr>
      <vt:lpstr>Find an optimal match path </vt:lpstr>
      <vt:lpstr>Find an optimal match path </vt:lpstr>
      <vt:lpstr>Find an optimal match path </vt:lpstr>
      <vt:lpstr>Find an optimal match path </vt:lpstr>
      <vt:lpstr>Find an optimal match path 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BST 234 – Lab 6</dc:title>
  <dc:creator>Divy Kangeyan</dc:creator>
  <cp:lastModifiedBy>Divy Kangeyan</cp:lastModifiedBy>
  <cp:revision>23</cp:revision>
  <dcterms:created xsi:type="dcterms:W3CDTF">2018-02-28T03:45:58Z</dcterms:created>
  <dcterms:modified xsi:type="dcterms:W3CDTF">2018-02-28T17:29:55Z</dcterms:modified>
</cp:coreProperties>
</file>