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layfair Display Medium"/>
      <p:regular r:id="rId33"/>
      <p:bold r:id="rId34"/>
      <p:italic r:id="rId35"/>
      <p:boldItalic r:id="rId36"/>
    </p:embeddedFont>
    <p:embeddedFont>
      <p:font typeface="Roboto Thin"/>
      <p:regular r:id="rId37"/>
      <p:bold r:id="rId38"/>
      <p:italic r:id="rId39"/>
      <p:boldItalic r:id="rId40"/>
    </p:embeddedFont>
    <p:embeddedFont>
      <p:font typeface="Roboto"/>
      <p:regular r:id="rId41"/>
      <p:bold r:id="rId42"/>
      <p:italic r:id="rId43"/>
      <p:boldItalic r:id="rId44"/>
    </p:embeddedFont>
    <p:embeddedFont>
      <p:font typeface="Playfair Display"/>
      <p:regular r:id="rId45"/>
      <p:bold r:id="rId46"/>
      <p:italic r:id="rId47"/>
      <p:boldItalic r:id="rId48"/>
    </p:embeddedFont>
    <p:embeddedFont>
      <p:font typeface="Lato"/>
      <p:regular r:id="rId49"/>
      <p:bold r:id="rId50"/>
      <p:italic r:id="rId51"/>
      <p:boldItalic r:id="rId52"/>
    </p:embeddedFont>
    <p:embeddedFont>
      <p:font typeface="Roboto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Thin-boldItalic.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PlayfairDisplay-bold.fntdata"/><Relationship Id="rId45"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layfairDisplay-boldItalic.fntdata"/><Relationship Id="rId47" Type="http://schemas.openxmlformats.org/officeDocument/2006/relationships/font" Target="fonts/PlayfairDisplay-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PlayfairDisplayMedium-regular.fntdata"/><Relationship Id="rId32" Type="http://schemas.openxmlformats.org/officeDocument/2006/relationships/slide" Target="slides/slide27.xml"/><Relationship Id="rId35" Type="http://schemas.openxmlformats.org/officeDocument/2006/relationships/font" Target="fonts/PlayfairDisplayMedium-italic.fntdata"/><Relationship Id="rId34" Type="http://schemas.openxmlformats.org/officeDocument/2006/relationships/font" Target="fonts/PlayfairDisplayMedium-bold.fntdata"/><Relationship Id="rId37" Type="http://schemas.openxmlformats.org/officeDocument/2006/relationships/font" Target="fonts/RobotoThin-regular.fntdata"/><Relationship Id="rId36" Type="http://schemas.openxmlformats.org/officeDocument/2006/relationships/font" Target="fonts/PlayfairDisplayMedium-boldItalic.fntdata"/><Relationship Id="rId39" Type="http://schemas.openxmlformats.org/officeDocument/2006/relationships/font" Target="fonts/RobotoThin-italic.fntdata"/><Relationship Id="rId38" Type="http://schemas.openxmlformats.org/officeDocument/2006/relationships/font" Target="fonts/RobotoThin-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RobotoLight-regular.fntdata"/><Relationship Id="rId52" Type="http://schemas.openxmlformats.org/officeDocument/2006/relationships/font" Target="fonts/Lato-boldItalic.fntdata"/><Relationship Id="rId11" Type="http://schemas.openxmlformats.org/officeDocument/2006/relationships/slide" Target="slides/slide6.xml"/><Relationship Id="rId55" Type="http://schemas.openxmlformats.org/officeDocument/2006/relationships/font" Target="fonts/RobotoLight-italic.fntdata"/><Relationship Id="rId10" Type="http://schemas.openxmlformats.org/officeDocument/2006/relationships/slide" Target="slides/slide5.xml"/><Relationship Id="rId54" Type="http://schemas.openxmlformats.org/officeDocument/2006/relationships/font" Target="fonts/RobotoLight-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Roboto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354a8da81_0_1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354a8da81_0_1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354a8da81_0_1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354a8da81_0_1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354a8da81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354a8da81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354a8da81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354a8da81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354a8da81_0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354a8da81_0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354a8da81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354a8da81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354a8da81_0_2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354a8da81_0_2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354a8da81_0_2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354a8da81_0_2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354a8da81_0_2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354a8da81_0_2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354a8da81_0_2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354a8da81_0_2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354a8da81_0_2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354a8da81_0_2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354a8da81_0_2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354a8da81_0_2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1255ae96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1255ae96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354a8da81_0_2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a354a8da81_0_2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270cefe0e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270cefe0e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8d9722c5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8d9722c5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354a8da81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354a8da81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354a8da81_0_2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354a8da81_0_2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354a8da81_0_2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354a8da81_0_2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354a8da81_0_2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354a8da81_0_2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0d3c3aa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0d3c3aa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354a8da81_0_1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354a8da81_0_1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354a8da81_0_2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354a8da81_0_2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0c57a6d2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0c57a6d2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354a8da81_0_2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354a8da81_0_2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270cefe0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270cefe0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www.linkedin.com/pulse/benefits-machine-learning-banking-industry-aravind-raghunathan" TargetMode="External"/><Relationship Id="rId4" Type="http://schemas.openxmlformats.org/officeDocument/2006/relationships/hyperlink" Target="https://exadel.com/news/how-machine-learning-is-used-in-finance-and-banking/" TargetMode="External"/><Relationship Id="rId5" Type="http://schemas.openxmlformats.org/officeDocument/2006/relationships/hyperlink" Target="https://www.coursera.org/articles/machine-learning-in-finance" TargetMode="External"/><Relationship Id="rId6" Type="http://schemas.openxmlformats.org/officeDocument/2006/relationships/hyperlink" Target="https://corporatefinanceinstitute.com/resources/data-science/machine-learning-in-finance/" TargetMode="External"/><Relationship Id="rId7" Type="http://schemas.openxmlformats.org/officeDocument/2006/relationships/hyperlink" Target="https://www.itransition.com/machine-learning/banking" TargetMode="External"/><Relationship Id="rId8" Type="http://schemas.openxmlformats.org/officeDocument/2006/relationships/hyperlink" Target="https://www.ibm.com/topics/machine-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718050"/>
            <a:ext cx="7893000" cy="1853700"/>
          </a:xfrm>
          <a:prstGeom prst="rect">
            <a:avLst/>
          </a:prstGeom>
        </p:spPr>
        <p:txBody>
          <a:bodyPr anchorCtr="0" anchor="b" bIns="91425" lIns="91425" spcFirstLastPara="1" rIns="91425" wrap="square" tIns="91425">
            <a:normAutofit fontScale="90000"/>
          </a:bodyPr>
          <a:lstStyle/>
          <a:p>
            <a:pPr indent="0" lvl="0" marL="0" rtl="0" algn="l">
              <a:spcBef>
                <a:spcPts val="1000"/>
              </a:spcBef>
              <a:spcAft>
                <a:spcPts val="0"/>
              </a:spcAft>
              <a:buNone/>
            </a:pPr>
            <a:r>
              <a:rPr lang="en"/>
              <a:t>Machine Learning (ML) in Finance and Banking</a:t>
            </a:r>
            <a:endParaRPr/>
          </a:p>
          <a:p>
            <a:pPr indent="0" lvl="0" marL="0" rtl="0" algn="l">
              <a:spcBef>
                <a:spcPts val="1000"/>
              </a:spcBef>
              <a:spcAft>
                <a:spcPts val="0"/>
              </a:spcAft>
              <a:buNone/>
            </a:pPr>
            <a:r>
              <a:t/>
            </a:r>
            <a:endParaRPr sz="1755"/>
          </a:p>
        </p:txBody>
      </p:sp>
      <p:sp>
        <p:nvSpPr>
          <p:cNvPr id="69" name="Google Shape;69;p13"/>
          <p:cNvSpPr txBox="1"/>
          <p:nvPr>
            <p:ph idx="1" type="subTitle"/>
          </p:nvPr>
        </p:nvSpPr>
        <p:spPr>
          <a:xfrm>
            <a:off x="630600" y="3544100"/>
            <a:ext cx="7893000" cy="958500"/>
          </a:xfrm>
          <a:prstGeom prst="rect">
            <a:avLst/>
          </a:prstGeom>
        </p:spPr>
        <p:txBody>
          <a:bodyPr anchorCtr="0" anchor="b" bIns="91425" lIns="91425" spcFirstLastPara="1" rIns="91425" wrap="square" tIns="91425">
            <a:noAutofit/>
          </a:bodyPr>
          <a:lstStyle/>
          <a:p>
            <a:pPr indent="0" lvl="0" marL="0" rtl="0" algn="l">
              <a:lnSpc>
                <a:spcPct val="80000"/>
              </a:lnSpc>
              <a:spcBef>
                <a:spcPts val="1000"/>
              </a:spcBef>
              <a:spcAft>
                <a:spcPts val="0"/>
              </a:spcAft>
              <a:buClr>
                <a:schemeClr val="dk1"/>
              </a:buClr>
              <a:buSzPts val="523"/>
              <a:buFont typeface="Arial"/>
              <a:buNone/>
            </a:pPr>
            <a:r>
              <a:t/>
            </a:r>
            <a:endParaRPr sz="1640">
              <a:solidFill>
                <a:schemeClr val="dk1"/>
              </a:solidFill>
              <a:latin typeface="Roboto Thin"/>
              <a:ea typeface="Roboto Thin"/>
              <a:cs typeface="Roboto Thin"/>
              <a:sym typeface="Roboto Thin"/>
            </a:endParaRPr>
          </a:p>
          <a:p>
            <a:pPr indent="0" lvl="0" marL="0" rtl="0" algn="l">
              <a:lnSpc>
                <a:spcPct val="80000"/>
              </a:lnSpc>
              <a:spcBef>
                <a:spcPts val="1000"/>
              </a:spcBef>
              <a:spcAft>
                <a:spcPts val="0"/>
              </a:spcAft>
              <a:buClr>
                <a:schemeClr val="dk1"/>
              </a:buClr>
              <a:buSzPts val="523"/>
              <a:buFont typeface="Arial"/>
              <a:buNone/>
            </a:pPr>
            <a:r>
              <a:t/>
            </a:r>
            <a:endParaRPr sz="1640">
              <a:solidFill>
                <a:schemeClr val="dk1"/>
              </a:solidFill>
              <a:latin typeface="Roboto Thin"/>
              <a:ea typeface="Roboto Thin"/>
              <a:cs typeface="Roboto Thin"/>
              <a:sym typeface="Roboto Thin"/>
            </a:endParaRPr>
          </a:p>
          <a:p>
            <a:pPr indent="0" lvl="0" marL="0" rtl="0" algn="l">
              <a:lnSpc>
                <a:spcPct val="80000"/>
              </a:lnSpc>
              <a:spcBef>
                <a:spcPts val="1000"/>
              </a:spcBef>
              <a:spcAft>
                <a:spcPts val="0"/>
              </a:spcAft>
              <a:buClr>
                <a:schemeClr val="dk1"/>
              </a:buClr>
              <a:buSzPts val="523"/>
              <a:buFont typeface="Arial"/>
              <a:buNone/>
            </a:pPr>
            <a:r>
              <a:rPr lang="en" sz="1640">
                <a:solidFill>
                  <a:schemeClr val="dk1"/>
                </a:solidFill>
                <a:latin typeface="Roboto Light"/>
                <a:ea typeface="Roboto Light"/>
                <a:cs typeface="Roboto Light"/>
                <a:sym typeface="Roboto Light"/>
              </a:rPr>
              <a:t>Afoma Okoli </a:t>
            </a:r>
            <a:r>
              <a:rPr lang="en" sz="1640">
                <a:solidFill>
                  <a:schemeClr val="dk1"/>
                </a:solidFill>
                <a:latin typeface="Roboto Thin"/>
                <a:ea typeface="Roboto Thin"/>
                <a:cs typeface="Roboto Thin"/>
                <a:sym typeface="Roboto Thin"/>
              </a:rPr>
              <a:t>(okoli3), </a:t>
            </a:r>
            <a:r>
              <a:rPr lang="en" sz="1640">
                <a:solidFill>
                  <a:schemeClr val="dk1"/>
                </a:solidFill>
                <a:latin typeface="Roboto Light"/>
                <a:ea typeface="Roboto Light"/>
                <a:cs typeface="Roboto Light"/>
                <a:sym typeface="Roboto Light"/>
              </a:rPr>
              <a:t>Johnny Brennan</a:t>
            </a:r>
            <a:r>
              <a:rPr lang="en" sz="1640">
                <a:solidFill>
                  <a:schemeClr val="dk1"/>
                </a:solidFill>
                <a:latin typeface="Roboto Thin"/>
                <a:ea typeface="Roboto Thin"/>
                <a:cs typeface="Roboto Thin"/>
                <a:sym typeface="Roboto Thin"/>
              </a:rPr>
              <a:t> (johnpb5), </a:t>
            </a:r>
            <a:r>
              <a:rPr lang="en" sz="1640">
                <a:solidFill>
                  <a:schemeClr val="dk1"/>
                </a:solidFill>
                <a:latin typeface="Roboto Light"/>
                <a:ea typeface="Roboto Light"/>
                <a:cs typeface="Roboto Light"/>
                <a:sym typeface="Roboto Light"/>
              </a:rPr>
              <a:t>Harry Chu</a:t>
            </a:r>
            <a:r>
              <a:rPr lang="en" sz="1640">
                <a:solidFill>
                  <a:schemeClr val="dk1"/>
                </a:solidFill>
                <a:latin typeface="Roboto Thin"/>
                <a:ea typeface="Roboto Thin"/>
                <a:cs typeface="Roboto Thin"/>
                <a:sym typeface="Roboto Thin"/>
              </a:rPr>
              <a:t> (harryc3), </a:t>
            </a:r>
            <a:r>
              <a:rPr lang="en" sz="1640">
                <a:solidFill>
                  <a:schemeClr val="dk1"/>
                </a:solidFill>
                <a:latin typeface="Roboto Light"/>
                <a:ea typeface="Roboto Light"/>
                <a:cs typeface="Roboto Light"/>
                <a:sym typeface="Roboto Light"/>
              </a:rPr>
              <a:t>Divya Gupta</a:t>
            </a:r>
            <a:r>
              <a:rPr lang="en" sz="1640">
                <a:solidFill>
                  <a:schemeClr val="dk1"/>
                </a:solidFill>
                <a:latin typeface="Roboto Thin"/>
                <a:ea typeface="Roboto Thin"/>
                <a:cs typeface="Roboto Thin"/>
                <a:sym typeface="Roboto Thin"/>
              </a:rPr>
              <a:t> (divya8), </a:t>
            </a:r>
            <a:r>
              <a:rPr lang="en" sz="1640">
                <a:solidFill>
                  <a:schemeClr val="dk1"/>
                </a:solidFill>
                <a:latin typeface="Roboto Light"/>
                <a:ea typeface="Roboto Light"/>
                <a:cs typeface="Roboto Light"/>
                <a:sym typeface="Roboto Light"/>
              </a:rPr>
              <a:t>Anirudh Ramesh</a:t>
            </a:r>
            <a:r>
              <a:rPr lang="en" sz="1640">
                <a:solidFill>
                  <a:schemeClr val="dk1"/>
                </a:solidFill>
                <a:latin typeface="Roboto Thin"/>
                <a:ea typeface="Roboto Thin"/>
                <a:cs typeface="Roboto Thin"/>
                <a:sym typeface="Roboto Thin"/>
              </a:rPr>
              <a:t> (arame3), </a:t>
            </a:r>
            <a:r>
              <a:rPr lang="en" sz="1640">
                <a:solidFill>
                  <a:schemeClr val="dk1"/>
                </a:solidFill>
                <a:latin typeface="Roboto Light"/>
                <a:ea typeface="Roboto Light"/>
                <a:cs typeface="Roboto Light"/>
                <a:sym typeface="Roboto Light"/>
              </a:rPr>
              <a:t>Jack Stickels</a:t>
            </a:r>
            <a:r>
              <a:rPr lang="en" sz="1640">
                <a:solidFill>
                  <a:schemeClr val="dk1"/>
                </a:solidFill>
                <a:latin typeface="Roboto Thin"/>
                <a:ea typeface="Roboto Thin"/>
                <a:cs typeface="Roboto Thin"/>
                <a:sym typeface="Roboto Thin"/>
              </a:rPr>
              <a:t> (jacks10), </a:t>
            </a:r>
            <a:r>
              <a:rPr lang="en" sz="1640">
                <a:solidFill>
                  <a:schemeClr val="dk1"/>
                </a:solidFill>
                <a:latin typeface="Roboto Light"/>
                <a:ea typeface="Roboto Light"/>
                <a:cs typeface="Roboto Light"/>
                <a:sym typeface="Roboto Light"/>
              </a:rPr>
              <a:t>Priyesh Verma</a:t>
            </a:r>
            <a:r>
              <a:rPr lang="en" sz="1640">
                <a:solidFill>
                  <a:schemeClr val="dk1"/>
                </a:solidFill>
                <a:latin typeface="Roboto Thin"/>
                <a:ea typeface="Roboto Thin"/>
                <a:cs typeface="Roboto Thin"/>
                <a:sym typeface="Roboto Thin"/>
              </a:rPr>
              <a:t> (priyesh4)</a:t>
            </a:r>
            <a:endParaRPr sz="1640">
              <a:solidFill>
                <a:schemeClr val="dk1"/>
              </a:solidFill>
              <a:latin typeface="Roboto Thin"/>
              <a:ea typeface="Roboto Thin"/>
              <a:cs typeface="Roboto Thin"/>
              <a:sym typeface="Roboto Thin"/>
            </a:endParaRPr>
          </a:p>
        </p:txBody>
      </p:sp>
      <p:sp>
        <p:nvSpPr>
          <p:cNvPr id="70" name="Google Shape;70;p13"/>
          <p:cNvSpPr txBox="1"/>
          <p:nvPr/>
        </p:nvSpPr>
        <p:spPr>
          <a:xfrm>
            <a:off x="630600" y="2379025"/>
            <a:ext cx="2901600" cy="706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1000"/>
              </a:spcBef>
              <a:spcAft>
                <a:spcPts val="0"/>
              </a:spcAft>
              <a:buClr>
                <a:schemeClr val="dk1"/>
              </a:buClr>
              <a:buSzPts val="523"/>
              <a:buFont typeface="Arial"/>
              <a:buNone/>
            </a:pPr>
            <a:r>
              <a:rPr lang="en" sz="1840">
                <a:solidFill>
                  <a:schemeClr val="dk1"/>
                </a:solidFill>
                <a:latin typeface="Playfair Display Medium"/>
                <a:ea typeface="Playfair Display Medium"/>
                <a:cs typeface="Playfair Display Medium"/>
                <a:sym typeface="Playfair Display Medium"/>
              </a:rPr>
              <a:t>Proposal for Businesses</a:t>
            </a:r>
            <a:endParaRPr sz="2000">
              <a:solidFill>
                <a:schemeClr val="dk1"/>
              </a:solidFill>
              <a:latin typeface="Playfair Display Medium"/>
              <a:ea typeface="Playfair Display Medium"/>
              <a:cs typeface="Playfair Display Medium"/>
              <a:sym typeface="Playfair Displ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rPr lang="en" sz="1533"/>
              <a:t>(Input)</a:t>
            </a:r>
            <a:endParaRPr/>
          </a:p>
        </p:txBody>
      </p:sp>
      <p:sp>
        <p:nvSpPr>
          <p:cNvPr id="131" name="Google Shape;131;p22"/>
          <p:cNvSpPr txBox="1"/>
          <p:nvPr>
            <p:ph idx="4294967295"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The “Implementation” stage is essentially the introduction of ML into the business.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This is the real-time </a:t>
            </a:r>
            <a:r>
              <a:rPr lang="en">
                <a:latin typeface="Roboto"/>
                <a:ea typeface="Roboto"/>
                <a:cs typeface="Roboto"/>
                <a:sym typeface="Roboto"/>
              </a:rPr>
              <a:t>discovery</a:t>
            </a:r>
            <a:r>
              <a:rPr lang="en">
                <a:latin typeface="Roboto"/>
                <a:ea typeface="Roboto"/>
                <a:cs typeface="Roboto"/>
                <a:sym typeface="Roboto"/>
              </a:rPr>
              <a:t> of the </a:t>
            </a:r>
            <a:r>
              <a:rPr lang="en">
                <a:latin typeface="Roboto"/>
                <a:ea typeface="Roboto"/>
                <a:cs typeface="Roboto"/>
                <a:sym typeface="Roboto"/>
              </a:rPr>
              <a:t>opportunities, uses, and benefits that Machine Learning technology has to offer for a business.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Discovering uses of ML specific to the business after executing basic use of the technology.</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Implementation is not applying the ML technology into the finance/banking sector of business just yet. Rather, it is the basic introduction to the general business.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This allows a business to see how well ML operates on basic terms, before applying it into their finance and banking.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Adaptation</a:t>
            </a:r>
            <a:endParaRPr b="1"/>
          </a:p>
        </p:txBody>
      </p:sp>
      <p:sp>
        <p:nvSpPr>
          <p:cNvPr id="137" name="Google Shape;137;p23"/>
          <p:cNvSpPr txBox="1"/>
          <p:nvPr>
            <p:ph idx="4294967295"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The “Adaptation” is the tailoring of ML to the financial and banking sectors, services, and operations.</a:t>
            </a:r>
            <a:endParaRPr>
              <a:latin typeface="Roboto"/>
              <a:ea typeface="Roboto"/>
              <a:cs typeface="Roboto"/>
              <a:sym typeface="Roboto"/>
            </a:endParaRPr>
          </a:p>
          <a:p>
            <a:pPr indent="-342900" lvl="0" marL="457200" rtl="0" algn="l">
              <a:spcBef>
                <a:spcPts val="1200"/>
              </a:spcBef>
              <a:spcAft>
                <a:spcPts val="0"/>
              </a:spcAft>
              <a:buSzPts val="1800"/>
              <a:buFont typeface="Roboto"/>
              <a:buChar char="●"/>
            </a:pPr>
            <a:r>
              <a:rPr lang="en">
                <a:latin typeface="Roboto"/>
                <a:ea typeface="Roboto"/>
                <a:cs typeface="Roboto"/>
                <a:sym typeface="Roboto"/>
              </a:rPr>
              <a:t>Adapting ML to fit business layout.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Constructing or reconstructing ML technology to apply to finance and banking.</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Applying ML technology to different areas of financial and banking sectors based on compatibility. Can consider these areas: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Design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Accessibility</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Uses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Translation</a:t>
            </a:r>
            <a:endParaRPr/>
          </a:p>
          <a:p>
            <a:pPr indent="0" lvl="0" marL="0" rtl="0" algn="l">
              <a:spcBef>
                <a:spcPts val="0"/>
              </a:spcBef>
              <a:spcAft>
                <a:spcPts val="0"/>
              </a:spcAft>
              <a:buNone/>
            </a:pPr>
            <a:r>
              <a:rPr lang="en" sz="1533"/>
              <a:t>(Output)</a:t>
            </a:r>
            <a:endParaRPr/>
          </a:p>
        </p:txBody>
      </p:sp>
      <p:sp>
        <p:nvSpPr>
          <p:cNvPr id="143" name="Google Shape;143;p24"/>
          <p:cNvSpPr txBox="1"/>
          <p:nvPr>
            <p:ph idx="4294967295"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The “Translation” or the output, is the </a:t>
            </a:r>
            <a:r>
              <a:rPr lang="en" u="sng">
                <a:latin typeface="Roboto"/>
                <a:ea typeface="Roboto"/>
                <a:cs typeface="Roboto"/>
                <a:sym typeface="Roboto"/>
              </a:rPr>
              <a:t>finalized use</a:t>
            </a:r>
            <a:r>
              <a:rPr lang="en">
                <a:latin typeface="Roboto"/>
                <a:ea typeface="Roboto"/>
                <a:cs typeface="Roboto"/>
                <a:sym typeface="Roboto"/>
              </a:rPr>
              <a:t> </a:t>
            </a:r>
            <a:r>
              <a:rPr i="1" lang="en">
                <a:latin typeface="Roboto"/>
                <a:ea typeface="Roboto"/>
                <a:cs typeface="Roboto"/>
                <a:sym typeface="Roboto"/>
              </a:rPr>
              <a:t>and</a:t>
            </a:r>
            <a:r>
              <a:rPr lang="en">
                <a:latin typeface="Roboto"/>
                <a:ea typeface="Roboto"/>
                <a:cs typeface="Roboto"/>
                <a:sym typeface="Roboto"/>
              </a:rPr>
              <a:t> </a:t>
            </a:r>
            <a:r>
              <a:rPr lang="en" u="sng">
                <a:latin typeface="Roboto"/>
                <a:ea typeface="Roboto"/>
                <a:cs typeface="Roboto"/>
                <a:sym typeface="Roboto"/>
              </a:rPr>
              <a:t>result of the use</a:t>
            </a:r>
            <a:r>
              <a:rPr lang="en">
                <a:latin typeface="Roboto"/>
                <a:ea typeface="Roboto"/>
                <a:cs typeface="Roboto"/>
                <a:sym typeface="Roboto"/>
              </a:rPr>
              <a:t> of Machine Learning, in this case, finance and banking.</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Finalized use</a:t>
            </a:r>
            <a:endParaRPr b="1">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What ML is ultimately used for, how it is used</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Result of use</a:t>
            </a:r>
            <a:endParaRPr b="1">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How has ML impacted the operations of the business in general, and of its financial/banking sector</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Efficiency, security, management, business performance, finance operations/accuracy and speed, employer/employee satisfaction are all areas where results may be visible and observational.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DDF1"/>
        </a:solidFill>
      </p:bgPr>
    </p:bg>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Scenario Planning</a:t>
            </a:r>
            <a:endParaRPr>
              <a:solidFill>
                <a:schemeClr val="dk2"/>
              </a:solidFill>
            </a:endParaRPr>
          </a:p>
          <a:p>
            <a:pPr indent="0" lvl="0" marL="0" rtl="0" algn="l">
              <a:spcBef>
                <a:spcPts val="0"/>
              </a:spcBef>
              <a:spcAft>
                <a:spcPts val="0"/>
              </a:spcAft>
              <a:buNone/>
            </a:pPr>
            <a:r>
              <a:rPr lang="en" sz="1533">
                <a:solidFill>
                  <a:schemeClr val="dk2"/>
                </a:solidFill>
              </a:rPr>
              <a:t>5-Year</a:t>
            </a:r>
            <a:endParaRPr sz="1533">
              <a:solidFill>
                <a:schemeClr val="dk2"/>
              </a:solidFill>
            </a:endParaRPr>
          </a:p>
        </p:txBody>
      </p:sp>
      <p:grpSp>
        <p:nvGrpSpPr>
          <p:cNvPr id="149" name="Google Shape;149;p25"/>
          <p:cNvGrpSpPr/>
          <p:nvPr/>
        </p:nvGrpSpPr>
        <p:grpSpPr>
          <a:xfrm>
            <a:off x="466173" y="1463600"/>
            <a:ext cx="2094696" cy="2123854"/>
            <a:chOff x="466173" y="1463600"/>
            <a:chExt cx="2094696" cy="2123854"/>
          </a:xfrm>
        </p:grpSpPr>
        <p:sp>
          <p:nvSpPr>
            <p:cNvPr id="150" name="Google Shape;150;p25"/>
            <p:cNvSpPr/>
            <p:nvPr/>
          </p:nvSpPr>
          <p:spPr>
            <a:xfrm>
              <a:off x="902781" y="3080265"/>
              <a:ext cx="1534500" cy="133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txBox="1"/>
            <p:nvPr/>
          </p:nvSpPr>
          <p:spPr>
            <a:xfrm>
              <a:off x="466173" y="3216054"/>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YEAR 1</a:t>
              </a:r>
              <a:endParaRPr b="1" sz="1200">
                <a:latin typeface="Roboto"/>
                <a:ea typeface="Roboto"/>
                <a:cs typeface="Roboto"/>
                <a:sym typeface="Roboto"/>
              </a:endParaRPr>
            </a:p>
          </p:txBody>
        </p:sp>
        <p:grpSp>
          <p:nvGrpSpPr>
            <p:cNvPr id="152" name="Google Shape;152;p25"/>
            <p:cNvGrpSpPr/>
            <p:nvPr/>
          </p:nvGrpSpPr>
          <p:grpSpPr>
            <a:xfrm>
              <a:off x="851208" y="2800855"/>
              <a:ext cx="92400" cy="411825"/>
              <a:chOff x="845575" y="2563700"/>
              <a:chExt cx="92400" cy="411825"/>
            </a:xfrm>
          </p:grpSpPr>
          <p:cxnSp>
            <p:nvCxnSpPr>
              <p:cNvPr id="153" name="Google Shape;153;p2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54" name="Google Shape;154;p2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25"/>
            <p:cNvSpPr txBox="1"/>
            <p:nvPr/>
          </p:nvSpPr>
          <p:spPr>
            <a:xfrm>
              <a:off x="779170" y="1463600"/>
              <a:ext cx="17817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Algorithmic Trading and Market Prediction</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ML algorithms will analyze market data in real time, identifying patterns and predicting future price movements. Expect faster &amp; more accurate trading decisions, leading to higher returns for investors.</a:t>
              </a:r>
              <a:endParaRPr b="1" sz="800">
                <a:latin typeface="Roboto"/>
                <a:ea typeface="Roboto"/>
                <a:cs typeface="Roboto"/>
                <a:sym typeface="Roboto"/>
              </a:endParaRPr>
            </a:p>
          </p:txBody>
        </p:sp>
      </p:grpSp>
      <p:grpSp>
        <p:nvGrpSpPr>
          <p:cNvPr id="156" name="Google Shape;156;p25"/>
          <p:cNvGrpSpPr/>
          <p:nvPr/>
        </p:nvGrpSpPr>
        <p:grpSpPr>
          <a:xfrm>
            <a:off x="2071705" y="2703387"/>
            <a:ext cx="2033947" cy="1733124"/>
            <a:chOff x="2071705" y="2703387"/>
            <a:chExt cx="2033947" cy="1733124"/>
          </a:xfrm>
        </p:grpSpPr>
        <p:sp>
          <p:nvSpPr>
            <p:cNvPr id="157" name="Google Shape;157;p25"/>
            <p:cNvSpPr/>
            <p:nvPr/>
          </p:nvSpPr>
          <p:spPr>
            <a:xfrm>
              <a:off x="2437281" y="3080265"/>
              <a:ext cx="1534500" cy="1335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txBox="1"/>
            <p:nvPr/>
          </p:nvSpPr>
          <p:spPr>
            <a:xfrm>
              <a:off x="2323952" y="3492711"/>
              <a:ext cx="17817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Credit Risk Assessment and Loan Approval</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ML models will assess credit risk and approve loan applications faster and more accurately. Expect better loan decisions, reduced risk, and improved access to credit for borrowers.</a:t>
              </a:r>
              <a:endParaRPr b="1" sz="800">
                <a:latin typeface="Roboto"/>
                <a:ea typeface="Roboto"/>
                <a:cs typeface="Roboto"/>
                <a:sym typeface="Roboto"/>
              </a:endParaRPr>
            </a:p>
          </p:txBody>
        </p:sp>
        <p:sp>
          <p:nvSpPr>
            <p:cNvPr id="159" name="Google Shape;159;p25"/>
            <p:cNvSpPr txBox="1"/>
            <p:nvPr/>
          </p:nvSpPr>
          <p:spPr>
            <a:xfrm>
              <a:off x="2071705" y="2703387"/>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YEAR 2</a:t>
              </a:r>
              <a:endParaRPr b="1" sz="1200">
                <a:latin typeface="Roboto"/>
                <a:ea typeface="Roboto"/>
                <a:cs typeface="Roboto"/>
                <a:sym typeface="Roboto"/>
              </a:endParaRPr>
            </a:p>
          </p:txBody>
        </p:sp>
        <p:grpSp>
          <p:nvGrpSpPr>
            <p:cNvPr id="160" name="Google Shape;160;p25"/>
            <p:cNvGrpSpPr/>
            <p:nvPr/>
          </p:nvGrpSpPr>
          <p:grpSpPr>
            <a:xfrm rot="10800000">
              <a:off x="2395183" y="3080258"/>
              <a:ext cx="92400" cy="411825"/>
              <a:chOff x="2070100" y="2563700"/>
              <a:chExt cx="92400" cy="411825"/>
            </a:xfrm>
          </p:grpSpPr>
          <p:cxnSp>
            <p:nvCxnSpPr>
              <p:cNvPr id="161" name="Google Shape;161;p2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62" name="Google Shape;162;p2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3" name="Google Shape;163;p25"/>
          <p:cNvGrpSpPr/>
          <p:nvPr/>
        </p:nvGrpSpPr>
        <p:grpSpPr>
          <a:xfrm>
            <a:off x="3642907" y="1759575"/>
            <a:ext cx="1986965" cy="1827868"/>
            <a:chOff x="3642907" y="1759575"/>
            <a:chExt cx="1986965" cy="1827868"/>
          </a:xfrm>
        </p:grpSpPr>
        <p:sp>
          <p:nvSpPr>
            <p:cNvPr id="164" name="Google Shape;164;p25"/>
            <p:cNvSpPr/>
            <p:nvPr/>
          </p:nvSpPr>
          <p:spPr>
            <a:xfrm>
              <a:off x="3971778" y="3080265"/>
              <a:ext cx="1534500" cy="133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25"/>
            <p:cNvGrpSpPr/>
            <p:nvPr/>
          </p:nvGrpSpPr>
          <p:grpSpPr>
            <a:xfrm>
              <a:off x="3924544" y="2800855"/>
              <a:ext cx="92400" cy="411825"/>
              <a:chOff x="845575" y="2563700"/>
              <a:chExt cx="92400" cy="411825"/>
            </a:xfrm>
          </p:grpSpPr>
          <p:cxnSp>
            <p:nvCxnSpPr>
              <p:cNvPr id="166" name="Google Shape;166;p2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67" name="Google Shape;167;p2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5"/>
            <p:cNvSpPr txBox="1"/>
            <p:nvPr/>
          </p:nvSpPr>
          <p:spPr>
            <a:xfrm>
              <a:off x="3642907" y="321604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YEAR 3</a:t>
              </a:r>
              <a:endParaRPr b="1" sz="1200">
                <a:latin typeface="Roboto"/>
                <a:ea typeface="Roboto"/>
                <a:cs typeface="Roboto"/>
                <a:sym typeface="Roboto"/>
              </a:endParaRPr>
            </a:p>
          </p:txBody>
        </p:sp>
        <p:sp>
          <p:nvSpPr>
            <p:cNvPr id="169" name="Google Shape;169;p25"/>
            <p:cNvSpPr txBox="1"/>
            <p:nvPr/>
          </p:nvSpPr>
          <p:spPr>
            <a:xfrm>
              <a:off x="3848172" y="1759575"/>
              <a:ext cx="17817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Fraud Detection and Prevention</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ML algorithms will analyze transactions and identify patterns indicative of fraudulent activity. This will help to prevent fraud and protect consumers.</a:t>
              </a:r>
              <a:endParaRPr b="1" sz="800">
                <a:latin typeface="Roboto"/>
                <a:ea typeface="Roboto"/>
                <a:cs typeface="Roboto"/>
                <a:sym typeface="Roboto"/>
              </a:endParaRPr>
            </a:p>
          </p:txBody>
        </p:sp>
      </p:grpSp>
      <p:grpSp>
        <p:nvGrpSpPr>
          <p:cNvPr id="170" name="Google Shape;170;p25"/>
          <p:cNvGrpSpPr/>
          <p:nvPr/>
        </p:nvGrpSpPr>
        <p:grpSpPr>
          <a:xfrm>
            <a:off x="5131289" y="2703387"/>
            <a:ext cx="2020859" cy="1733124"/>
            <a:chOff x="5131289" y="2703387"/>
            <a:chExt cx="2020859" cy="1733124"/>
          </a:xfrm>
        </p:grpSpPr>
        <p:sp>
          <p:nvSpPr>
            <p:cNvPr id="171" name="Google Shape;171;p25"/>
            <p:cNvSpPr/>
            <p:nvPr/>
          </p:nvSpPr>
          <p:spPr>
            <a:xfrm>
              <a:off x="5506276" y="3080265"/>
              <a:ext cx="1534500" cy="1335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25"/>
            <p:cNvGrpSpPr/>
            <p:nvPr/>
          </p:nvGrpSpPr>
          <p:grpSpPr>
            <a:xfrm rot="10800000">
              <a:off x="5455515" y="3080258"/>
              <a:ext cx="92400" cy="411825"/>
              <a:chOff x="2070100" y="2563700"/>
              <a:chExt cx="92400" cy="411825"/>
            </a:xfrm>
          </p:grpSpPr>
          <p:cxnSp>
            <p:nvCxnSpPr>
              <p:cNvPr id="173" name="Google Shape;173;p2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74" name="Google Shape;174;p2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25"/>
            <p:cNvSpPr txBox="1"/>
            <p:nvPr/>
          </p:nvSpPr>
          <p:spPr>
            <a:xfrm>
              <a:off x="5131289" y="2703387"/>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YEAR 4</a:t>
              </a:r>
              <a:endParaRPr b="1" sz="1200">
                <a:latin typeface="Roboto"/>
                <a:ea typeface="Roboto"/>
                <a:cs typeface="Roboto"/>
                <a:sym typeface="Roboto"/>
              </a:endParaRPr>
            </a:p>
          </p:txBody>
        </p:sp>
        <p:sp>
          <p:nvSpPr>
            <p:cNvPr id="176" name="Google Shape;176;p25"/>
            <p:cNvSpPr txBox="1"/>
            <p:nvPr/>
          </p:nvSpPr>
          <p:spPr>
            <a:xfrm>
              <a:off x="5370448" y="3492711"/>
              <a:ext cx="17817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Personalized Financial Products and Services</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ML will personalize financial products and services to individual customers based on their financial data and behavior. Expect a more convenient and engaging banking experience.</a:t>
              </a:r>
              <a:endParaRPr b="1" sz="800">
                <a:latin typeface="Roboto"/>
                <a:ea typeface="Roboto"/>
                <a:cs typeface="Roboto"/>
                <a:sym typeface="Roboto"/>
              </a:endParaRPr>
            </a:p>
          </p:txBody>
        </p:sp>
      </p:grpSp>
      <p:grpSp>
        <p:nvGrpSpPr>
          <p:cNvPr id="177" name="Google Shape;177;p25"/>
          <p:cNvGrpSpPr/>
          <p:nvPr/>
        </p:nvGrpSpPr>
        <p:grpSpPr>
          <a:xfrm>
            <a:off x="6668546" y="1388650"/>
            <a:ext cx="2475461" cy="2198793"/>
            <a:chOff x="6671021" y="1388650"/>
            <a:chExt cx="2475461" cy="2198793"/>
          </a:xfrm>
        </p:grpSpPr>
        <p:sp>
          <p:nvSpPr>
            <p:cNvPr id="178" name="Google Shape;178;p25"/>
            <p:cNvSpPr/>
            <p:nvPr/>
          </p:nvSpPr>
          <p:spPr>
            <a:xfrm>
              <a:off x="7040783" y="3080265"/>
              <a:ext cx="2105700" cy="133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5"/>
            <p:cNvGrpSpPr/>
            <p:nvPr/>
          </p:nvGrpSpPr>
          <p:grpSpPr>
            <a:xfrm>
              <a:off x="6994658" y="2800855"/>
              <a:ext cx="92400" cy="411825"/>
              <a:chOff x="845575" y="2563700"/>
              <a:chExt cx="92400" cy="411825"/>
            </a:xfrm>
          </p:grpSpPr>
          <p:cxnSp>
            <p:nvCxnSpPr>
              <p:cNvPr id="180" name="Google Shape;180;p2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1" name="Google Shape;181;p2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5"/>
            <p:cNvSpPr txBox="1"/>
            <p:nvPr/>
          </p:nvSpPr>
          <p:spPr>
            <a:xfrm>
              <a:off x="6671021" y="3216043"/>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YEAR 5</a:t>
              </a:r>
              <a:endParaRPr b="1" sz="1200">
                <a:latin typeface="Roboto"/>
                <a:ea typeface="Roboto"/>
                <a:cs typeface="Roboto"/>
                <a:sym typeface="Roboto"/>
              </a:endParaRPr>
            </a:p>
          </p:txBody>
        </p:sp>
        <p:sp>
          <p:nvSpPr>
            <p:cNvPr id="183" name="Google Shape;183;p25"/>
            <p:cNvSpPr txBox="1"/>
            <p:nvPr/>
          </p:nvSpPr>
          <p:spPr>
            <a:xfrm>
              <a:off x="6994649" y="1388650"/>
              <a:ext cx="17817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Regulatory Compliance and Risk Management</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ML models will automate compliance and risk management processes, reducing costs and improving efficiency. This will free up resources for other tasks and allow financial institutions to focus on growth and innovation.</a:t>
              </a:r>
              <a:endParaRPr b="1" sz="800">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DDF1"/>
        </a:solidFill>
      </p:bgPr>
    </p:bg>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Scenario Planning: Risks</a:t>
            </a:r>
            <a:endParaRPr>
              <a:solidFill>
                <a:schemeClr val="dk2"/>
              </a:solidFill>
            </a:endParaRPr>
          </a:p>
          <a:p>
            <a:pPr indent="0" lvl="0" marL="0" rtl="0" algn="l">
              <a:spcBef>
                <a:spcPts val="0"/>
              </a:spcBef>
              <a:spcAft>
                <a:spcPts val="0"/>
              </a:spcAft>
              <a:buNone/>
            </a:pPr>
            <a:r>
              <a:rPr lang="en" sz="1533">
                <a:solidFill>
                  <a:schemeClr val="dk2"/>
                </a:solidFill>
              </a:rPr>
              <a:t>Year 1-3</a:t>
            </a:r>
            <a:endParaRPr>
              <a:solidFill>
                <a:schemeClr val="dk2"/>
              </a:solidFill>
            </a:endParaRPr>
          </a:p>
        </p:txBody>
      </p:sp>
      <p:sp>
        <p:nvSpPr>
          <p:cNvPr id="189" name="Google Shape;189;p26"/>
          <p:cNvSpPr txBox="1"/>
          <p:nvPr>
            <p:ph idx="4294967295" type="body"/>
          </p:nvPr>
        </p:nvSpPr>
        <p:spPr>
          <a:xfrm>
            <a:off x="311700" y="1171600"/>
            <a:ext cx="8520600" cy="3689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700">
                <a:solidFill>
                  <a:schemeClr val="dk2"/>
                </a:solidFill>
                <a:latin typeface="Roboto"/>
                <a:ea typeface="Roboto"/>
                <a:cs typeface="Roboto"/>
                <a:sym typeface="Roboto"/>
              </a:rPr>
              <a:t>Year 1: Algorithmic Trading and Market Prediction</a:t>
            </a:r>
            <a:endParaRPr b="1" sz="1700">
              <a:solidFill>
                <a:schemeClr val="dk2"/>
              </a:solidFill>
              <a:latin typeface="Roboto"/>
              <a:ea typeface="Roboto"/>
              <a:cs typeface="Roboto"/>
              <a:sym typeface="Roboto"/>
            </a:endParaRPr>
          </a:p>
          <a:p>
            <a:pPr indent="0" lvl="0" marL="457200" rtl="0" algn="l">
              <a:lnSpc>
                <a:spcPct val="95000"/>
              </a:lnSpc>
              <a:spcBef>
                <a:spcPts val="1200"/>
              </a:spcBef>
              <a:spcAft>
                <a:spcPts val="0"/>
              </a:spcAft>
              <a:buNone/>
            </a:pPr>
            <a:r>
              <a:rPr lang="en" sz="1700">
                <a:solidFill>
                  <a:schemeClr val="dk2"/>
                </a:solidFill>
                <a:latin typeface="Roboto"/>
                <a:ea typeface="Roboto"/>
                <a:cs typeface="Roboto"/>
                <a:sym typeface="Roboto"/>
              </a:rPr>
              <a:t>Algorithmic trading could lead to increased market volatility, as large trades can have a significant impact on prices.</a:t>
            </a:r>
            <a:endParaRPr sz="1700">
              <a:solidFill>
                <a:schemeClr val="dk2"/>
              </a:solidFill>
              <a:latin typeface="Roboto"/>
              <a:ea typeface="Roboto"/>
              <a:cs typeface="Roboto"/>
              <a:sym typeface="Roboto"/>
            </a:endParaRPr>
          </a:p>
          <a:p>
            <a:pPr indent="0" lvl="0" marL="0" rtl="0" algn="l">
              <a:lnSpc>
                <a:spcPct val="95000"/>
              </a:lnSpc>
              <a:spcBef>
                <a:spcPts val="1200"/>
              </a:spcBef>
              <a:spcAft>
                <a:spcPts val="0"/>
              </a:spcAft>
              <a:buNone/>
            </a:pPr>
            <a:r>
              <a:rPr b="1" lang="en" sz="1700">
                <a:solidFill>
                  <a:schemeClr val="dk2"/>
                </a:solidFill>
                <a:latin typeface="Roboto"/>
                <a:ea typeface="Roboto"/>
                <a:cs typeface="Roboto"/>
                <a:sym typeface="Roboto"/>
              </a:rPr>
              <a:t>Year 2: Credit Risk Assessment and Loan Approval</a:t>
            </a:r>
            <a:endParaRPr b="1" sz="1700">
              <a:solidFill>
                <a:schemeClr val="dk2"/>
              </a:solidFill>
              <a:latin typeface="Roboto"/>
              <a:ea typeface="Roboto"/>
              <a:cs typeface="Roboto"/>
              <a:sym typeface="Roboto"/>
            </a:endParaRPr>
          </a:p>
          <a:p>
            <a:pPr indent="0" lvl="0" marL="457200" rtl="0" algn="l">
              <a:lnSpc>
                <a:spcPct val="95000"/>
              </a:lnSpc>
              <a:spcBef>
                <a:spcPts val="1200"/>
              </a:spcBef>
              <a:spcAft>
                <a:spcPts val="0"/>
              </a:spcAft>
              <a:buNone/>
            </a:pPr>
            <a:r>
              <a:rPr lang="en" sz="1700">
                <a:solidFill>
                  <a:schemeClr val="dk2"/>
                </a:solidFill>
                <a:latin typeface="Roboto"/>
                <a:ea typeface="Roboto"/>
                <a:cs typeface="Roboto"/>
                <a:sym typeface="Roboto"/>
              </a:rPr>
              <a:t>ML could also lead to bias and discrimination in loan approvals, so careful attention needs to be paid to fairness and transparency in algorithms.</a:t>
            </a:r>
            <a:endParaRPr sz="1700">
              <a:solidFill>
                <a:schemeClr val="dk2"/>
              </a:solidFill>
              <a:latin typeface="Roboto"/>
              <a:ea typeface="Roboto"/>
              <a:cs typeface="Roboto"/>
              <a:sym typeface="Roboto"/>
            </a:endParaRPr>
          </a:p>
          <a:p>
            <a:pPr indent="0" lvl="0" marL="0" rtl="0" algn="l">
              <a:lnSpc>
                <a:spcPct val="95000"/>
              </a:lnSpc>
              <a:spcBef>
                <a:spcPts val="1200"/>
              </a:spcBef>
              <a:spcAft>
                <a:spcPts val="0"/>
              </a:spcAft>
              <a:buNone/>
            </a:pPr>
            <a:r>
              <a:rPr b="1" lang="en" sz="1700">
                <a:solidFill>
                  <a:schemeClr val="dk2"/>
                </a:solidFill>
                <a:latin typeface="Roboto"/>
                <a:ea typeface="Roboto"/>
                <a:cs typeface="Roboto"/>
                <a:sym typeface="Roboto"/>
              </a:rPr>
              <a:t>Year 3: Fraud Detection and Prevention</a:t>
            </a:r>
            <a:endParaRPr b="1" sz="1700">
              <a:solidFill>
                <a:schemeClr val="dk2"/>
              </a:solidFill>
              <a:latin typeface="Roboto"/>
              <a:ea typeface="Roboto"/>
              <a:cs typeface="Roboto"/>
              <a:sym typeface="Roboto"/>
            </a:endParaRPr>
          </a:p>
          <a:p>
            <a:pPr indent="0" lvl="0" marL="457200" rtl="0" algn="l">
              <a:lnSpc>
                <a:spcPct val="95000"/>
              </a:lnSpc>
              <a:spcBef>
                <a:spcPts val="1200"/>
              </a:spcBef>
              <a:spcAft>
                <a:spcPts val="1200"/>
              </a:spcAft>
              <a:buNone/>
            </a:pPr>
            <a:r>
              <a:rPr lang="en" sz="1700">
                <a:solidFill>
                  <a:schemeClr val="dk2"/>
                </a:solidFill>
                <a:latin typeface="Roboto"/>
                <a:ea typeface="Roboto"/>
                <a:cs typeface="Roboto"/>
                <a:sym typeface="Roboto"/>
              </a:rPr>
              <a:t>ML models can be fooled by sophisticated adversaries, so continuous improvement and adaptation are necessary</a:t>
            </a:r>
            <a:r>
              <a:rPr lang="en" sz="1700">
                <a:solidFill>
                  <a:schemeClr val="dk2"/>
                </a:solidFill>
                <a:latin typeface="Roboto"/>
                <a:ea typeface="Roboto"/>
                <a:cs typeface="Roboto"/>
                <a:sym typeface="Roboto"/>
              </a:rPr>
              <a:t>.</a:t>
            </a:r>
            <a:endParaRPr sz="17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DDF1"/>
        </a:solidFill>
      </p:bgPr>
    </p:bg>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Scenario Planning: Risks</a:t>
            </a:r>
            <a:endParaRPr>
              <a:solidFill>
                <a:schemeClr val="dk2"/>
              </a:solidFill>
            </a:endParaRPr>
          </a:p>
          <a:p>
            <a:pPr indent="0" lvl="0" marL="0" rtl="0" algn="l">
              <a:spcBef>
                <a:spcPts val="0"/>
              </a:spcBef>
              <a:spcAft>
                <a:spcPts val="0"/>
              </a:spcAft>
              <a:buNone/>
            </a:pPr>
            <a:r>
              <a:rPr lang="en" sz="1533">
                <a:solidFill>
                  <a:schemeClr val="dk2"/>
                </a:solidFill>
              </a:rPr>
              <a:t>Year 4-5</a:t>
            </a:r>
            <a:endParaRPr>
              <a:solidFill>
                <a:schemeClr val="dk2"/>
              </a:solidFill>
            </a:endParaRPr>
          </a:p>
        </p:txBody>
      </p:sp>
      <p:sp>
        <p:nvSpPr>
          <p:cNvPr id="195" name="Google Shape;195;p27"/>
          <p:cNvSpPr txBox="1"/>
          <p:nvPr>
            <p:ph idx="4294967295" type="body"/>
          </p:nvPr>
        </p:nvSpPr>
        <p:spPr>
          <a:xfrm>
            <a:off x="311700" y="1171600"/>
            <a:ext cx="8520600" cy="3689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700">
                <a:solidFill>
                  <a:schemeClr val="dk2"/>
                </a:solidFill>
                <a:latin typeface="Roboto"/>
                <a:ea typeface="Roboto"/>
                <a:cs typeface="Roboto"/>
                <a:sym typeface="Roboto"/>
              </a:rPr>
              <a:t>Year 4: Personalized Financial Products and Services</a:t>
            </a:r>
            <a:endParaRPr b="1" sz="1700">
              <a:solidFill>
                <a:schemeClr val="dk2"/>
              </a:solidFill>
              <a:latin typeface="Roboto"/>
              <a:ea typeface="Roboto"/>
              <a:cs typeface="Roboto"/>
              <a:sym typeface="Roboto"/>
            </a:endParaRPr>
          </a:p>
          <a:p>
            <a:pPr indent="0" lvl="0" marL="457200" rtl="0" algn="l">
              <a:lnSpc>
                <a:spcPct val="95000"/>
              </a:lnSpc>
              <a:spcBef>
                <a:spcPts val="1200"/>
              </a:spcBef>
              <a:spcAft>
                <a:spcPts val="0"/>
              </a:spcAft>
              <a:buNone/>
            </a:pPr>
            <a:r>
              <a:rPr lang="en" sz="1700">
                <a:solidFill>
                  <a:schemeClr val="dk2"/>
                </a:solidFill>
                <a:latin typeface="Roboto"/>
                <a:ea typeface="Roboto"/>
                <a:cs typeface="Roboto"/>
                <a:sym typeface="Roboto"/>
              </a:rPr>
              <a:t>Data privacy concerns and the potential for discrimination need to be addressed.</a:t>
            </a:r>
            <a:endParaRPr sz="1700">
              <a:solidFill>
                <a:schemeClr val="dk2"/>
              </a:solidFill>
              <a:latin typeface="Roboto"/>
              <a:ea typeface="Roboto"/>
              <a:cs typeface="Roboto"/>
              <a:sym typeface="Roboto"/>
            </a:endParaRPr>
          </a:p>
          <a:p>
            <a:pPr indent="0" lvl="0" marL="0" rtl="0" algn="l">
              <a:lnSpc>
                <a:spcPct val="95000"/>
              </a:lnSpc>
              <a:spcBef>
                <a:spcPts val="1200"/>
              </a:spcBef>
              <a:spcAft>
                <a:spcPts val="0"/>
              </a:spcAft>
              <a:buNone/>
            </a:pPr>
            <a:r>
              <a:rPr b="1" lang="en" sz="1700">
                <a:solidFill>
                  <a:schemeClr val="dk2"/>
                </a:solidFill>
                <a:latin typeface="Roboto"/>
                <a:ea typeface="Roboto"/>
                <a:cs typeface="Roboto"/>
                <a:sym typeface="Roboto"/>
              </a:rPr>
              <a:t>Year 5: Regulatory Compliance and Risk Management</a:t>
            </a:r>
            <a:endParaRPr b="1" sz="1700">
              <a:solidFill>
                <a:schemeClr val="dk2"/>
              </a:solidFill>
              <a:latin typeface="Roboto"/>
              <a:ea typeface="Roboto"/>
              <a:cs typeface="Roboto"/>
              <a:sym typeface="Roboto"/>
            </a:endParaRPr>
          </a:p>
          <a:p>
            <a:pPr indent="0" lvl="0" marL="457200" rtl="0" algn="l">
              <a:lnSpc>
                <a:spcPct val="95000"/>
              </a:lnSpc>
              <a:spcBef>
                <a:spcPts val="1200"/>
              </a:spcBef>
              <a:spcAft>
                <a:spcPts val="1200"/>
              </a:spcAft>
              <a:buNone/>
            </a:pPr>
            <a:r>
              <a:rPr lang="en" sz="1700">
                <a:solidFill>
                  <a:schemeClr val="dk2"/>
                </a:solidFill>
                <a:latin typeface="Roboto"/>
                <a:ea typeface="Roboto"/>
                <a:cs typeface="Roboto"/>
                <a:sym typeface="Roboto"/>
              </a:rPr>
              <a:t>Regulatory oversight is needed to ensure the responsible use of ML in compliance and risk management.</a:t>
            </a:r>
            <a:endParaRPr b="1" sz="17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9" name="Shape 199"/>
        <p:cNvGrpSpPr/>
        <p:nvPr/>
      </p:nvGrpSpPr>
      <p:grpSpPr>
        <a:xfrm>
          <a:off x="0" y="0"/>
          <a:ext cx="0" cy="0"/>
          <a:chOff x="0" y="0"/>
          <a:chExt cx="0" cy="0"/>
        </a:xfrm>
      </p:grpSpPr>
      <p:sp>
        <p:nvSpPr>
          <p:cNvPr id="200" name="Google Shape;200;p2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Financial Breakdown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DDF1"/>
        </a:solidFill>
      </p:bgPr>
    </p:bg>
    <p:spTree>
      <p:nvGrpSpPr>
        <p:cNvPr id="204" name="Shape 204"/>
        <p:cNvGrpSpPr/>
        <p:nvPr/>
      </p:nvGrpSpPr>
      <p:grpSpPr>
        <a:xfrm>
          <a:off x="0" y="0"/>
          <a:ext cx="0" cy="0"/>
          <a:chOff x="0" y="0"/>
          <a:chExt cx="0" cy="0"/>
        </a:xfrm>
      </p:grpSpPr>
      <p:sp>
        <p:nvSpPr>
          <p:cNvPr id="205" name="Google Shape;205;p2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Financial Budget</a:t>
            </a:r>
            <a:endParaRPr>
              <a:solidFill>
                <a:schemeClr val="dk2"/>
              </a:solidFill>
            </a:endParaRPr>
          </a:p>
        </p:txBody>
      </p:sp>
      <p:sp>
        <p:nvSpPr>
          <p:cNvPr id="206" name="Google Shape;206;p29"/>
          <p:cNvSpPr txBox="1"/>
          <p:nvPr>
            <p:ph idx="4294967295" type="body"/>
          </p:nvPr>
        </p:nvSpPr>
        <p:spPr>
          <a:xfrm>
            <a:off x="311700" y="1171600"/>
            <a:ext cx="8520600" cy="3550200"/>
          </a:xfrm>
          <a:prstGeom prst="rect">
            <a:avLst/>
          </a:prstGeom>
        </p:spPr>
        <p:txBody>
          <a:bodyPr anchorCtr="0" anchor="t" bIns="91425" lIns="91425" spcFirstLastPara="1" rIns="91425" wrap="square" tIns="91425">
            <a:normAutofit fontScale="70000" lnSpcReduction="20000"/>
          </a:bodyPr>
          <a:lstStyle/>
          <a:p>
            <a:pPr indent="0" lvl="0" marL="0" rtl="0" algn="l">
              <a:lnSpc>
                <a:spcPct val="95000"/>
              </a:lnSpc>
              <a:spcBef>
                <a:spcPts val="0"/>
              </a:spcBef>
              <a:spcAft>
                <a:spcPts val="0"/>
              </a:spcAft>
              <a:buNone/>
            </a:pPr>
            <a:r>
              <a:rPr lang="en" sz="1700">
                <a:solidFill>
                  <a:schemeClr val="dk2"/>
                </a:solidFill>
                <a:latin typeface="Roboto"/>
                <a:ea typeface="Roboto"/>
                <a:cs typeface="Roboto"/>
                <a:sym typeface="Roboto"/>
              </a:rPr>
              <a:t>Considering </a:t>
            </a:r>
            <a:r>
              <a:rPr lang="en" sz="1700">
                <a:solidFill>
                  <a:schemeClr val="dk2"/>
                </a:solidFill>
                <a:latin typeface="Roboto"/>
                <a:ea typeface="Roboto"/>
                <a:cs typeface="Roboto"/>
                <a:sym typeface="Roboto"/>
              </a:rPr>
              <a:t>ML</a:t>
            </a:r>
            <a:r>
              <a:rPr lang="en" sz="1700">
                <a:solidFill>
                  <a:schemeClr val="dk2"/>
                </a:solidFill>
                <a:latin typeface="Roboto"/>
                <a:ea typeface="Roboto"/>
                <a:cs typeface="Roboto"/>
                <a:sym typeface="Roboto"/>
              </a:rPr>
              <a:t> as an introductory </a:t>
            </a:r>
            <a:r>
              <a:rPr lang="en" sz="1700">
                <a:solidFill>
                  <a:schemeClr val="dk2"/>
                </a:solidFill>
                <a:latin typeface="Roboto"/>
                <a:ea typeface="Roboto"/>
                <a:cs typeface="Roboto"/>
                <a:sym typeface="Roboto"/>
              </a:rPr>
              <a:t>implementation</a:t>
            </a:r>
            <a:r>
              <a:rPr lang="en" sz="1700">
                <a:solidFill>
                  <a:schemeClr val="dk2"/>
                </a:solidFill>
                <a:latin typeface="Roboto"/>
                <a:ea typeface="Roboto"/>
                <a:cs typeface="Roboto"/>
                <a:sym typeface="Roboto"/>
              </a:rPr>
              <a:t>, we have used a base budget of </a:t>
            </a:r>
            <a:r>
              <a:rPr b="1" lang="en" sz="1700">
                <a:solidFill>
                  <a:schemeClr val="dk2"/>
                </a:solidFill>
                <a:latin typeface="Roboto"/>
                <a:ea typeface="Roboto"/>
                <a:cs typeface="Roboto"/>
                <a:sym typeface="Roboto"/>
              </a:rPr>
              <a:t>$200,000*</a:t>
            </a:r>
            <a:r>
              <a:rPr lang="en" sz="1700">
                <a:solidFill>
                  <a:schemeClr val="dk2"/>
                </a:solidFill>
                <a:latin typeface="Roboto"/>
                <a:ea typeface="Roboto"/>
                <a:cs typeface="Roboto"/>
                <a:sym typeface="Roboto"/>
              </a:rPr>
              <a:t>. The financial budget is broken down into three sections: </a:t>
            </a:r>
            <a:r>
              <a:rPr b="1" lang="en" sz="1700">
                <a:solidFill>
                  <a:schemeClr val="dk2"/>
                </a:solidFill>
                <a:latin typeface="Roboto"/>
                <a:ea typeface="Roboto"/>
                <a:cs typeface="Roboto"/>
                <a:sym typeface="Roboto"/>
              </a:rPr>
              <a:t>Initial Development and Setup</a:t>
            </a:r>
            <a:r>
              <a:rPr lang="en" sz="1700">
                <a:solidFill>
                  <a:schemeClr val="dk2"/>
                </a:solidFill>
                <a:latin typeface="Roboto"/>
                <a:ea typeface="Roboto"/>
                <a:cs typeface="Roboto"/>
                <a:sym typeface="Roboto"/>
              </a:rPr>
              <a:t>, </a:t>
            </a:r>
            <a:r>
              <a:rPr b="1" lang="en" sz="1700">
                <a:solidFill>
                  <a:schemeClr val="dk2"/>
                </a:solidFill>
                <a:latin typeface="Roboto"/>
                <a:ea typeface="Roboto"/>
                <a:cs typeface="Roboto"/>
                <a:sym typeface="Roboto"/>
              </a:rPr>
              <a:t>Regulatory Compliance and Security</a:t>
            </a:r>
            <a:r>
              <a:rPr lang="en" sz="1700">
                <a:solidFill>
                  <a:schemeClr val="dk2"/>
                </a:solidFill>
                <a:latin typeface="Roboto"/>
                <a:ea typeface="Roboto"/>
                <a:cs typeface="Roboto"/>
                <a:sym typeface="Roboto"/>
              </a:rPr>
              <a:t>, and </a:t>
            </a:r>
            <a:r>
              <a:rPr b="1" lang="en" sz="1700">
                <a:solidFill>
                  <a:schemeClr val="dk2"/>
                </a:solidFill>
                <a:latin typeface="Roboto"/>
                <a:ea typeface="Roboto"/>
                <a:cs typeface="Roboto"/>
                <a:sym typeface="Roboto"/>
              </a:rPr>
              <a:t>Ongoing Operational Costs</a:t>
            </a:r>
            <a:r>
              <a:rPr lang="en" sz="1700">
                <a:solidFill>
                  <a:schemeClr val="dk2"/>
                </a:solidFill>
                <a:latin typeface="Roboto"/>
                <a:ea typeface="Roboto"/>
                <a:cs typeface="Roboto"/>
                <a:sym typeface="Roboto"/>
              </a:rPr>
              <a:t>.</a:t>
            </a:r>
            <a:endParaRPr sz="1700">
              <a:solidFill>
                <a:schemeClr val="dk2"/>
              </a:solidFill>
              <a:latin typeface="Roboto"/>
              <a:ea typeface="Roboto"/>
              <a:cs typeface="Roboto"/>
              <a:sym typeface="Roboto"/>
            </a:endParaRPr>
          </a:p>
          <a:p>
            <a:pPr indent="0" lvl="0" marL="0" rtl="0" algn="l">
              <a:lnSpc>
                <a:spcPct val="95000"/>
              </a:lnSpc>
              <a:spcBef>
                <a:spcPts val="1200"/>
              </a:spcBef>
              <a:spcAft>
                <a:spcPts val="0"/>
              </a:spcAft>
              <a:buNone/>
            </a:pPr>
            <a:r>
              <a:rPr b="1" lang="en" sz="1700">
                <a:solidFill>
                  <a:schemeClr val="dk2"/>
                </a:solidFill>
                <a:latin typeface="Roboto"/>
                <a:ea typeface="Roboto"/>
                <a:cs typeface="Roboto"/>
                <a:sym typeface="Roboto"/>
              </a:rPr>
              <a:t>Initial Development and Setup</a:t>
            </a:r>
            <a:endParaRPr b="1" sz="1700">
              <a:solidFill>
                <a:schemeClr val="dk2"/>
              </a:solidFill>
              <a:latin typeface="Roboto"/>
              <a:ea typeface="Roboto"/>
              <a:cs typeface="Roboto"/>
              <a:sym typeface="Roboto"/>
            </a:endParaRPr>
          </a:p>
          <a:p>
            <a:pPr indent="-304165" lvl="0" marL="457200" rtl="0" algn="l">
              <a:lnSpc>
                <a:spcPct val="95000"/>
              </a:lnSpc>
              <a:spcBef>
                <a:spcPts val="1200"/>
              </a:spcBef>
              <a:spcAft>
                <a:spcPts val="0"/>
              </a:spcAft>
              <a:buClr>
                <a:schemeClr val="dk2"/>
              </a:buClr>
              <a:buSzPct val="100000"/>
              <a:buFont typeface="Roboto"/>
              <a:buChar char="●"/>
            </a:pPr>
            <a:r>
              <a:rPr lang="en" sz="1700">
                <a:solidFill>
                  <a:schemeClr val="dk2"/>
                </a:solidFill>
                <a:latin typeface="Roboto"/>
                <a:ea typeface="Roboto"/>
                <a:cs typeface="Roboto"/>
                <a:sym typeface="Roboto"/>
              </a:rPr>
              <a:t>This is the most significant and expensive phase. This phase highlights infrastructure, data acquisition, and expertise. </a:t>
            </a:r>
            <a:endParaRPr sz="1700">
              <a:solidFill>
                <a:schemeClr val="dk2"/>
              </a:solidFill>
              <a:latin typeface="Roboto"/>
              <a:ea typeface="Roboto"/>
              <a:cs typeface="Roboto"/>
              <a:sym typeface="Roboto"/>
            </a:endParaRPr>
          </a:p>
          <a:p>
            <a:pPr indent="-304165" lvl="0" marL="457200" rtl="0" algn="l">
              <a:lnSpc>
                <a:spcPct val="95000"/>
              </a:lnSpc>
              <a:spcBef>
                <a:spcPts val="0"/>
              </a:spcBef>
              <a:spcAft>
                <a:spcPts val="0"/>
              </a:spcAft>
              <a:buClr>
                <a:schemeClr val="dk2"/>
              </a:buClr>
              <a:buSzPct val="100000"/>
              <a:buFont typeface="Roboto"/>
              <a:buChar char="●"/>
            </a:pPr>
            <a:r>
              <a:rPr lang="en" sz="1700">
                <a:solidFill>
                  <a:schemeClr val="dk2"/>
                </a:solidFill>
                <a:latin typeface="Roboto"/>
                <a:ea typeface="Roboto"/>
                <a:cs typeface="Roboto"/>
                <a:sym typeface="Roboto"/>
              </a:rPr>
              <a:t>An approximate </a:t>
            </a:r>
            <a:r>
              <a:rPr lang="en" sz="1700">
                <a:solidFill>
                  <a:schemeClr val="dk2"/>
                </a:solidFill>
                <a:latin typeface="Roboto"/>
                <a:ea typeface="Roboto"/>
                <a:cs typeface="Roboto"/>
                <a:sym typeface="Roboto"/>
              </a:rPr>
              <a:t>percentage</a:t>
            </a:r>
            <a:r>
              <a:rPr lang="en" sz="1700">
                <a:solidFill>
                  <a:schemeClr val="dk2"/>
                </a:solidFill>
                <a:latin typeface="Roboto"/>
                <a:ea typeface="Roboto"/>
                <a:cs typeface="Roboto"/>
                <a:sym typeface="Roboto"/>
              </a:rPr>
              <a:t> of </a:t>
            </a:r>
            <a:r>
              <a:rPr b="1" lang="en" sz="1700">
                <a:solidFill>
                  <a:schemeClr val="dk2"/>
                </a:solidFill>
                <a:latin typeface="Roboto"/>
                <a:ea typeface="Roboto"/>
                <a:cs typeface="Roboto"/>
                <a:sym typeface="Roboto"/>
              </a:rPr>
              <a:t>40%-50% ($80,000 - $100,000)</a:t>
            </a:r>
            <a:r>
              <a:rPr lang="en" sz="1700">
                <a:solidFill>
                  <a:schemeClr val="dk2"/>
                </a:solidFill>
                <a:latin typeface="Roboto"/>
                <a:ea typeface="Roboto"/>
                <a:cs typeface="Roboto"/>
                <a:sym typeface="Roboto"/>
              </a:rPr>
              <a:t> could be set for initial development and setup.</a:t>
            </a:r>
            <a:endParaRPr sz="1700">
              <a:solidFill>
                <a:schemeClr val="dk2"/>
              </a:solidFill>
              <a:latin typeface="Roboto"/>
              <a:ea typeface="Roboto"/>
              <a:cs typeface="Roboto"/>
              <a:sym typeface="Roboto"/>
            </a:endParaRPr>
          </a:p>
          <a:p>
            <a:pPr indent="0" lvl="0" marL="0" rtl="0" algn="l">
              <a:lnSpc>
                <a:spcPct val="95000"/>
              </a:lnSpc>
              <a:spcBef>
                <a:spcPts val="1200"/>
              </a:spcBef>
              <a:spcAft>
                <a:spcPts val="0"/>
              </a:spcAft>
              <a:buNone/>
            </a:pPr>
            <a:r>
              <a:rPr b="1" lang="en" sz="1700">
                <a:solidFill>
                  <a:schemeClr val="dk2"/>
                </a:solidFill>
                <a:latin typeface="Roboto"/>
                <a:ea typeface="Roboto"/>
                <a:cs typeface="Roboto"/>
                <a:sym typeface="Roboto"/>
              </a:rPr>
              <a:t>Regulatory Compliance and Security</a:t>
            </a:r>
            <a:endParaRPr b="1" sz="1700">
              <a:solidFill>
                <a:schemeClr val="dk2"/>
              </a:solidFill>
              <a:latin typeface="Roboto"/>
              <a:ea typeface="Roboto"/>
              <a:cs typeface="Roboto"/>
              <a:sym typeface="Roboto"/>
            </a:endParaRPr>
          </a:p>
          <a:p>
            <a:pPr indent="-304165" lvl="0" marL="457200" rtl="0" algn="l">
              <a:lnSpc>
                <a:spcPct val="95000"/>
              </a:lnSpc>
              <a:spcBef>
                <a:spcPts val="1200"/>
              </a:spcBef>
              <a:spcAft>
                <a:spcPts val="0"/>
              </a:spcAft>
              <a:buClr>
                <a:schemeClr val="dk2"/>
              </a:buClr>
              <a:buSzPct val="100000"/>
              <a:buFont typeface="Roboto"/>
              <a:buChar char="●"/>
            </a:pPr>
            <a:r>
              <a:rPr lang="en" sz="1700">
                <a:solidFill>
                  <a:schemeClr val="dk2"/>
                </a:solidFill>
                <a:latin typeface="Roboto"/>
                <a:ea typeface="Roboto"/>
                <a:cs typeface="Roboto"/>
                <a:sym typeface="Roboto"/>
              </a:rPr>
              <a:t>Ensuring compliance and security is vital, especially in the finance sector. </a:t>
            </a:r>
            <a:endParaRPr sz="1700">
              <a:solidFill>
                <a:schemeClr val="dk2"/>
              </a:solidFill>
              <a:latin typeface="Roboto"/>
              <a:ea typeface="Roboto"/>
              <a:cs typeface="Roboto"/>
              <a:sym typeface="Roboto"/>
            </a:endParaRPr>
          </a:p>
          <a:p>
            <a:pPr indent="-304165" lvl="0" marL="457200" rtl="0" algn="l">
              <a:lnSpc>
                <a:spcPct val="95000"/>
              </a:lnSpc>
              <a:spcBef>
                <a:spcPts val="0"/>
              </a:spcBef>
              <a:spcAft>
                <a:spcPts val="0"/>
              </a:spcAft>
              <a:buClr>
                <a:schemeClr val="dk2"/>
              </a:buClr>
              <a:buSzPct val="100000"/>
              <a:buFont typeface="Roboto"/>
              <a:buChar char="●"/>
            </a:pPr>
            <a:r>
              <a:rPr lang="en" sz="1700">
                <a:solidFill>
                  <a:schemeClr val="dk2"/>
                </a:solidFill>
                <a:latin typeface="Roboto"/>
                <a:ea typeface="Roboto"/>
                <a:cs typeface="Roboto"/>
                <a:sym typeface="Roboto"/>
              </a:rPr>
              <a:t>An approximate percentage of </a:t>
            </a:r>
            <a:r>
              <a:rPr b="1" lang="en" sz="1700">
                <a:solidFill>
                  <a:schemeClr val="dk2"/>
                </a:solidFill>
                <a:latin typeface="Roboto"/>
                <a:ea typeface="Roboto"/>
                <a:cs typeface="Roboto"/>
                <a:sym typeface="Roboto"/>
              </a:rPr>
              <a:t>20%-30% ($40,000 - $60,000)</a:t>
            </a:r>
            <a:r>
              <a:rPr lang="en" sz="1700">
                <a:solidFill>
                  <a:schemeClr val="dk2"/>
                </a:solidFill>
                <a:latin typeface="Roboto"/>
                <a:ea typeface="Roboto"/>
                <a:cs typeface="Roboto"/>
                <a:sym typeface="Roboto"/>
              </a:rPr>
              <a:t> may be allocated, considering the sensitivity of financial data.</a:t>
            </a:r>
            <a:endParaRPr sz="1700">
              <a:solidFill>
                <a:schemeClr val="dk2"/>
              </a:solidFill>
              <a:latin typeface="Roboto"/>
              <a:ea typeface="Roboto"/>
              <a:cs typeface="Roboto"/>
              <a:sym typeface="Roboto"/>
            </a:endParaRPr>
          </a:p>
          <a:p>
            <a:pPr indent="0" lvl="0" marL="0" rtl="0" algn="l">
              <a:lnSpc>
                <a:spcPct val="95000"/>
              </a:lnSpc>
              <a:spcBef>
                <a:spcPts val="1200"/>
              </a:spcBef>
              <a:spcAft>
                <a:spcPts val="0"/>
              </a:spcAft>
              <a:buNone/>
            </a:pPr>
            <a:r>
              <a:rPr b="1" lang="en" sz="1700">
                <a:solidFill>
                  <a:schemeClr val="dk2"/>
                </a:solidFill>
                <a:latin typeface="Roboto"/>
                <a:ea typeface="Roboto"/>
                <a:cs typeface="Roboto"/>
                <a:sym typeface="Roboto"/>
              </a:rPr>
              <a:t>Ongoing Operational Costs:</a:t>
            </a:r>
            <a:endParaRPr b="1" sz="1700">
              <a:solidFill>
                <a:schemeClr val="dk2"/>
              </a:solidFill>
              <a:latin typeface="Roboto"/>
              <a:ea typeface="Roboto"/>
              <a:cs typeface="Roboto"/>
              <a:sym typeface="Roboto"/>
            </a:endParaRPr>
          </a:p>
          <a:p>
            <a:pPr indent="-304165" lvl="0" marL="457200" rtl="0" algn="l">
              <a:lnSpc>
                <a:spcPct val="95000"/>
              </a:lnSpc>
              <a:spcBef>
                <a:spcPts val="1200"/>
              </a:spcBef>
              <a:spcAft>
                <a:spcPts val="0"/>
              </a:spcAft>
              <a:buClr>
                <a:schemeClr val="dk2"/>
              </a:buClr>
              <a:buSzPct val="100000"/>
              <a:buFont typeface="Roboto"/>
              <a:buChar char="●"/>
            </a:pPr>
            <a:r>
              <a:rPr lang="en" sz="1700">
                <a:solidFill>
                  <a:schemeClr val="dk2"/>
                </a:solidFill>
                <a:latin typeface="Roboto"/>
                <a:ea typeface="Roboto"/>
                <a:cs typeface="Roboto"/>
                <a:sym typeface="Roboto"/>
              </a:rPr>
              <a:t>Ongoing operational costs may not particularly demand a massive upfront investment, it is crucial to set aside a reasonable portion for continuous maintenance, updates, data management, and other </a:t>
            </a:r>
            <a:r>
              <a:rPr lang="en" sz="1700">
                <a:solidFill>
                  <a:schemeClr val="dk2"/>
                </a:solidFill>
                <a:latin typeface="Roboto"/>
                <a:ea typeface="Roboto"/>
                <a:cs typeface="Roboto"/>
                <a:sym typeface="Roboto"/>
              </a:rPr>
              <a:t>recurring</a:t>
            </a:r>
            <a:r>
              <a:rPr lang="en" sz="1700">
                <a:solidFill>
                  <a:schemeClr val="dk2"/>
                </a:solidFill>
                <a:latin typeface="Roboto"/>
                <a:ea typeface="Roboto"/>
                <a:cs typeface="Roboto"/>
                <a:sym typeface="Roboto"/>
              </a:rPr>
              <a:t> factors.</a:t>
            </a:r>
            <a:endParaRPr sz="1700">
              <a:solidFill>
                <a:schemeClr val="dk2"/>
              </a:solidFill>
              <a:latin typeface="Roboto"/>
              <a:ea typeface="Roboto"/>
              <a:cs typeface="Roboto"/>
              <a:sym typeface="Roboto"/>
            </a:endParaRPr>
          </a:p>
          <a:p>
            <a:pPr indent="-304165" lvl="0" marL="457200" rtl="0" algn="l">
              <a:lnSpc>
                <a:spcPct val="95000"/>
              </a:lnSpc>
              <a:spcBef>
                <a:spcPts val="0"/>
              </a:spcBef>
              <a:spcAft>
                <a:spcPts val="0"/>
              </a:spcAft>
              <a:buClr>
                <a:schemeClr val="dk2"/>
              </a:buClr>
              <a:buSzPct val="100000"/>
              <a:buFont typeface="Roboto"/>
              <a:buChar char="●"/>
            </a:pPr>
            <a:r>
              <a:rPr lang="en" sz="1700">
                <a:solidFill>
                  <a:schemeClr val="dk2"/>
                </a:solidFill>
                <a:latin typeface="Roboto"/>
                <a:ea typeface="Roboto"/>
                <a:cs typeface="Roboto"/>
                <a:sym typeface="Roboto"/>
              </a:rPr>
              <a:t>An approximate percentage of </a:t>
            </a:r>
            <a:r>
              <a:rPr b="1" lang="en" sz="1700">
                <a:solidFill>
                  <a:schemeClr val="dk2"/>
                </a:solidFill>
                <a:latin typeface="Roboto"/>
                <a:ea typeface="Roboto"/>
                <a:cs typeface="Roboto"/>
                <a:sym typeface="Roboto"/>
              </a:rPr>
              <a:t>20%-30% ($40,000 - $60,000)</a:t>
            </a:r>
            <a:r>
              <a:rPr lang="en" sz="1700">
                <a:solidFill>
                  <a:schemeClr val="dk2"/>
                </a:solidFill>
                <a:latin typeface="Roboto"/>
                <a:ea typeface="Roboto"/>
                <a:cs typeface="Roboto"/>
                <a:sym typeface="Roboto"/>
              </a:rPr>
              <a:t> of the budget could be allocated for ongoing operational expenses.</a:t>
            </a:r>
            <a:endParaRPr sz="1700">
              <a:solidFill>
                <a:schemeClr val="dk2"/>
              </a:solidFill>
              <a:latin typeface="Roboto"/>
              <a:ea typeface="Roboto"/>
              <a:cs typeface="Roboto"/>
              <a:sym typeface="Roboto"/>
            </a:endParaRPr>
          </a:p>
          <a:p>
            <a:pPr indent="0" lvl="0" marL="457200" rtl="0" algn="l">
              <a:lnSpc>
                <a:spcPct val="95000"/>
              </a:lnSpc>
              <a:spcBef>
                <a:spcPts val="1200"/>
              </a:spcBef>
              <a:spcAft>
                <a:spcPts val="1200"/>
              </a:spcAft>
              <a:buNone/>
            </a:pPr>
            <a:r>
              <a:t/>
            </a:r>
            <a:endParaRPr b="1" sz="1700">
              <a:solidFill>
                <a:schemeClr val="dk2"/>
              </a:solidFill>
              <a:latin typeface="Roboto"/>
              <a:ea typeface="Roboto"/>
              <a:cs typeface="Roboto"/>
              <a:sym typeface="Roboto"/>
            </a:endParaRPr>
          </a:p>
        </p:txBody>
      </p:sp>
      <p:sp>
        <p:nvSpPr>
          <p:cNvPr id="207" name="Google Shape;207;p29"/>
          <p:cNvSpPr txBox="1"/>
          <p:nvPr/>
        </p:nvSpPr>
        <p:spPr>
          <a:xfrm>
            <a:off x="311700" y="4507650"/>
            <a:ext cx="8520600" cy="3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Roboto"/>
                <a:ea typeface="Roboto"/>
                <a:cs typeface="Roboto"/>
                <a:sym typeface="Roboto"/>
              </a:rPr>
              <a:t>*Subject to change. Dependant on size of business (Small to Medium Enterprise (SME) vs. Medium to Large Enterprise), company financial decisions, and relevancy to company.</a:t>
            </a:r>
            <a:endParaRPr sz="9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DDF1"/>
        </a:solidFill>
      </p:bgPr>
    </p:bg>
    <p:spTree>
      <p:nvGrpSpPr>
        <p:cNvPr id="211" name="Shape 211"/>
        <p:cNvGrpSpPr/>
        <p:nvPr/>
      </p:nvGrpSpPr>
      <p:grpSpPr>
        <a:xfrm>
          <a:off x="0" y="0"/>
          <a:ext cx="0" cy="0"/>
          <a:chOff x="0" y="0"/>
          <a:chExt cx="0" cy="0"/>
        </a:xfrm>
      </p:grpSpPr>
      <p:sp>
        <p:nvSpPr>
          <p:cNvPr id="212" name="Google Shape;212;p30"/>
          <p:cNvSpPr txBox="1"/>
          <p:nvPr>
            <p:ph type="title"/>
          </p:nvPr>
        </p:nvSpPr>
        <p:spPr>
          <a:xfrm>
            <a:off x="311700" y="391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Initial Development and Setup</a:t>
            </a:r>
            <a:endParaRPr>
              <a:solidFill>
                <a:schemeClr val="dk2"/>
              </a:solidFill>
            </a:endParaRPr>
          </a:p>
          <a:p>
            <a:pPr indent="0" lvl="0" marL="0" rtl="0" algn="l">
              <a:spcBef>
                <a:spcPts val="0"/>
              </a:spcBef>
              <a:spcAft>
                <a:spcPts val="0"/>
              </a:spcAft>
              <a:buNone/>
            </a:pPr>
            <a:r>
              <a:rPr lang="en" sz="1533">
                <a:solidFill>
                  <a:schemeClr val="dk2"/>
                </a:solidFill>
              </a:rPr>
              <a:t>Phase 1</a:t>
            </a:r>
            <a:endParaRPr>
              <a:solidFill>
                <a:schemeClr val="dk2"/>
              </a:solidFill>
            </a:endParaRPr>
          </a:p>
        </p:txBody>
      </p:sp>
      <p:sp>
        <p:nvSpPr>
          <p:cNvPr id="213" name="Google Shape;213;p30"/>
          <p:cNvSpPr txBox="1"/>
          <p:nvPr>
            <p:ph idx="4294967295" type="body"/>
          </p:nvPr>
        </p:nvSpPr>
        <p:spPr>
          <a:xfrm>
            <a:off x="311700" y="1171600"/>
            <a:ext cx="8520600" cy="36894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b="1" lang="en" sz="1600">
                <a:solidFill>
                  <a:schemeClr val="dk2"/>
                </a:solidFill>
                <a:latin typeface="Roboto"/>
                <a:ea typeface="Roboto"/>
                <a:cs typeface="Roboto"/>
                <a:sym typeface="Roboto"/>
              </a:rPr>
              <a:t>Infrastructure Costs</a:t>
            </a:r>
            <a:endParaRPr b="1" sz="1600">
              <a:solidFill>
                <a:schemeClr val="dk2"/>
              </a:solidFill>
              <a:latin typeface="Roboto"/>
              <a:ea typeface="Roboto"/>
              <a:cs typeface="Roboto"/>
              <a:sym typeface="Roboto"/>
            </a:endParaRPr>
          </a:p>
          <a:p>
            <a:pPr indent="0" lvl="0" marL="457200" rtl="0" algn="l">
              <a:lnSpc>
                <a:spcPct val="85000"/>
              </a:lnSpc>
              <a:spcBef>
                <a:spcPts val="1200"/>
              </a:spcBef>
              <a:spcAft>
                <a:spcPts val="0"/>
              </a:spcAft>
              <a:buNone/>
            </a:pPr>
            <a:r>
              <a:rPr lang="en" sz="1600">
                <a:solidFill>
                  <a:schemeClr val="dk2"/>
                </a:solidFill>
                <a:latin typeface="Roboto"/>
                <a:ea typeface="Roboto"/>
                <a:cs typeface="Roboto"/>
                <a:sym typeface="Roboto"/>
              </a:rPr>
              <a:t>This may include expenses including: hardware setup (servers, GPUs) or using cloud services for computing power, storage, and scalable resources.</a:t>
            </a:r>
            <a:endParaRPr sz="1600">
              <a:solidFill>
                <a:schemeClr val="dk2"/>
              </a:solidFill>
              <a:latin typeface="Roboto"/>
              <a:ea typeface="Roboto"/>
              <a:cs typeface="Roboto"/>
              <a:sym typeface="Roboto"/>
            </a:endParaRPr>
          </a:p>
          <a:p>
            <a:pPr indent="0" lvl="0" marL="0" rtl="0" algn="l">
              <a:lnSpc>
                <a:spcPct val="85000"/>
              </a:lnSpc>
              <a:spcBef>
                <a:spcPts val="1200"/>
              </a:spcBef>
              <a:spcAft>
                <a:spcPts val="0"/>
              </a:spcAft>
              <a:buNone/>
            </a:pPr>
            <a:r>
              <a:rPr b="1" lang="en" sz="1600">
                <a:solidFill>
                  <a:schemeClr val="dk2"/>
                </a:solidFill>
                <a:latin typeface="Roboto"/>
                <a:ea typeface="Roboto"/>
                <a:cs typeface="Roboto"/>
                <a:sym typeface="Roboto"/>
              </a:rPr>
              <a:t>Data Preparation and Acquisition</a:t>
            </a:r>
            <a:endParaRPr b="1" sz="1600">
              <a:solidFill>
                <a:schemeClr val="dk2"/>
              </a:solidFill>
              <a:latin typeface="Roboto"/>
              <a:ea typeface="Roboto"/>
              <a:cs typeface="Roboto"/>
              <a:sym typeface="Roboto"/>
            </a:endParaRPr>
          </a:p>
          <a:p>
            <a:pPr indent="0" lvl="0" marL="457200" rtl="0" algn="l">
              <a:lnSpc>
                <a:spcPct val="85000"/>
              </a:lnSpc>
              <a:spcBef>
                <a:spcPts val="1200"/>
              </a:spcBef>
              <a:spcAft>
                <a:spcPts val="0"/>
              </a:spcAft>
              <a:buNone/>
            </a:pPr>
            <a:r>
              <a:rPr lang="en" sz="1600">
                <a:solidFill>
                  <a:schemeClr val="dk2"/>
                </a:solidFill>
                <a:latin typeface="Roboto"/>
                <a:ea typeface="Roboto"/>
                <a:cs typeface="Roboto"/>
                <a:sym typeface="Roboto"/>
              </a:rPr>
              <a:t>These costs may include: collecting, cleaning, and preparing high-quality data. Acquisition of external data sources or utilizing data enrichment services may be required.</a:t>
            </a:r>
            <a:endParaRPr sz="1600">
              <a:solidFill>
                <a:schemeClr val="dk2"/>
              </a:solidFill>
              <a:latin typeface="Roboto"/>
              <a:ea typeface="Roboto"/>
              <a:cs typeface="Roboto"/>
              <a:sym typeface="Roboto"/>
            </a:endParaRPr>
          </a:p>
          <a:p>
            <a:pPr indent="0" lvl="0" marL="0" rtl="0" algn="l">
              <a:lnSpc>
                <a:spcPct val="85000"/>
              </a:lnSpc>
              <a:spcBef>
                <a:spcPts val="1200"/>
              </a:spcBef>
              <a:spcAft>
                <a:spcPts val="0"/>
              </a:spcAft>
              <a:buNone/>
            </a:pPr>
            <a:r>
              <a:rPr b="1" lang="en" sz="1600">
                <a:solidFill>
                  <a:schemeClr val="dk2"/>
                </a:solidFill>
                <a:latin typeface="Roboto"/>
                <a:ea typeface="Roboto"/>
                <a:cs typeface="Roboto"/>
                <a:sym typeface="Roboto"/>
              </a:rPr>
              <a:t>Expertise and Talent</a:t>
            </a:r>
            <a:endParaRPr b="1" sz="1600">
              <a:solidFill>
                <a:schemeClr val="dk2"/>
              </a:solidFill>
              <a:latin typeface="Roboto"/>
              <a:ea typeface="Roboto"/>
              <a:cs typeface="Roboto"/>
              <a:sym typeface="Roboto"/>
            </a:endParaRPr>
          </a:p>
          <a:p>
            <a:pPr indent="0" lvl="0" marL="457200" rtl="0" algn="l">
              <a:lnSpc>
                <a:spcPct val="85000"/>
              </a:lnSpc>
              <a:spcBef>
                <a:spcPts val="1200"/>
              </a:spcBef>
              <a:spcAft>
                <a:spcPts val="1200"/>
              </a:spcAft>
              <a:buNone/>
            </a:pPr>
            <a:r>
              <a:rPr lang="en" sz="1600">
                <a:solidFill>
                  <a:schemeClr val="dk2"/>
                </a:solidFill>
                <a:latin typeface="Roboto"/>
                <a:ea typeface="Roboto"/>
                <a:cs typeface="Roboto"/>
                <a:sym typeface="Roboto"/>
              </a:rPr>
              <a:t>These cost may cover: hiring data scientists, machine learning engineers, or consultants with specialized expertise. These professionals play a crucial role in designing, developing, and implementing ML models, helping businesses better understand the use of ML technology in their services.</a:t>
            </a:r>
            <a:endParaRPr sz="16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DDF1"/>
        </a:solidFill>
      </p:bgPr>
    </p:bg>
    <p:spTree>
      <p:nvGrpSpPr>
        <p:cNvPr id="217" name="Shape 217"/>
        <p:cNvGrpSpPr/>
        <p:nvPr/>
      </p:nvGrpSpPr>
      <p:grpSpPr>
        <a:xfrm>
          <a:off x="0" y="0"/>
          <a:ext cx="0" cy="0"/>
          <a:chOff x="0" y="0"/>
          <a:chExt cx="0" cy="0"/>
        </a:xfrm>
      </p:grpSpPr>
      <p:sp>
        <p:nvSpPr>
          <p:cNvPr id="218" name="Google Shape;218;p31"/>
          <p:cNvSpPr txBox="1"/>
          <p:nvPr>
            <p:ph type="title"/>
          </p:nvPr>
        </p:nvSpPr>
        <p:spPr>
          <a:xfrm>
            <a:off x="311700" y="353750"/>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Regulatory Compliance and Security</a:t>
            </a:r>
            <a:endParaRPr>
              <a:solidFill>
                <a:schemeClr val="dk2"/>
              </a:solidFill>
            </a:endParaRPr>
          </a:p>
          <a:p>
            <a:pPr indent="0" lvl="0" marL="0" rtl="0" algn="l">
              <a:spcBef>
                <a:spcPts val="0"/>
              </a:spcBef>
              <a:spcAft>
                <a:spcPts val="0"/>
              </a:spcAft>
              <a:buNone/>
            </a:pPr>
            <a:r>
              <a:rPr lang="en" sz="1533">
                <a:solidFill>
                  <a:schemeClr val="dk2"/>
                </a:solidFill>
              </a:rPr>
              <a:t>Phase 2</a:t>
            </a:r>
            <a:endParaRPr>
              <a:solidFill>
                <a:schemeClr val="dk2"/>
              </a:solidFill>
            </a:endParaRPr>
          </a:p>
        </p:txBody>
      </p:sp>
      <p:sp>
        <p:nvSpPr>
          <p:cNvPr id="219" name="Google Shape;219;p31"/>
          <p:cNvSpPr txBox="1"/>
          <p:nvPr>
            <p:ph idx="4294967295" type="body"/>
          </p:nvPr>
        </p:nvSpPr>
        <p:spPr>
          <a:xfrm>
            <a:off x="311700" y="1171600"/>
            <a:ext cx="8520600" cy="36894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b="1" lang="en" sz="1600">
                <a:solidFill>
                  <a:schemeClr val="dk2"/>
                </a:solidFill>
                <a:latin typeface="Roboto"/>
                <a:ea typeface="Roboto"/>
                <a:cs typeface="Roboto"/>
                <a:sym typeface="Roboto"/>
              </a:rPr>
              <a:t>Compliance Costs</a:t>
            </a:r>
            <a:endParaRPr b="1" sz="1600">
              <a:solidFill>
                <a:schemeClr val="dk2"/>
              </a:solidFill>
              <a:latin typeface="Roboto"/>
              <a:ea typeface="Roboto"/>
              <a:cs typeface="Roboto"/>
              <a:sym typeface="Roboto"/>
            </a:endParaRPr>
          </a:p>
          <a:p>
            <a:pPr indent="0" lvl="0" marL="457200" rtl="0" algn="l">
              <a:lnSpc>
                <a:spcPct val="85000"/>
              </a:lnSpc>
              <a:spcBef>
                <a:spcPts val="1200"/>
              </a:spcBef>
              <a:spcAft>
                <a:spcPts val="0"/>
              </a:spcAft>
              <a:buNone/>
            </a:pPr>
            <a:r>
              <a:rPr lang="en" sz="1600">
                <a:solidFill>
                  <a:schemeClr val="dk2"/>
                </a:solidFill>
                <a:latin typeface="Roboto"/>
                <a:ea typeface="Roboto"/>
                <a:cs typeface="Roboto"/>
                <a:sym typeface="Roboto"/>
              </a:rPr>
              <a:t>These costs are for the purpose of ensuring adherence to regulatory standards and compliance requirements specific to the finance and banking sector. This may include hiring compliance experts, conducting audits, or implementing systems for regulatory reporting.</a:t>
            </a:r>
            <a:endParaRPr sz="1600">
              <a:solidFill>
                <a:schemeClr val="dk2"/>
              </a:solidFill>
              <a:latin typeface="Roboto"/>
              <a:ea typeface="Roboto"/>
              <a:cs typeface="Roboto"/>
              <a:sym typeface="Roboto"/>
            </a:endParaRPr>
          </a:p>
          <a:p>
            <a:pPr indent="0" lvl="0" marL="0" rtl="0" algn="l">
              <a:lnSpc>
                <a:spcPct val="85000"/>
              </a:lnSpc>
              <a:spcBef>
                <a:spcPts val="1200"/>
              </a:spcBef>
              <a:spcAft>
                <a:spcPts val="0"/>
              </a:spcAft>
              <a:buNone/>
            </a:pPr>
            <a:r>
              <a:rPr b="1" lang="en" sz="1600">
                <a:solidFill>
                  <a:schemeClr val="dk2"/>
                </a:solidFill>
                <a:latin typeface="Roboto"/>
                <a:ea typeface="Roboto"/>
                <a:cs typeface="Roboto"/>
                <a:sym typeface="Roboto"/>
              </a:rPr>
              <a:t>Security Measures</a:t>
            </a:r>
            <a:endParaRPr b="1" sz="1600">
              <a:solidFill>
                <a:schemeClr val="dk2"/>
              </a:solidFill>
              <a:latin typeface="Roboto"/>
              <a:ea typeface="Roboto"/>
              <a:cs typeface="Roboto"/>
              <a:sym typeface="Roboto"/>
            </a:endParaRPr>
          </a:p>
          <a:p>
            <a:pPr indent="0" lvl="0" marL="457200" rtl="0" algn="l">
              <a:lnSpc>
                <a:spcPct val="85000"/>
              </a:lnSpc>
              <a:spcBef>
                <a:spcPts val="1200"/>
              </a:spcBef>
              <a:spcAft>
                <a:spcPts val="1200"/>
              </a:spcAft>
              <a:buNone/>
            </a:pPr>
            <a:r>
              <a:rPr lang="en" sz="1600">
                <a:solidFill>
                  <a:schemeClr val="dk2"/>
                </a:solidFill>
                <a:latin typeface="Roboto"/>
                <a:ea typeface="Roboto"/>
                <a:cs typeface="Roboto"/>
                <a:sym typeface="Roboto"/>
              </a:rPr>
              <a:t>This will prioritize and invest in robust cybersecurity measures to protect sensitive financial data. This includes encryption, access control, threat detection, and incident response systems.</a:t>
            </a:r>
            <a:endParaRPr sz="16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4" name="Shape 74"/>
        <p:cNvGrpSpPr/>
        <p:nvPr/>
      </p:nvGrpSpPr>
      <p:grpSpPr>
        <a:xfrm>
          <a:off x="0" y="0"/>
          <a:ext cx="0" cy="0"/>
          <a:chOff x="0" y="0"/>
          <a:chExt cx="0" cy="0"/>
        </a:xfrm>
      </p:grpSpPr>
      <p:sp>
        <p:nvSpPr>
          <p:cNvPr id="75" name="Google Shape;75;p14"/>
          <p:cNvSpPr txBox="1"/>
          <p:nvPr>
            <p:ph type="title"/>
          </p:nvPr>
        </p:nvSpPr>
        <p:spPr>
          <a:xfrm>
            <a:off x="0" y="2186850"/>
            <a:ext cx="4572000" cy="769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Outline</a:t>
            </a:r>
            <a:endParaRPr/>
          </a:p>
        </p:txBody>
      </p:sp>
      <p:sp>
        <p:nvSpPr>
          <p:cNvPr id="76" name="Google Shape;76;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b="1" lang="en" sz="1300">
                <a:solidFill>
                  <a:schemeClr val="dk2"/>
                </a:solidFill>
                <a:latin typeface="Roboto"/>
                <a:ea typeface="Roboto"/>
                <a:cs typeface="Roboto"/>
                <a:sym typeface="Roboto"/>
              </a:rPr>
              <a:t>Machine Learning</a:t>
            </a:r>
            <a:endParaRPr b="1" sz="1300">
              <a:solidFill>
                <a:schemeClr val="dk2"/>
              </a:solidFill>
              <a:latin typeface="Roboto"/>
              <a:ea typeface="Roboto"/>
              <a:cs typeface="Roboto"/>
              <a:sym typeface="Roboto"/>
            </a:endParaRPr>
          </a:p>
          <a:p>
            <a:pPr indent="0" lvl="0" marL="0" rtl="0" algn="l">
              <a:lnSpc>
                <a:spcPct val="100000"/>
              </a:lnSpc>
              <a:spcBef>
                <a:spcPts val="1200"/>
              </a:spcBef>
              <a:spcAft>
                <a:spcPts val="0"/>
              </a:spcAft>
              <a:buNone/>
            </a:pPr>
            <a:r>
              <a:rPr lang="en" sz="1300">
                <a:solidFill>
                  <a:schemeClr val="dk2"/>
                </a:solidFill>
                <a:latin typeface="Roboto"/>
                <a:ea typeface="Roboto"/>
                <a:cs typeface="Roboto"/>
                <a:sym typeface="Roboto"/>
              </a:rPr>
              <a:t>	What is ML</a:t>
            </a:r>
            <a:endParaRPr sz="1300">
              <a:solidFill>
                <a:schemeClr val="dk2"/>
              </a:solidFill>
              <a:latin typeface="Roboto"/>
              <a:ea typeface="Roboto"/>
              <a:cs typeface="Roboto"/>
              <a:sym typeface="Roboto"/>
            </a:endParaRPr>
          </a:p>
          <a:p>
            <a:pPr indent="0" lvl="0" marL="0" rtl="0" algn="l">
              <a:lnSpc>
                <a:spcPct val="100000"/>
              </a:lnSpc>
              <a:spcBef>
                <a:spcPts val="1200"/>
              </a:spcBef>
              <a:spcAft>
                <a:spcPts val="0"/>
              </a:spcAft>
              <a:buNone/>
            </a:pPr>
            <a:r>
              <a:rPr lang="en" sz="1300">
                <a:solidFill>
                  <a:schemeClr val="dk2"/>
                </a:solidFill>
                <a:latin typeface="Roboto"/>
                <a:ea typeface="Roboto"/>
                <a:cs typeface="Roboto"/>
                <a:sym typeface="Roboto"/>
              </a:rPr>
              <a:t>	ML in Finance &amp; Banking</a:t>
            </a:r>
            <a:endParaRPr sz="1300">
              <a:solidFill>
                <a:schemeClr val="dk2"/>
              </a:solidFill>
              <a:latin typeface="Roboto"/>
              <a:ea typeface="Roboto"/>
              <a:cs typeface="Roboto"/>
              <a:sym typeface="Roboto"/>
            </a:endParaRPr>
          </a:p>
          <a:p>
            <a:pPr indent="457200" lvl="0" marL="0" rtl="0" algn="l">
              <a:lnSpc>
                <a:spcPct val="100000"/>
              </a:lnSpc>
              <a:spcBef>
                <a:spcPts val="1200"/>
              </a:spcBef>
              <a:spcAft>
                <a:spcPts val="0"/>
              </a:spcAft>
              <a:buNone/>
            </a:pPr>
            <a:r>
              <a:rPr lang="en" sz="1300">
                <a:solidFill>
                  <a:schemeClr val="dk2"/>
                </a:solidFill>
                <a:latin typeface="Roboto"/>
                <a:ea typeface="Roboto"/>
                <a:cs typeface="Roboto"/>
                <a:sym typeface="Roboto"/>
              </a:rPr>
              <a:t>How we see ML</a:t>
            </a:r>
            <a:endParaRPr sz="1300">
              <a:solidFill>
                <a:schemeClr val="dk2"/>
              </a:solidFill>
              <a:latin typeface="Roboto"/>
              <a:ea typeface="Roboto"/>
              <a:cs typeface="Roboto"/>
              <a:sym typeface="Roboto"/>
            </a:endParaRPr>
          </a:p>
          <a:p>
            <a:pPr indent="0" lvl="0" marL="0" rtl="0" algn="l">
              <a:lnSpc>
                <a:spcPct val="100000"/>
              </a:lnSpc>
              <a:spcBef>
                <a:spcPts val="1200"/>
              </a:spcBef>
              <a:spcAft>
                <a:spcPts val="0"/>
              </a:spcAft>
              <a:buNone/>
            </a:pPr>
            <a:r>
              <a:rPr b="1" lang="en" sz="1300">
                <a:solidFill>
                  <a:schemeClr val="dk2"/>
                </a:solidFill>
                <a:latin typeface="Roboto"/>
                <a:ea typeface="Roboto"/>
                <a:cs typeface="Roboto"/>
                <a:sym typeface="Roboto"/>
              </a:rPr>
              <a:t>Theoretical Framework &amp; Scenario Planning</a:t>
            </a:r>
            <a:endParaRPr b="1" sz="1300">
              <a:solidFill>
                <a:schemeClr val="dk2"/>
              </a:solidFill>
              <a:latin typeface="Roboto"/>
              <a:ea typeface="Roboto"/>
              <a:cs typeface="Roboto"/>
              <a:sym typeface="Roboto"/>
            </a:endParaRPr>
          </a:p>
          <a:p>
            <a:pPr indent="0" lvl="0" marL="0" rtl="0" algn="l">
              <a:lnSpc>
                <a:spcPct val="100000"/>
              </a:lnSpc>
              <a:spcBef>
                <a:spcPts val="1200"/>
              </a:spcBef>
              <a:spcAft>
                <a:spcPts val="0"/>
              </a:spcAft>
              <a:buNone/>
            </a:pPr>
            <a:r>
              <a:rPr b="1" lang="en" sz="1300">
                <a:solidFill>
                  <a:schemeClr val="dk2"/>
                </a:solidFill>
                <a:latin typeface="Roboto"/>
                <a:ea typeface="Roboto"/>
                <a:cs typeface="Roboto"/>
                <a:sym typeface="Roboto"/>
              </a:rPr>
              <a:t>Financial Breakdown</a:t>
            </a:r>
            <a:endParaRPr b="1" sz="1300">
              <a:solidFill>
                <a:schemeClr val="dk2"/>
              </a:solidFill>
              <a:latin typeface="Roboto"/>
              <a:ea typeface="Roboto"/>
              <a:cs typeface="Roboto"/>
              <a:sym typeface="Roboto"/>
            </a:endParaRPr>
          </a:p>
          <a:p>
            <a:pPr indent="0" lvl="0" marL="0" rtl="0" algn="l">
              <a:lnSpc>
                <a:spcPct val="100000"/>
              </a:lnSpc>
              <a:spcBef>
                <a:spcPts val="1200"/>
              </a:spcBef>
              <a:spcAft>
                <a:spcPts val="0"/>
              </a:spcAft>
              <a:buNone/>
            </a:pPr>
            <a:r>
              <a:rPr b="1" lang="en" sz="1300">
                <a:solidFill>
                  <a:schemeClr val="dk2"/>
                </a:solidFill>
                <a:latin typeface="Roboto"/>
                <a:ea typeface="Roboto"/>
                <a:cs typeface="Roboto"/>
                <a:sym typeface="Roboto"/>
              </a:rPr>
              <a:t>Final Analysis &amp; Considerations</a:t>
            </a:r>
            <a:endParaRPr b="1" sz="1300">
              <a:solidFill>
                <a:schemeClr val="dk2"/>
              </a:solidFill>
              <a:latin typeface="Roboto"/>
              <a:ea typeface="Roboto"/>
              <a:cs typeface="Roboto"/>
              <a:sym typeface="Roboto"/>
            </a:endParaRPr>
          </a:p>
          <a:p>
            <a:pPr indent="0" lvl="0" marL="457200" rtl="0" algn="l">
              <a:lnSpc>
                <a:spcPct val="100000"/>
              </a:lnSpc>
              <a:spcBef>
                <a:spcPts val="1200"/>
              </a:spcBef>
              <a:spcAft>
                <a:spcPts val="0"/>
              </a:spcAft>
              <a:buNone/>
            </a:pPr>
            <a:r>
              <a:rPr lang="en" sz="1300">
                <a:solidFill>
                  <a:schemeClr val="dk2"/>
                </a:solidFill>
                <a:latin typeface="Roboto"/>
                <a:ea typeface="Roboto"/>
                <a:cs typeface="Roboto"/>
                <a:sym typeface="Roboto"/>
              </a:rPr>
              <a:t>Qualifications &amp; Experience</a:t>
            </a:r>
            <a:endParaRPr sz="1300">
              <a:solidFill>
                <a:schemeClr val="dk2"/>
              </a:solidFill>
              <a:latin typeface="Roboto"/>
              <a:ea typeface="Roboto"/>
              <a:cs typeface="Roboto"/>
              <a:sym typeface="Roboto"/>
            </a:endParaRPr>
          </a:p>
          <a:p>
            <a:pPr indent="0" lvl="0" marL="457200" rtl="0" algn="l">
              <a:lnSpc>
                <a:spcPct val="100000"/>
              </a:lnSpc>
              <a:spcBef>
                <a:spcPts val="1200"/>
              </a:spcBef>
              <a:spcAft>
                <a:spcPts val="0"/>
              </a:spcAft>
              <a:buNone/>
            </a:pPr>
            <a:r>
              <a:rPr lang="en" sz="1300">
                <a:solidFill>
                  <a:schemeClr val="dk2"/>
                </a:solidFill>
                <a:latin typeface="Roboto"/>
                <a:ea typeface="Roboto"/>
                <a:cs typeface="Roboto"/>
                <a:sym typeface="Roboto"/>
              </a:rPr>
              <a:t>Benefits &amp; Challenges of ML</a:t>
            </a:r>
            <a:endParaRPr sz="1300">
              <a:solidFill>
                <a:schemeClr val="dk2"/>
              </a:solidFill>
              <a:latin typeface="Roboto"/>
              <a:ea typeface="Roboto"/>
              <a:cs typeface="Roboto"/>
              <a:sym typeface="Roboto"/>
            </a:endParaRPr>
          </a:p>
          <a:p>
            <a:pPr indent="0" lvl="0" marL="457200" rtl="0" algn="l">
              <a:lnSpc>
                <a:spcPct val="100000"/>
              </a:lnSpc>
              <a:spcBef>
                <a:spcPts val="1200"/>
              </a:spcBef>
              <a:spcAft>
                <a:spcPts val="1200"/>
              </a:spcAft>
              <a:buNone/>
            </a:pPr>
            <a:r>
              <a:rPr lang="en" sz="1300">
                <a:solidFill>
                  <a:schemeClr val="dk2"/>
                </a:solidFill>
                <a:latin typeface="Roboto"/>
                <a:ea typeface="Roboto"/>
                <a:cs typeface="Roboto"/>
                <a:sym typeface="Roboto"/>
              </a:rPr>
              <a:t>Conclusion</a:t>
            </a:r>
            <a:endParaRPr sz="13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DDF1"/>
        </a:solidFill>
      </p:bgPr>
    </p:bg>
    <p:spTree>
      <p:nvGrpSpPr>
        <p:cNvPr id="223" name="Shape 223"/>
        <p:cNvGrpSpPr/>
        <p:nvPr/>
      </p:nvGrpSpPr>
      <p:grpSpPr>
        <a:xfrm>
          <a:off x="0" y="0"/>
          <a:ext cx="0" cy="0"/>
          <a:chOff x="0" y="0"/>
          <a:chExt cx="0" cy="0"/>
        </a:xfrm>
      </p:grpSpPr>
      <p:sp>
        <p:nvSpPr>
          <p:cNvPr id="224" name="Google Shape;224;p3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Ongoing Operational Costs</a:t>
            </a:r>
            <a:endParaRPr>
              <a:solidFill>
                <a:schemeClr val="dk2"/>
              </a:solidFill>
            </a:endParaRPr>
          </a:p>
          <a:p>
            <a:pPr indent="0" lvl="0" marL="0" rtl="0" algn="l">
              <a:spcBef>
                <a:spcPts val="0"/>
              </a:spcBef>
              <a:spcAft>
                <a:spcPts val="0"/>
              </a:spcAft>
              <a:buNone/>
            </a:pPr>
            <a:r>
              <a:rPr lang="en" sz="1533">
                <a:solidFill>
                  <a:schemeClr val="dk2"/>
                </a:solidFill>
              </a:rPr>
              <a:t>Phase 3</a:t>
            </a:r>
            <a:endParaRPr>
              <a:solidFill>
                <a:schemeClr val="dk2"/>
              </a:solidFill>
            </a:endParaRPr>
          </a:p>
        </p:txBody>
      </p:sp>
      <p:sp>
        <p:nvSpPr>
          <p:cNvPr id="225" name="Google Shape;225;p32"/>
          <p:cNvSpPr txBox="1"/>
          <p:nvPr>
            <p:ph idx="4294967295" type="body"/>
          </p:nvPr>
        </p:nvSpPr>
        <p:spPr>
          <a:xfrm>
            <a:off x="311700" y="1171600"/>
            <a:ext cx="8520600" cy="36894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b="1" lang="en" sz="1600">
                <a:solidFill>
                  <a:schemeClr val="dk2"/>
                </a:solidFill>
                <a:latin typeface="Roboto"/>
                <a:ea typeface="Roboto"/>
                <a:cs typeface="Roboto"/>
                <a:sym typeface="Roboto"/>
              </a:rPr>
              <a:t>Maintenance and Updates</a:t>
            </a:r>
            <a:endParaRPr b="1" sz="1600">
              <a:solidFill>
                <a:schemeClr val="dk2"/>
              </a:solidFill>
              <a:latin typeface="Roboto"/>
              <a:ea typeface="Roboto"/>
              <a:cs typeface="Roboto"/>
              <a:sym typeface="Roboto"/>
            </a:endParaRPr>
          </a:p>
          <a:p>
            <a:pPr indent="0" lvl="0" marL="457200" rtl="0" algn="l">
              <a:lnSpc>
                <a:spcPct val="85000"/>
              </a:lnSpc>
              <a:spcBef>
                <a:spcPts val="1200"/>
              </a:spcBef>
              <a:spcAft>
                <a:spcPts val="0"/>
              </a:spcAft>
              <a:buNone/>
            </a:pPr>
            <a:r>
              <a:rPr lang="en" sz="1600">
                <a:solidFill>
                  <a:schemeClr val="dk2"/>
                </a:solidFill>
                <a:latin typeface="Roboto"/>
                <a:ea typeface="Roboto"/>
                <a:cs typeface="Roboto"/>
                <a:sym typeface="Roboto"/>
              </a:rPr>
              <a:t>The costs will relate to continuous monitoring, maintenance, and updates to the ML models to ensure they remain effective and accurate. This may involve retraining models with new data or adapting them to evolving business needs. </a:t>
            </a:r>
            <a:endParaRPr sz="1600">
              <a:solidFill>
                <a:schemeClr val="dk2"/>
              </a:solidFill>
              <a:latin typeface="Roboto"/>
              <a:ea typeface="Roboto"/>
              <a:cs typeface="Roboto"/>
              <a:sym typeface="Roboto"/>
            </a:endParaRPr>
          </a:p>
          <a:p>
            <a:pPr indent="0" lvl="0" marL="0" rtl="0" algn="l">
              <a:lnSpc>
                <a:spcPct val="85000"/>
              </a:lnSpc>
              <a:spcBef>
                <a:spcPts val="1200"/>
              </a:spcBef>
              <a:spcAft>
                <a:spcPts val="0"/>
              </a:spcAft>
              <a:buNone/>
            </a:pPr>
            <a:r>
              <a:rPr b="1" lang="en" sz="1600">
                <a:solidFill>
                  <a:schemeClr val="dk2"/>
                </a:solidFill>
                <a:latin typeface="Roboto"/>
                <a:ea typeface="Roboto"/>
                <a:cs typeface="Roboto"/>
                <a:sym typeface="Roboto"/>
              </a:rPr>
              <a:t>Data Management</a:t>
            </a:r>
            <a:endParaRPr b="1" sz="1600">
              <a:solidFill>
                <a:schemeClr val="dk2"/>
              </a:solidFill>
              <a:latin typeface="Roboto"/>
              <a:ea typeface="Roboto"/>
              <a:cs typeface="Roboto"/>
              <a:sym typeface="Roboto"/>
            </a:endParaRPr>
          </a:p>
          <a:p>
            <a:pPr indent="0" lvl="0" marL="457200" rtl="0" algn="l">
              <a:lnSpc>
                <a:spcPct val="85000"/>
              </a:lnSpc>
              <a:spcBef>
                <a:spcPts val="1200"/>
              </a:spcBef>
              <a:spcAft>
                <a:spcPts val="0"/>
              </a:spcAft>
              <a:buNone/>
            </a:pPr>
            <a:r>
              <a:rPr lang="en" sz="1600">
                <a:solidFill>
                  <a:schemeClr val="dk2"/>
                </a:solidFill>
                <a:latin typeface="Roboto"/>
                <a:ea typeface="Roboto"/>
                <a:cs typeface="Roboto"/>
                <a:sym typeface="Roboto"/>
              </a:rPr>
              <a:t>Data Management costs are related to ongoing data storage, management, and processing. Ensuring data security, compliance with regulations, and expanding infrastructure as data volumes increase are all considerable components.</a:t>
            </a:r>
            <a:endParaRPr sz="1600">
              <a:solidFill>
                <a:schemeClr val="dk2"/>
              </a:solidFill>
              <a:latin typeface="Roboto"/>
              <a:ea typeface="Roboto"/>
              <a:cs typeface="Roboto"/>
              <a:sym typeface="Roboto"/>
            </a:endParaRPr>
          </a:p>
          <a:p>
            <a:pPr indent="0" lvl="0" marL="0" rtl="0" algn="l">
              <a:lnSpc>
                <a:spcPct val="85000"/>
              </a:lnSpc>
              <a:spcBef>
                <a:spcPts val="1200"/>
              </a:spcBef>
              <a:spcAft>
                <a:spcPts val="0"/>
              </a:spcAft>
              <a:buNone/>
            </a:pPr>
            <a:r>
              <a:rPr b="1" lang="en" sz="1600">
                <a:solidFill>
                  <a:schemeClr val="dk2"/>
                </a:solidFill>
                <a:latin typeface="Roboto"/>
                <a:ea typeface="Roboto"/>
                <a:cs typeface="Roboto"/>
                <a:sym typeface="Roboto"/>
              </a:rPr>
              <a:t>Staff Training and Support</a:t>
            </a:r>
            <a:endParaRPr b="1" sz="1600">
              <a:solidFill>
                <a:schemeClr val="dk2"/>
              </a:solidFill>
              <a:latin typeface="Roboto"/>
              <a:ea typeface="Roboto"/>
              <a:cs typeface="Roboto"/>
              <a:sym typeface="Roboto"/>
            </a:endParaRPr>
          </a:p>
          <a:p>
            <a:pPr indent="0" lvl="0" marL="457200" rtl="0" algn="l">
              <a:lnSpc>
                <a:spcPct val="85000"/>
              </a:lnSpc>
              <a:spcBef>
                <a:spcPts val="1200"/>
              </a:spcBef>
              <a:spcAft>
                <a:spcPts val="1200"/>
              </a:spcAft>
              <a:buNone/>
            </a:pPr>
            <a:r>
              <a:rPr lang="en" sz="1600">
                <a:solidFill>
                  <a:schemeClr val="dk2"/>
                </a:solidFill>
                <a:latin typeface="Roboto"/>
                <a:ea typeface="Roboto"/>
                <a:cs typeface="Roboto"/>
                <a:sym typeface="Roboto"/>
              </a:rPr>
              <a:t>These costs will cover any necessary training for internal teams on new technologies and processes associated with machine learning.</a:t>
            </a:r>
            <a:endParaRPr sz="160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DDF1"/>
        </a:solidFill>
      </p:bgPr>
    </p:bg>
    <p:spTree>
      <p:nvGrpSpPr>
        <p:cNvPr id="229" name="Shape 229"/>
        <p:cNvGrpSpPr/>
        <p:nvPr/>
      </p:nvGrpSpPr>
      <p:grpSpPr>
        <a:xfrm>
          <a:off x="0" y="0"/>
          <a:ext cx="0" cy="0"/>
          <a:chOff x="0" y="0"/>
          <a:chExt cx="0" cy="0"/>
        </a:xfrm>
      </p:grpSpPr>
      <p:sp>
        <p:nvSpPr>
          <p:cNvPr id="230" name="Google Shape;230;p3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Financial Breakdown</a:t>
            </a:r>
            <a:endParaRPr b="1">
              <a:solidFill>
                <a:schemeClr val="dk2"/>
              </a:solidFill>
            </a:endParaRPr>
          </a:p>
        </p:txBody>
      </p:sp>
      <p:grpSp>
        <p:nvGrpSpPr>
          <p:cNvPr id="231" name="Google Shape;231;p33"/>
          <p:cNvGrpSpPr/>
          <p:nvPr/>
        </p:nvGrpSpPr>
        <p:grpSpPr>
          <a:xfrm>
            <a:off x="6038025" y="2716000"/>
            <a:ext cx="2988050" cy="1384500"/>
            <a:chOff x="6038025" y="2598915"/>
            <a:chExt cx="2988050" cy="1384500"/>
          </a:xfrm>
        </p:grpSpPr>
        <p:cxnSp>
          <p:nvCxnSpPr>
            <p:cNvPr id="232" name="Google Shape;232;p33"/>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233" name="Google Shape;233;p33"/>
            <p:cNvSpPr txBox="1"/>
            <p:nvPr/>
          </p:nvSpPr>
          <p:spPr>
            <a:xfrm>
              <a:off x="6640475" y="2598915"/>
              <a:ext cx="23856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Initial Development and Setup</a:t>
              </a:r>
              <a:endParaRPr b="1" sz="1200">
                <a:latin typeface="Roboto"/>
                <a:ea typeface="Roboto"/>
                <a:cs typeface="Roboto"/>
                <a:sym typeface="Roboto"/>
              </a:endParaRPr>
            </a:p>
            <a:p>
              <a:pPr indent="0" lvl="0" marL="0" rtl="0" algn="l">
                <a:spcBef>
                  <a:spcPts val="0"/>
                </a:spcBef>
                <a:spcAft>
                  <a:spcPts val="0"/>
                </a:spcAft>
                <a:buNone/>
              </a:pPr>
              <a:r>
                <a:rPr b="1" lang="en" sz="1100">
                  <a:latin typeface="Roboto"/>
                  <a:ea typeface="Roboto"/>
                  <a:cs typeface="Roboto"/>
                  <a:sym typeface="Roboto"/>
                </a:rPr>
                <a:t>40%-50% ($80,000 - $100,000)</a:t>
              </a:r>
              <a:endParaRPr b="1" sz="11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Proposes significant upfront costs, especially concerning infrastructure setup, acquiring high-quality data, and securing the necessary expertise. Costs of hardware, data preparation, and hiring specialized talent can be substantial at the project's establishment.</a:t>
              </a:r>
              <a:endParaRPr b="1" sz="800">
                <a:latin typeface="Roboto"/>
                <a:ea typeface="Roboto"/>
                <a:cs typeface="Roboto"/>
                <a:sym typeface="Roboto"/>
              </a:endParaRPr>
            </a:p>
          </p:txBody>
        </p:sp>
        <p:sp>
          <p:nvSpPr>
            <p:cNvPr id="234" name="Google Shape;234;p33"/>
            <p:cNvSpPr/>
            <p:nvPr/>
          </p:nvSpPr>
          <p:spPr>
            <a:xfrm>
              <a:off x="6424027" y="3212150"/>
              <a:ext cx="198600" cy="1983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236" name="Google Shape;236;p33"/>
          <p:cNvGrpSpPr/>
          <p:nvPr/>
        </p:nvGrpSpPr>
        <p:grpSpPr>
          <a:xfrm>
            <a:off x="311701" y="1943525"/>
            <a:ext cx="3319349" cy="1384500"/>
            <a:chOff x="311701" y="1844095"/>
            <a:chExt cx="3319349" cy="1384500"/>
          </a:xfrm>
        </p:grpSpPr>
        <p:sp>
          <p:nvSpPr>
            <p:cNvPr id="237" name="Google Shape;237;p33"/>
            <p:cNvSpPr txBox="1"/>
            <p:nvPr/>
          </p:nvSpPr>
          <p:spPr>
            <a:xfrm>
              <a:off x="311701" y="1844095"/>
              <a:ext cx="2191800" cy="138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Regulatory Compliance and Security</a:t>
              </a:r>
              <a:endParaRPr b="1" sz="1200">
                <a:latin typeface="Roboto"/>
                <a:ea typeface="Roboto"/>
                <a:cs typeface="Roboto"/>
                <a:sym typeface="Roboto"/>
              </a:endParaRPr>
            </a:p>
            <a:p>
              <a:pPr indent="0" lvl="0" marL="0" rtl="0" algn="r">
                <a:spcBef>
                  <a:spcPts val="0"/>
                </a:spcBef>
                <a:spcAft>
                  <a:spcPts val="0"/>
                </a:spcAft>
                <a:buNone/>
              </a:pPr>
              <a:r>
                <a:rPr b="1" lang="en" sz="1100">
                  <a:latin typeface="Roboto"/>
                  <a:ea typeface="Roboto"/>
                  <a:cs typeface="Roboto"/>
                  <a:sym typeface="Roboto"/>
                </a:rPr>
                <a:t>20%-30% ($40,000 - $60,000)</a:t>
              </a:r>
              <a:endParaRPr b="1" sz="11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Compliance and security measures are crucial in the finance sector. Costs may not surpass the initial setup costs, but this phase retains significant importance and might incur considerable expenses, especially in finance and banking.</a:t>
              </a:r>
              <a:endParaRPr b="1" sz="800">
                <a:latin typeface="Roboto"/>
                <a:ea typeface="Roboto"/>
                <a:cs typeface="Roboto"/>
                <a:sym typeface="Roboto"/>
              </a:endParaRPr>
            </a:p>
          </p:txBody>
        </p:sp>
        <p:cxnSp>
          <p:nvCxnSpPr>
            <p:cNvPr id="238" name="Google Shape;238;p33"/>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239" name="Google Shape;239;p33"/>
            <p:cNvSpPr/>
            <p:nvPr/>
          </p:nvSpPr>
          <p:spPr>
            <a:xfrm>
              <a:off x="2523501" y="2431050"/>
              <a:ext cx="198600" cy="1983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241" name="Google Shape;241;p33"/>
          <p:cNvGrpSpPr/>
          <p:nvPr/>
        </p:nvGrpSpPr>
        <p:grpSpPr>
          <a:xfrm>
            <a:off x="4908194" y="1042350"/>
            <a:ext cx="4032208" cy="1384500"/>
            <a:chOff x="4908100" y="889950"/>
            <a:chExt cx="3698594" cy="1384500"/>
          </a:xfrm>
        </p:grpSpPr>
        <p:cxnSp>
          <p:nvCxnSpPr>
            <p:cNvPr id="242" name="Google Shape;242;p33"/>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243" name="Google Shape;243;p33"/>
            <p:cNvSpPr txBox="1"/>
            <p:nvPr/>
          </p:nvSpPr>
          <p:spPr>
            <a:xfrm>
              <a:off x="6640494" y="889950"/>
              <a:ext cx="1966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Ongoing Operational Costs</a:t>
              </a:r>
              <a:endParaRPr b="1" sz="1200">
                <a:latin typeface="Roboto"/>
                <a:ea typeface="Roboto"/>
                <a:cs typeface="Roboto"/>
                <a:sym typeface="Roboto"/>
              </a:endParaRPr>
            </a:p>
            <a:p>
              <a:pPr indent="0" lvl="0" marL="0" rtl="0" algn="l">
                <a:spcBef>
                  <a:spcPts val="0"/>
                </a:spcBef>
                <a:spcAft>
                  <a:spcPts val="0"/>
                </a:spcAft>
                <a:buNone/>
              </a:pPr>
              <a:r>
                <a:rPr b="1" lang="en" sz="1100">
                  <a:latin typeface="Roboto"/>
                  <a:ea typeface="Roboto"/>
                  <a:cs typeface="Roboto"/>
                  <a:sym typeface="Roboto"/>
                </a:rPr>
                <a:t>20%-30% ($40,000 - $60,000)</a:t>
              </a:r>
              <a:endParaRPr b="1" sz="11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These costs may not initially require as much investment as Phase 1 and 2. However, it is important to consider that the costs can accumulate over time, especially with maintenance of ML models, managing data, and providing ongoing support/training for staff.</a:t>
              </a:r>
              <a:endParaRPr b="1" sz="800">
                <a:latin typeface="Roboto"/>
                <a:ea typeface="Roboto"/>
                <a:cs typeface="Roboto"/>
                <a:sym typeface="Roboto"/>
              </a:endParaRPr>
            </a:p>
          </p:txBody>
        </p:sp>
        <p:sp>
          <p:nvSpPr>
            <p:cNvPr id="244" name="Google Shape;244;p33"/>
            <p:cNvSpPr/>
            <p:nvPr/>
          </p:nvSpPr>
          <p:spPr>
            <a:xfrm>
              <a:off x="6427830" y="1493307"/>
              <a:ext cx="198600" cy="198300"/>
            </a:xfrm>
            <a:prstGeom prst="ellipse">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3"/>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246" name="Google Shape;246;p33"/>
          <p:cNvGrpSpPr/>
          <p:nvPr/>
        </p:nvGrpSpPr>
        <p:grpSpPr>
          <a:xfrm>
            <a:off x="2814594" y="1250550"/>
            <a:ext cx="3514811" cy="3252003"/>
            <a:chOff x="2991269" y="1153325"/>
            <a:chExt cx="3514811" cy="3252003"/>
          </a:xfrm>
        </p:grpSpPr>
        <p:sp>
          <p:nvSpPr>
            <p:cNvPr id="247" name="Google Shape;247;p33"/>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248" name="Google Shape;248;p33"/>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2F2F2F"/>
            </a:solidFill>
            <a:ln>
              <a:noFill/>
            </a:ln>
          </p:spPr>
        </p:sp>
        <p:sp>
          <p:nvSpPr>
            <p:cNvPr id="249" name="Google Shape;249;p33"/>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505050"/>
            </a:solidFill>
            <a:ln>
              <a:noFill/>
            </a:ln>
          </p:spPr>
        </p:sp>
        <p:sp>
          <p:nvSpPr>
            <p:cNvPr id="250" name="Google Shape;250;p33"/>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251" name="Google Shape;251;p33"/>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2F2F2F"/>
            </a:solidFill>
            <a:ln>
              <a:noFill/>
            </a:ln>
          </p:spPr>
        </p:sp>
        <p:sp>
          <p:nvSpPr>
            <p:cNvPr id="252" name="Google Shape;252;p33"/>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414141"/>
            </a:solidFill>
            <a:ln>
              <a:noFill/>
            </a:ln>
          </p:spPr>
        </p:sp>
        <p:sp>
          <p:nvSpPr>
            <p:cNvPr id="253" name="Google Shape;253;p33"/>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2F2F2F"/>
            </a:solidFill>
            <a:ln>
              <a:noFill/>
            </a:ln>
          </p:spPr>
        </p:sp>
        <p:sp>
          <p:nvSpPr>
            <p:cNvPr id="254" name="Google Shape;254;p33"/>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rgbClr val="3D3D3D"/>
            </a:solidFill>
            <a:ln>
              <a:noFill/>
            </a:ln>
          </p:spPr>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58" name="Shape 258"/>
        <p:cNvGrpSpPr/>
        <p:nvPr/>
      </p:nvGrpSpPr>
      <p:grpSpPr>
        <a:xfrm>
          <a:off x="0" y="0"/>
          <a:ext cx="0" cy="0"/>
          <a:chOff x="0" y="0"/>
          <a:chExt cx="0" cy="0"/>
        </a:xfrm>
      </p:grpSpPr>
      <p:sp>
        <p:nvSpPr>
          <p:cNvPr id="259" name="Google Shape;259;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Final Analysis &amp; Considerations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F6267"/>
        </a:solidFill>
      </p:bgPr>
    </p:bg>
    <p:spTree>
      <p:nvGrpSpPr>
        <p:cNvPr id="263" name="Shape 263"/>
        <p:cNvGrpSpPr/>
        <p:nvPr/>
      </p:nvGrpSpPr>
      <p:grpSpPr>
        <a:xfrm>
          <a:off x="0" y="0"/>
          <a:ext cx="0" cy="0"/>
          <a:chOff x="0" y="0"/>
          <a:chExt cx="0" cy="0"/>
        </a:xfrm>
      </p:grpSpPr>
      <p:sp>
        <p:nvSpPr>
          <p:cNvPr id="264" name="Google Shape;264;p3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80"/>
              <a:t>Qualifications &amp; Experience</a:t>
            </a:r>
            <a:endParaRPr b="1" sz="2880"/>
          </a:p>
        </p:txBody>
      </p:sp>
      <p:sp>
        <p:nvSpPr>
          <p:cNvPr id="265" name="Google Shape;265;p35"/>
          <p:cNvSpPr txBox="1"/>
          <p:nvPr>
            <p:ph idx="4294967295"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Roboto"/>
                <a:ea typeface="Roboto"/>
                <a:cs typeface="Roboto"/>
                <a:sym typeface="Roboto"/>
              </a:rPr>
              <a:t>It’s important to identify the ability of one’s business to acquire this </a:t>
            </a:r>
            <a:r>
              <a:rPr lang="en">
                <a:latin typeface="Roboto"/>
                <a:ea typeface="Roboto"/>
                <a:cs typeface="Roboto"/>
                <a:sym typeface="Roboto"/>
              </a:rPr>
              <a:t>technology.</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After the decision for implementation is made, making sure that qualified persons of experience with Machine Learning and related fields are either hired or already present on the team.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Consideration of these aspects are especially important: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Credentials of the proposing company or individual</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Relevant experience, case studies, or past successes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Team qualifications and expertise</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F6267"/>
        </a:solidFill>
      </p:bgPr>
    </p:bg>
    <p:spTree>
      <p:nvGrpSpPr>
        <p:cNvPr id="269" name="Shape 269"/>
        <p:cNvGrpSpPr/>
        <p:nvPr/>
      </p:nvGrpSpPr>
      <p:grpSpPr>
        <a:xfrm>
          <a:off x="0" y="0"/>
          <a:ext cx="0" cy="0"/>
          <a:chOff x="0" y="0"/>
          <a:chExt cx="0" cy="0"/>
        </a:xfrm>
      </p:grpSpPr>
      <p:sp>
        <p:nvSpPr>
          <p:cNvPr id="270" name="Google Shape;270;p3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Benefits of ML in Finance and Banking</a:t>
            </a:r>
            <a:endParaRPr b="1"/>
          </a:p>
        </p:txBody>
      </p:sp>
      <p:sp>
        <p:nvSpPr>
          <p:cNvPr id="271" name="Google Shape;271;p36"/>
          <p:cNvSpPr txBox="1"/>
          <p:nvPr>
            <p:ph idx="4294967295" type="body"/>
          </p:nvPr>
        </p:nvSpPr>
        <p:spPr>
          <a:xfrm>
            <a:off x="311700" y="1171600"/>
            <a:ext cx="8520600" cy="38715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1200"/>
              </a:spcBef>
              <a:spcAft>
                <a:spcPts val="0"/>
              </a:spcAft>
              <a:buSzPts val="1600"/>
              <a:buFont typeface="Times New Roman"/>
              <a:buChar char="●"/>
            </a:pPr>
            <a:r>
              <a:rPr b="1" lang="en" sz="1600">
                <a:latin typeface="Roboto"/>
                <a:ea typeface="Roboto"/>
                <a:cs typeface="Roboto"/>
                <a:sym typeface="Roboto"/>
              </a:rPr>
              <a:t>Improved Efficiency:</a:t>
            </a:r>
            <a:r>
              <a:rPr lang="en" sz="1600">
                <a:latin typeface="Roboto"/>
                <a:ea typeface="Roboto"/>
                <a:cs typeface="Roboto"/>
                <a:sym typeface="Roboto"/>
              </a:rPr>
              <a:t> ML can automate tasks and improve decision-making, leading to greater efficiency and productivity.</a:t>
            </a:r>
            <a:endParaRPr sz="1600">
              <a:latin typeface="Roboto"/>
              <a:ea typeface="Roboto"/>
              <a:cs typeface="Roboto"/>
              <a:sym typeface="Roboto"/>
            </a:endParaRPr>
          </a:p>
          <a:p>
            <a:pPr indent="-330200" lvl="0" marL="457200" rtl="0" algn="l">
              <a:lnSpc>
                <a:spcPct val="100000"/>
              </a:lnSpc>
              <a:spcBef>
                <a:spcPts val="0"/>
              </a:spcBef>
              <a:spcAft>
                <a:spcPts val="0"/>
              </a:spcAft>
              <a:buSzPts val="1600"/>
              <a:buFont typeface="Arial"/>
              <a:buChar char="●"/>
            </a:pPr>
            <a:r>
              <a:rPr b="1" lang="en" sz="1600">
                <a:latin typeface="Roboto"/>
                <a:ea typeface="Roboto"/>
                <a:cs typeface="Roboto"/>
                <a:sym typeface="Roboto"/>
              </a:rPr>
              <a:t>Reduced Costs:</a:t>
            </a:r>
            <a:r>
              <a:rPr lang="en" sz="1600">
                <a:latin typeface="Roboto"/>
                <a:ea typeface="Roboto"/>
                <a:cs typeface="Roboto"/>
                <a:sym typeface="Roboto"/>
              </a:rPr>
              <a:t> ML can help to reduce costs associated with manual processes and fraud losses.</a:t>
            </a:r>
            <a:endParaRPr sz="1600">
              <a:latin typeface="Roboto"/>
              <a:ea typeface="Roboto"/>
              <a:cs typeface="Roboto"/>
              <a:sym typeface="Roboto"/>
            </a:endParaRPr>
          </a:p>
          <a:p>
            <a:pPr indent="-330200" lvl="0" marL="457200" rtl="0" algn="l">
              <a:lnSpc>
                <a:spcPct val="100000"/>
              </a:lnSpc>
              <a:spcBef>
                <a:spcPts val="0"/>
              </a:spcBef>
              <a:spcAft>
                <a:spcPts val="0"/>
              </a:spcAft>
              <a:buSzPts val="1600"/>
              <a:buFont typeface="Arial"/>
              <a:buChar char="●"/>
            </a:pPr>
            <a:r>
              <a:rPr b="1" lang="en" sz="1600">
                <a:latin typeface="Roboto"/>
                <a:ea typeface="Roboto"/>
                <a:cs typeface="Roboto"/>
                <a:sym typeface="Roboto"/>
              </a:rPr>
              <a:t>Increased Revenue:</a:t>
            </a:r>
            <a:r>
              <a:rPr lang="en" sz="1600">
                <a:latin typeface="Roboto"/>
                <a:ea typeface="Roboto"/>
                <a:cs typeface="Roboto"/>
                <a:sym typeface="Roboto"/>
              </a:rPr>
              <a:t> ML can lead to new products and services that generate additional revenue for financial institutions.</a:t>
            </a:r>
            <a:endParaRPr sz="1600">
              <a:latin typeface="Roboto"/>
              <a:ea typeface="Roboto"/>
              <a:cs typeface="Roboto"/>
              <a:sym typeface="Roboto"/>
            </a:endParaRPr>
          </a:p>
          <a:p>
            <a:pPr indent="-330200" lvl="0" marL="457200" rtl="0" algn="l">
              <a:lnSpc>
                <a:spcPct val="100000"/>
              </a:lnSpc>
              <a:spcBef>
                <a:spcPts val="0"/>
              </a:spcBef>
              <a:spcAft>
                <a:spcPts val="0"/>
              </a:spcAft>
              <a:buSzPts val="1600"/>
              <a:buFont typeface="Arial"/>
              <a:buChar char="●"/>
            </a:pPr>
            <a:r>
              <a:rPr b="1" lang="en" sz="1600">
                <a:latin typeface="Roboto"/>
                <a:ea typeface="Roboto"/>
                <a:cs typeface="Roboto"/>
                <a:sym typeface="Roboto"/>
              </a:rPr>
              <a:t>Improved Risk Management:</a:t>
            </a:r>
            <a:r>
              <a:rPr lang="en" sz="1600">
                <a:latin typeface="Roboto"/>
                <a:ea typeface="Roboto"/>
                <a:cs typeface="Roboto"/>
                <a:sym typeface="Roboto"/>
              </a:rPr>
              <a:t> ML can help to identify and mitigate risks, improving the financial stability of institutions and protecting consumers.</a:t>
            </a:r>
            <a:endParaRPr sz="1600">
              <a:latin typeface="Roboto"/>
              <a:ea typeface="Roboto"/>
              <a:cs typeface="Roboto"/>
              <a:sym typeface="Roboto"/>
            </a:endParaRPr>
          </a:p>
          <a:p>
            <a:pPr indent="0" lvl="0" marL="0" rtl="0" algn="l">
              <a:spcBef>
                <a:spcPts val="1200"/>
              </a:spcBef>
              <a:spcAft>
                <a:spcPts val="1200"/>
              </a:spcAft>
              <a:buNone/>
            </a:pPr>
            <a:r>
              <a:t/>
            </a:r>
            <a:endParaRPr b="1" sz="16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F6267"/>
        </a:solidFill>
      </p:bgPr>
    </p:bg>
    <p:spTree>
      <p:nvGrpSpPr>
        <p:cNvPr id="275" name="Shape 275"/>
        <p:cNvGrpSpPr/>
        <p:nvPr/>
      </p:nvGrpSpPr>
      <p:grpSpPr>
        <a:xfrm>
          <a:off x="0" y="0"/>
          <a:ext cx="0" cy="0"/>
          <a:chOff x="0" y="0"/>
          <a:chExt cx="0" cy="0"/>
        </a:xfrm>
      </p:grpSpPr>
      <p:sp>
        <p:nvSpPr>
          <p:cNvPr id="276" name="Google Shape;276;p3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Challenges of ML in Finance and Banking</a:t>
            </a:r>
            <a:endParaRPr b="1"/>
          </a:p>
        </p:txBody>
      </p:sp>
      <p:sp>
        <p:nvSpPr>
          <p:cNvPr id="277" name="Google Shape;277;p37"/>
          <p:cNvSpPr txBox="1"/>
          <p:nvPr>
            <p:ph idx="4294967295" type="body"/>
          </p:nvPr>
        </p:nvSpPr>
        <p:spPr>
          <a:xfrm>
            <a:off x="311700" y="1171600"/>
            <a:ext cx="8520600" cy="38715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1200"/>
              </a:spcBef>
              <a:spcAft>
                <a:spcPts val="0"/>
              </a:spcAft>
              <a:buSzPts val="1600"/>
              <a:buFont typeface="Arial"/>
              <a:buChar char="●"/>
            </a:pPr>
            <a:r>
              <a:rPr b="1" lang="en" sz="1600">
                <a:latin typeface="Roboto"/>
                <a:ea typeface="Roboto"/>
                <a:cs typeface="Roboto"/>
                <a:sym typeface="Roboto"/>
              </a:rPr>
              <a:t>Bias and discrimination:</a:t>
            </a:r>
            <a:r>
              <a:rPr lang="en" sz="1600">
                <a:latin typeface="Roboto"/>
                <a:ea typeface="Roboto"/>
                <a:cs typeface="Roboto"/>
                <a:sym typeface="Roboto"/>
              </a:rPr>
              <a:t> ML models can perpetuate existing biases and lead to unfair outcomes.</a:t>
            </a:r>
            <a:endParaRPr sz="1600">
              <a:latin typeface="Roboto"/>
              <a:ea typeface="Roboto"/>
              <a:cs typeface="Roboto"/>
              <a:sym typeface="Roboto"/>
            </a:endParaRPr>
          </a:p>
          <a:p>
            <a:pPr indent="-330200" lvl="0" marL="457200" rtl="0" algn="l">
              <a:lnSpc>
                <a:spcPct val="100000"/>
              </a:lnSpc>
              <a:spcBef>
                <a:spcPts val="0"/>
              </a:spcBef>
              <a:spcAft>
                <a:spcPts val="0"/>
              </a:spcAft>
              <a:buSzPts val="1600"/>
              <a:buFont typeface="Arial"/>
              <a:buChar char="●"/>
            </a:pPr>
            <a:r>
              <a:rPr b="1" lang="en" sz="1600">
                <a:latin typeface="Roboto"/>
                <a:ea typeface="Roboto"/>
                <a:cs typeface="Roboto"/>
                <a:sym typeface="Roboto"/>
              </a:rPr>
              <a:t>Data Privacy:</a:t>
            </a:r>
            <a:r>
              <a:rPr lang="en" sz="1600">
                <a:latin typeface="Roboto"/>
                <a:ea typeface="Roboto"/>
                <a:cs typeface="Roboto"/>
                <a:sym typeface="Roboto"/>
              </a:rPr>
              <a:t> The use of personal data for ML raises privacy concerns and requires careful management.</a:t>
            </a:r>
            <a:endParaRPr sz="1600">
              <a:latin typeface="Roboto"/>
              <a:ea typeface="Roboto"/>
              <a:cs typeface="Roboto"/>
              <a:sym typeface="Roboto"/>
            </a:endParaRPr>
          </a:p>
          <a:p>
            <a:pPr indent="-330200" lvl="0" marL="457200" rtl="0" algn="l">
              <a:lnSpc>
                <a:spcPct val="100000"/>
              </a:lnSpc>
              <a:spcBef>
                <a:spcPts val="0"/>
              </a:spcBef>
              <a:spcAft>
                <a:spcPts val="0"/>
              </a:spcAft>
              <a:buSzPts val="1600"/>
              <a:buFont typeface="Arial"/>
              <a:buChar char="●"/>
            </a:pPr>
            <a:r>
              <a:rPr b="1" lang="en" sz="1600">
                <a:latin typeface="Roboto"/>
                <a:ea typeface="Roboto"/>
                <a:cs typeface="Roboto"/>
                <a:sym typeface="Roboto"/>
              </a:rPr>
              <a:t>Explainability and accountability:</a:t>
            </a:r>
            <a:r>
              <a:rPr lang="en" sz="1600">
                <a:latin typeface="Roboto"/>
                <a:ea typeface="Roboto"/>
                <a:cs typeface="Roboto"/>
                <a:sym typeface="Roboto"/>
              </a:rPr>
              <a:t> It can be difficult to understand how ML models make decisions, making it challenging to hold them accountable.</a:t>
            </a:r>
            <a:endParaRPr sz="1600">
              <a:latin typeface="Roboto"/>
              <a:ea typeface="Roboto"/>
              <a:cs typeface="Roboto"/>
              <a:sym typeface="Roboto"/>
            </a:endParaRPr>
          </a:p>
          <a:p>
            <a:pPr indent="-330200" lvl="0" marL="457200" rtl="0" algn="l">
              <a:lnSpc>
                <a:spcPct val="100000"/>
              </a:lnSpc>
              <a:spcBef>
                <a:spcPts val="0"/>
              </a:spcBef>
              <a:spcAft>
                <a:spcPts val="0"/>
              </a:spcAft>
              <a:buSzPts val="1600"/>
              <a:buFont typeface="Arial"/>
              <a:buChar char="●"/>
            </a:pPr>
            <a:r>
              <a:rPr b="1" lang="en" sz="1600">
                <a:latin typeface="Roboto"/>
                <a:ea typeface="Roboto"/>
                <a:cs typeface="Roboto"/>
                <a:sym typeface="Roboto"/>
              </a:rPr>
              <a:t>Regulatory uncertainty:</a:t>
            </a:r>
            <a:r>
              <a:rPr lang="en" sz="1600">
                <a:latin typeface="Roboto"/>
                <a:ea typeface="Roboto"/>
                <a:cs typeface="Roboto"/>
                <a:sym typeface="Roboto"/>
              </a:rPr>
              <a:t> The regulatory landscape for ML in finance and banking is still evolving, creating uncertainty for institutions.</a:t>
            </a:r>
            <a:endParaRPr b="1" sz="16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F6267"/>
        </a:solidFill>
      </p:bgPr>
    </p:bg>
    <p:spTree>
      <p:nvGrpSpPr>
        <p:cNvPr id="281" name="Shape 281"/>
        <p:cNvGrpSpPr/>
        <p:nvPr/>
      </p:nvGrpSpPr>
      <p:grpSpPr>
        <a:xfrm>
          <a:off x="0" y="0"/>
          <a:ext cx="0" cy="0"/>
          <a:chOff x="0" y="0"/>
          <a:chExt cx="0" cy="0"/>
        </a:xfrm>
      </p:grpSpPr>
      <p:sp>
        <p:nvSpPr>
          <p:cNvPr id="282" name="Google Shape;282;p3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b="1"/>
          </a:p>
        </p:txBody>
      </p:sp>
      <p:sp>
        <p:nvSpPr>
          <p:cNvPr id="283" name="Google Shape;283;p38"/>
          <p:cNvSpPr txBox="1"/>
          <p:nvPr>
            <p:ph idx="4294967295" type="body"/>
          </p:nvPr>
        </p:nvSpPr>
        <p:spPr>
          <a:xfrm>
            <a:off x="311700" y="1171600"/>
            <a:ext cx="8520600" cy="38715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1200"/>
              </a:spcBef>
              <a:spcAft>
                <a:spcPts val="0"/>
              </a:spcAft>
              <a:buSzPts val="1500"/>
              <a:buFont typeface="Arial"/>
              <a:buChar char="●"/>
            </a:pPr>
            <a:r>
              <a:rPr lang="en" sz="1500">
                <a:latin typeface="Roboto"/>
                <a:ea typeface="Roboto"/>
                <a:cs typeface="Roboto"/>
                <a:sym typeface="Roboto"/>
              </a:rPr>
              <a:t>From automation to </a:t>
            </a:r>
            <a:r>
              <a:rPr lang="en" sz="1500">
                <a:latin typeface="Roboto"/>
                <a:ea typeface="Roboto"/>
                <a:cs typeface="Roboto"/>
                <a:sym typeface="Roboto"/>
              </a:rPr>
              <a:t>heightened</a:t>
            </a:r>
            <a:r>
              <a:rPr lang="en" sz="1500">
                <a:latin typeface="Roboto"/>
                <a:ea typeface="Roboto"/>
                <a:cs typeface="Roboto"/>
                <a:sym typeface="Roboto"/>
              </a:rPr>
              <a:t> cybersecurity, ML is a powerful tool that can be used to ensure efficiency, accuracy, and </a:t>
            </a:r>
            <a:r>
              <a:rPr lang="en" sz="1500">
                <a:latin typeface="Roboto"/>
                <a:ea typeface="Roboto"/>
                <a:cs typeface="Roboto"/>
                <a:sym typeface="Roboto"/>
              </a:rPr>
              <a:t>safety</a:t>
            </a:r>
            <a:r>
              <a:rPr lang="en" sz="1500">
                <a:latin typeface="Roboto"/>
                <a:ea typeface="Roboto"/>
                <a:cs typeface="Roboto"/>
                <a:sym typeface="Roboto"/>
              </a:rPr>
              <a:t> in a business’ financial operations. </a:t>
            </a:r>
            <a:endParaRPr sz="1500">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 sz="1500">
                <a:latin typeface="Roboto"/>
                <a:ea typeface="Roboto"/>
                <a:cs typeface="Roboto"/>
                <a:sym typeface="Roboto"/>
              </a:rPr>
              <a:t>While the opportunities and benefits are at large, they bring along potential risks and challenges.</a:t>
            </a:r>
            <a:endParaRPr sz="1500">
              <a:latin typeface="Roboto"/>
              <a:ea typeface="Roboto"/>
              <a:cs typeface="Roboto"/>
              <a:sym typeface="Roboto"/>
            </a:endParaRPr>
          </a:p>
          <a:p>
            <a:pPr indent="-323850" lvl="1" marL="914400" rtl="0" algn="l">
              <a:lnSpc>
                <a:spcPct val="100000"/>
              </a:lnSpc>
              <a:spcBef>
                <a:spcPts val="0"/>
              </a:spcBef>
              <a:spcAft>
                <a:spcPts val="0"/>
              </a:spcAft>
              <a:buSzPts val="1500"/>
              <a:buFont typeface="Roboto"/>
              <a:buChar char="○"/>
            </a:pPr>
            <a:r>
              <a:rPr lang="en" sz="1500">
                <a:latin typeface="Roboto"/>
                <a:ea typeface="Roboto"/>
                <a:cs typeface="Roboto"/>
                <a:sym typeface="Roboto"/>
              </a:rPr>
              <a:t>Although</a:t>
            </a:r>
            <a:r>
              <a:rPr lang="en" sz="1500">
                <a:latin typeface="Roboto"/>
                <a:ea typeface="Roboto"/>
                <a:cs typeface="Roboto"/>
                <a:sym typeface="Roboto"/>
              </a:rPr>
              <a:t> the technology of AI is rapidly increasing, decisions to implement this technology should not be made with haste or without clear decision-making and planning. </a:t>
            </a:r>
            <a:endParaRPr sz="1500">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 sz="1500">
                <a:latin typeface="Roboto"/>
                <a:ea typeface="Roboto"/>
                <a:cs typeface="Roboto"/>
                <a:sym typeface="Roboto"/>
              </a:rPr>
              <a:t>Overall, Machine Learning is a quality approach to improving the efficiency of the financial and banking field.  The versatility of the technology enables businesses to adapt it to many fields, beyond the financial aspect. With this new approach to technology and business </a:t>
            </a:r>
            <a:r>
              <a:rPr lang="en" sz="1500">
                <a:latin typeface="Roboto"/>
                <a:ea typeface="Roboto"/>
                <a:cs typeface="Roboto"/>
                <a:sym typeface="Roboto"/>
              </a:rPr>
              <a:t>operations</a:t>
            </a:r>
            <a:r>
              <a:rPr lang="en" sz="1500">
                <a:latin typeface="Roboto"/>
                <a:ea typeface="Roboto"/>
                <a:cs typeface="Roboto"/>
                <a:sym typeface="Roboto"/>
              </a:rPr>
              <a:t>, we can expect to see a focus on improving AI technologies in all of its aspects. </a:t>
            </a:r>
            <a:endParaRPr sz="15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F6267"/>
        </a:solidFill>
      </p:bgPr>
    </p:bg>
    <p:spTree>
      <p:nvGrpSpPr>
        <p:cNvPr id="287" name="Shape 287"/>
        <p:cNvGrpSpPr/>
        <p:nvPr/>
      </p:nvGrpSpPr>
      <p:grpSpPr>
        <a:xfrm>
          <a:off x="0" y="0"/>
          <a:ext cx="0" cy="0"/>
          <a:chOff x="0" y="0"/>
          <a:chExt cx="0" cy="0"/>
        </a:xfrm>
      </p:grpSpPr>
      <p:sp>
        <p:nvSpPr>
          <p:cNvPr id="288" name="Google Shape;288;p3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b="1"/>
          </a:p>
        </p:txBody>
      </p:sp>
      <p:sp>
        <p:nvSpPr>
          <p:cNvPr id="289" name="Google Shape;289;p39"/>
          <p:cNvSpPr txBox="1"/>
          <p:nvPr>
            <p:ph idx="4294967295" type="body"/>
          </p:nvPr>
        </p:nvSpPr>
        <p:spPr>
          <a:xfrm>
            <a:off x="311700" y="1171600"/>
            <a:ext cx="8520600" cy="3871500"/>
          </a:xfrm>
          <a:prstGeom prst="rect">
            <a:avLst/>
          </a:prstGeom>
        </p:spPr>
        <p:txBody>
          <a:bodyPr anchorCtr="0" anchor="t" bIns="91425" lIns="91425" spcFirstLastPara="1" rIns="91425" wrap="square" tIns="91425">
            <a:normAutofit/>
          </a:bodyPr>
          <a:lstStyle/>
          <a:p>
            <a:pPr indent="-457200" lvl="0" marL="457200" rtl="0" algn="l">
              <a:lnSpc>
                <a:spcPct val="200000"/>
              </a:lnSpc>
              <a:spcBef>
                <a:spcPts val="0"/>
              </a:spcBef>
              <a:spcAft>
                <a:spcPts val="0"/>
              </a:spcAft>
              <a:buNone/>
            </a:pPr>
            <a:r>
              <a:rPr i="1" lang="en" sz="1100">
                <a:latin typeface="Roboto"/>
                <a:ea typeface="Roboto"/>
                <a:cs typeface="Roboto"/>
                <a:sym typeface="Roboto"/>
              </a:rPr>
              <a:t>Benefits of Machine Learning in Banking Industry</a:t>
            </a:r>
            <a:r>
              <a:rPr lang="en" sz="1100">
                <a:latin typeface="Roboto"/>
                <a:ea typeface="Roboto"/>
                <a:cs typeface="Roboto"/>
                <a:sym typeface="Roboto"/>
              </a:rPr>
              <a:t>. (2023, March 27). LinkedIn. Retrieved December 7, 2023, from </a:t>
            </a:r>
            <a:r>
              <a:rPr lang="en" sz="1100" u="sng">
                <a:solidFill>
                  <a:schemeClr val="hlink"/>
                </a:solidFill>
                <a:latin typeface="Roboto"/>
                <a:ea typeface="Roboto"/>
                <a:cs typeface="Roboto"/>
                <a:sym typeface="Roboto"/>
                <a:hlinkClick r:id="rId3"/>
              </a:rPr>
              <a:t>https://www.linkedin.com/pulse/benefits-machine-learning-banking-industry-aravind-raghunathan</a:t>
            </a:r>
            <a:endParaRPr sz="1100">
              <a:latin typeface="Roboto"/>
              <a:ea typeface="Roboto"/>
              <a:cs typeface="Roboto"/>
              <a:sym typeface="Roboto"/>
            </a:endParaRPr>
          </a:p>
          <a:p>
            <a:pPr indent="-457200" lvl="0" marL="457200" rtl="0" algn="l">
              <a:lnSpc>
                <a:spcPct val="200000"/>
              </a:lnSpc>
              <a:spcBef>
                <a:spcPts val="0"/>
              </a:spcBef>
              <a:spcAft>
                <a:spcPts val="0"/>
              </a:spcAft>
              <a:buNone/>
            </a:pPr>
            <a:r>
              <a:rPr i="1" lang="en" sz="1100">
                <a:latin typeface="Roboto"/>
                <a:ea typeface="Roboto"/>
                <a:cs typeface="Roboto"/>
                <a:sym typeface="Roboto"/>
              </a:rPr>
              <a:t>Machine Learning in Banking and Finance</a:t>
            </a:r>
            <a:r>
              <a:rPr lang="en" sz="1100">
                <a:latin typeface="Roboto"/>
                <a:ea typeface="Roboto"/>
                <a:cs typeface="Roboto"/>
                <a:sym typeface="Roboto"/>
              </a:rPr>
              <a:t>. (2022, July 6). Exadel. Retrieved December 7, 2023, from </a:t>
            </a:r>
            <a:r>
              <a:rPr lang="en" sz="1100" u="sng">
                <a:solidFill>
                  <a:schemeClr val="hlink"/>
                </a:solidFill>
                <a:latin typeface="Roboto"/>
                <a:ea typeface="Roboto"/>
                <a:cs typeface="Roboto"/>
                <a:sym typeface="Roboto"/>
                <a:hlinkClick r:id="rId4"/>
              </a:rPr>
              <a:t>https://exadel.com/news/how-machine-learning-is-used-in-finance-and-banking/</a:t>
            </a:r>
            <a:endParaRPr sz="1100">
              <a:latin typeface="Roboto"/>
              <a:ea typeface="Roboto"/>
              <a:cs typeface="Roboto"/>
              <a:sym typeface="Roboto"/>
            </a:endParaRPr>
          </a:p>
          <a:p>
            <a:pPr indent="-457200" lvl="0" marL="457200" rtl="0" algn="l">
              <a:lnSpc>
                <a:spcPct val="200000"/>
              </a:lnSpc>
              <a:spcBef>
                <a:spcPts val="0"/>
              </a:spcBef>
              <a:spcAft>
                <a:spcPts val="0"/>
              </a:spcAft>
              <a:buNone/>
            </a:pPr>
            <a:r>
              <a:rPr i="1" lang="en" sz="1100">
                <a:latin typeface="Roboto"/>
                <a:ea typeface="Roboto"/>
                <a:cs typeface="Roboto"/>
                <a:sym typeface="Roboto"/>
              </a:rPr>
              <a:t>Machine Learning in Finance: 10 Applications and Use Cases</a:t>
            </a:r>
            <a:r>
              <a:rPr lang="en" sz="1100">
                <a:latin typeface="Roboto"/>
                <a:ea typeface="Roboto"/>
                <a:cs typeface="Roboto"/>
                <a:sym typeface="Roboto"/>
              </a:rPr>
              <a:t>. (2023, November 29). Coursera. Retrieved December 7, 2023, from </a:t>
            </a:r>
            <a:r>
              <a:rPr lang="en" sz="1100" u="sng">
                <a:solidFill>
                  <a:schemeClr val="hlink"/>
                </a:solidFill>
                <a:latin typeface="Roboto"/>
                <a:ea typeface="Roboto"/>
                <a:cs typeface="Roboto"/>
                <a:sym typeface="Roboto"/>
                <a:hlinkClick r:id="rId5"/>
              </a:rPr>
              <a:t>https://www.coursera.org/articles/machine-learning-in-finance</a:t>
            </a:r>
            <a:endParaRPr sz="1100">
              <a:latin typeface="Roboto"/>
              <a:ea typeface="Roboto"/>
              <a:cs typeface="Roboto"/>
              <a:sym typeface="Roboto"/>
            </a:endParaRPr>
          </a:p>
          <a:p>
            <a:pPr indent="-457200" lvl="0" marL="457200" rtl="0" algn="l">
              <a:lnSpc>
                <a:spcPct val="200000"/>
              </a:lnSpc>
              <a:spcBef>
                <a:spcPts val="0"/>
              </a:spcBef>
              <a:spcAft>
                <a:spcPts val="0"/>
              </a:spcAft>
              <a:buNone/>
            </a:pPr>
            <a:r>
              <a:rPr i="1" lang="en" sz="1100">
                <a:latin typeface="Roboto"/>
                <a:ea typeface="Roboto"/>
                <a:cs typeface="Roboto"/>
                <a:sym typeface="Roboto"/>
              </a:rPr>
              <a:t>Machine Learning in Finance - Overview, Applications</a:t>
            </a:r>
            <a:r>
              <a:rPr lang="en" sz="1100">
                <a:latin typeface="Roboto"/>
                <a:ea typeface="Roboto"/>
                <a:cs typeface="Roboto"/>
                <a:sym typeface="Roboto"/>
              </a:rPr>
              <a:t>. (n.d.). Corporate Finance Institute. Retrieved December 7, 2023, from </a:t>
            </a:r>
            <a:r>
              <a:rPr lang="en" sz="1100" u="sng">
                <a:solidFill>
                  <a:schemeClr val="hlink"/>
                </a:solidFill>
                <a:latin typeface="Roboto"/>
                <a:ea typeface="Roboto"/>
                <a:cs typeface="Roboto"/>
                <a:sym typeface="Roboto"/>
                <a:hlinkClick r:id="rId6"/>
              </a:rPr>
              <a:t>https://corporatefinanceinstitute.com/resources/data-science/machine-learning-in-finance/</a:t>
            </a:r>
            <a:endParaRPr sz="1100">
              <a:latin typeface="Roboto"/>
              <a:ea typeface="Roboto"/>
              <a:cs typeface="Roboto"/>
              <a:sym typeface="Roboto"/>
            </a:endParaRPr>
          </a:p>
          <a:p>
            <a:pPr indent="-457200" lvl="0" marL="457200" rtl="0" algn="l">
              <a:lnSpc>
                <a:spcPct val="200000"/>
              </a:lnSpc>
              <a:spcBef>
                <a:spcPts val="0"/>
              </a:spcBef>
              <a:spcAft>
                <a:spcPts val="0"/>
              </a:spcAft>
              <a:buNone/>
            </a:pPr>
            <a:r>
              <a:rPr lang="en" sz="1100">
                <a:latin typeface="Roboto"/>
                <a:ea typeface="Roboto"/>
                <a:cs typeface="Roboto"/>
                <a:sym typeface="Roboto"/>
              </a:rPr>
              <a:t>Shmat, D. (2022, July 29). </a:t>
            </a:r>
            <a:r>
              <a:rPr i="1" lang="en" sz="1100">
                <a:latin typeface="Roboto"/>
                <a:ea typeface="Roboto"/>
                <a:cs typeface="Roboto"/>
                <a:sym typeface="Roboto"/>
              </a:rPr>
              <a:t>Machine Learning in Banking: 8 Use Cases &amp; Adoption Guide</a:t>
            </a:r>
            <a:r>
              <a:rPr lang="en" sz="1100">
                <a:latin typeface="Roboto"/>
                <a:ea typeface="Roboto"/>
                <a:cs typeface="Roboto"/>
                <a:sym typeface="Roboto"/>
              </a:rPr>
              <a:t>. Itransition. Retrieved December 7, 2023, from </a:t>
            </a:r>
            <a:r>
              <a:rPr lang="en" sz="1100" u="sng">
                <a:solidFill>
                  <a:schemeClr val="hlink"/>
                </a:solidFill>
                <a:latin typeface="Roboto"/>
                <a:ea typeface="Roboto"/>
                <a:cs typeface="Roboto"/>
                <a:sym typeface="Roboto"/>
                <a:hlinkClick r:id="rId7"/>
              </a:rPr>
              <a:t>https://www.itransition.com/machine-learning/banking</a:t>
            </a:r>
            <a:endParaRPr b="1" sz="1100">
              <a:latin typeface="Roboto"/>
              <a:ea typeface="Roboto"/>
              <a:cs typeface="Roboto"/>
              <a:sym typeface="Roboto"/>
            </a:endParaRPr>
          </a:p>
          <a:p>
            <a:pPr indent="-457200" lvl="0" marL="457200" rtl="0" algn="l">
              <a:lnSpc>
                <a:spcPct val="200000"/>
              </a:lnSpc>
              <a:spcBef>
                <a:spcPts val="0"/>
              </a:spcBef>
              <a:spcAft>
                <a:spcPts val="0"/>
              </a:spcAft>
              <a:buNone/>
            </a:pPr>
            <a:r>
              <a:rPr i="1" lang="en" sz="1100">
                <a:latin typeface="Arial"/>
                <a:ea typeface="Arial"/>
                <a:cs typeface="Arial"/>
                <a:sym typeface="Arial"/>
              </a:rPr>
              <a:t>What is Machine Learning?</a:t>
            </a:r>
            <a:r>
              <a:rPr lang="en" sz="1100">
                <a:latin typeface="Arial"/>
                <a:ea typeface="Arial"/>
                <a:cs typeface="Arial"/>
                <a:sym typeface="Arial"/>
              </a:rPr>
              <a:t> (n.d.). IBM. Retrieved December 7, 2023, from </a:t>
            </a:r>
            <a:r>
              <a:rPr lang="en" sz="1100" u="sng">
                <a:solidFill>
                  <a:schemeClr val="hlink"/>
                </a:solidFill>
                <a:latin typeface="Arial"/>
                <a:ea typeface="Arial"/>
                <a:cs typeface="Arial"/>
                <a:sym typeface="Arial"/>
                <a:hlinkClick r:id="rId8"/>
              </a:rPr>
              <a:t>https://www.ibm.com/topics/machine-learning</a:t>
            </a:r>
            <a:endParaRPr b="1" sz="11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Machine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F6267"/>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Machine Learning (ML)?</a:t>
            </a:r>
            <a:endParaRPr b="1"/>
          </a:p>
        </p:txBody>
      </p:sp>
      <p:sp>
        <p:nvSpPr>
          <p:cNvPr id="87" name="Google Shape;87;p16"/>
          <p:cNvSpPr txBox="1"/>
          <p:nvPr>
            <p:ph idx="4294967295"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Machine Learning (ML), is the branch of artificial intelligence (AI) and computer science that focuses on data usage and algorithms to imitate the way that humans learn, for the purpose of improving accuracy (IBM).</a:t>
            </a:r>
            <a:endParaRPr>
              <a:latin typeface="Roboto"/>
              <a:ea typeface="Roboto"/>
              <a:cs typeface="Roboto"/>
              <a:sym typeface="Roboto"/>
            </a:endParaRPr>
          </a:p>
          <a:p>
            <a:pPr indent="0" lvl="0" marL="0" rtl="0" algn="l">
              <a:spcBef>
                <a:spcPts val="1200"/>
              </a:spcBef>
              <a:spcAft>
                <a:spcPts val="1200"/>
              </a:spcAft>
              <a:buNone/>
            </a:pPr>
            <a:r>
              <a:rPr lang="en">
                <a:latin typeface="Roboto"/>
                <a:ea typeface="Roboto"/>
                <a:cs typeface="Roboto"/>
                <a:sym typeface="Roboto"/>
              </a:rPr>
              <a:t>ML uses and develops computer systems to learn and adapt without following explicit instructions, by using algorithms and statistical models to analyze and draw inferences from patterns in data.</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F6267"/>
        </a:soli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in Finance </a:t>
            </a:r>
            <a:r>
              <a:rPr lang="en"/>
              <a:t>&amp;</a:t>
            </a:r>
            <a:r>
              <a:rPr lang="en"/>
              <a:t> Banking </a:t>
            </a:r>
            <a:endParaRPr b="1"/>
          </a:p>
        </p:txBody>
      </p:sp>
      <p:sp>
        <p:nvSpPr>
          <p:cNvPr id="93" name="Google Shape;93;p17"/>
          <p:cNvSpPr txBox="1"/>
          <p:nvPr>
            <p:ph idx="4294967295"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Roboto"/>
                <a:ea typeface="Roboto"/>
                <a:cs typeface="Roboto"/>
                <a:sym typeface="Roboto"/>
              </a:rPr>
              <a:t>Now considered a key aspect of a number of financial services/applications, Machine Learning in the financial sector has become a tool used for managing assets, evaluating levels of risk, calculating credit scores, and approving loans (CFI). </a:t>
            </a:r>
            <a:endParaRPr>
              <a:latin typeface="Roboto"/>
              <a:ea typeface="Roboto"/>
              <a:cs typeface="Roboto"/>
              <a:sym typeface="Roboto"/>
            </a:endParaRPr>
          </a:p>
          <a:p>
            <a:pPr indent="0" lvl="0" marL="0" rtl="0" algn="l">
              <a:spcBef>
                <a:spcPts val="1200"/>
              </a:spcBef>
              <a:spcAft>
                <a:spcPts val="1200"/>
              </a:spcAft>
              <a:buNone/>
            </a:pPr>
            <a:r>
              <a:rPr lang="en">
                <a:latin typeface="Roboto"/>
                <a:ea typeface="Roboto"/>
                <a:cs typeface="Roboto"/>
                <a:sym typeface="Roboto"/>
              </a:rPr>
              <a:t>Machine Learning is a subset of data science that provides the ability to learn and improve from experience without being programmed. When tailored to banking, Machine Learning has been used to generate actionable insights using enormous databases that banks collect (Shamt, 2022). With information from massive volumes of data analyzed and “solved” by ML, businesses can then enhance business processes, make informed decisions, and assist with prediction tasks.</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F6267"/>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80"/>
              <a:t>10 Areas of </a:t>
            </a:r>
            <a:r>
              <a:rPr lang="en" sz="2080"/>
              <a:t>Application of Machine Learning in Finance &amp; Banking</a:t>
            </a:r>
            <a:endParaRPr b="1" sz="2080"/>
          </a:p>
        </p:txBody>
      </p:sp>
      <p:sp>
        <p:nvSpPr>
          <p:cNvPr id="99" name="Google Shape;99;p18"/>
          <p:cNvSpPr txBox="1"/>
          <p:nvPr>
            <p:ph idx="4294967295"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Fraud Detection and Security </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Credit Scoring and Risk Assessment </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Algorithmic Trading and Investment Strategies</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Customer Service and Personalization</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Risk Management and Compliance</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Loan Underwriting and Decision-Making</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Predictive Analytics for Financial Forecasting</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Anti-Money Laundering (AML)</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Automated Document Processing</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Cybersecurity</a:t>
            </a:r>
            <a:endParaRPr sz="17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F6267"/>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see</a:t>
            </a:r>
            <a:r>
              <a:rPr lang="en"/>
              <a:t> ML in Finance and Banking</a:t>
            </a:r>
            <a:endParaRPr b="1"/>
          </a:p>
        </p:txBody>
      </p:sp>
      <p:sp>
        <p:nvSpPr>
          <p:cNvPr id="105" name="Google Shape;105;p19"/>
          <p:cNvSpPr txBox="1"/>
          <p:nvPr>
            <p:ph idx="4294967295"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Roboto"/>
                <a:ea typeface="Roboto"/>
                <a:cs typeface="Roboto"/>
                <a:sym typeface="Roboto"/>
              </a:rPr>
              <a:t>Finance and banking are interactive and transferable globally. Considering how large the banking industry is, </a:t>
            </a:r>
            <a:r>
              <a:rPr b="1" lang="en">
                <a:latin typeface="Roboto"/>
                <a:ea typeface="Roboto"/>
                <a:cs typeface="Roboto"/>
                <a:sym typeface="Roboto"/>
              </a:rPr>
              <a:t>Machine Learning (ML)</a:t>
            </a:r>
            <a:r>
              <a:rPr lang="en">
                <a:latin typeface="Roboto"/>
                <a:ea typeface="Roboto"/>
                <a:cs typeface="Roboto"/>
                <a:sym typeface="Roboto"/>
              </a:rPr>
              <a:t> technology will help provide another layer of security, authenticity, and improved performance. </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We believe ML can keep people and organizations in the know about possible fraudulent activity, credit scoring, financial forecasting and planning, etc. It can also provide risk management, process automation, investment management, credit underwriting, etc. </a:t>
            </a:r>
            <a:endParaRPr>
              <a:latin typeface="Roboto"/>
              <a:ea typeface="Roboto"/>
              <a:cs typeface="Roboto"/>
              <a:sym typeface="Roboto"/>
            </a:endParaRPr>
          </a:p>
          <a:p>
            <a:pPr indent="0" lvl="0" marL="0" rtl="0" algn="l">
              <a:spcBef>
                <a:spcPts val="1200"/>
              </a:spcBef>
              <a:spcAft>
                <a:spcPts val="1200"/>
              </a:spcAft>
              <a:buNone/>
            </a:pPr>
            <a:r>
              <a:rPr lang="en">
                <a:latin typeface="Roboto"/>
                <a:ea typeface="Roboto"/>
                <a:cs typeface="Roboto"/>
                <a:sym typeface="Roboto"/>
              </a:rPr>
              <a:t>ML is also very plausible in the banking/finance industry as people can so easily interact with it today. It is a versatile technology that fits well into the industry. With the knowledge we have now, this technology has the potential to expand and improve throughout the upcoming years, enhancing financial activity for people, banks, businesses, and organizations.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900"/>
              <a:t>Theoretical Framework &amp; Scenario Planning</a:t>
            </a:r>
            <a:endParaRPr sz="3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DDF1"/>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Theoretical </a:t>
            </a:r>
            <a:r>
              <a:rPr b="1" lang="en">
                <a:solidFill>
                  <a:schemeClr val="dk2"/>
                </a:solidFill>
              </a:rPr>
              <a:t>Framework</a:t>
            </a:r>
            <a:endParaRPr b="1">
              <a:solidFill>
                <a:schemeClr val="dk2"/>
              </a:solidFill>
            </a:endParaRPr>
          </a:p>
        </p:txBody>
      </p:sp>
      <p:sp>
        <p:nvSpPr>
          <p:cNvPr id="116" name="Google Shape;116;p21"/>
          <p:cNvSpPr txBox="1"/>
          <p:nvPr>
            <p:ph idx="4294967295" type="body"/>
          </p:nvPr>
        </p:nvSpPr>
        <p:spPr>
          <a:xfrm>
            <a:off x="311700" y="1642275"/>
            <a:ext cx="8520600" cy="3397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117" name="Google Shape;117;p21"/>
          <p:cNvGrpSpPr/>
          <p:nvPr/>
        </p:nvGrpSpPr>
        <p:grpSpPr>
          <a:xfrm>
            <a:off x="5632317" y="1660450"/>
            <a:ext cx="3305700" cy="1643750"/>
            <a:chOff x="5632317" y="1189775"/>
            <a:chExt cx="3305700" cy="1643750"/>
          </a:xfrm>
        </p:grpSpPr>
        <p:sp>
          <p:nvSpPr>
            <p:cNvPr id="118" name="Google Shape;118;p21"/>
            <p:cNvSpPr/>
            <p:nvPr/>
          </p:nvSpPr>
          <p:spPr>
            <a:xfrm>
              <a:off x="5632317" y="1189775"/>
              <a:ext cx="3305700" cy="669000"/>
            </a:xfrm>
            <a:prstGeom prst="chevron">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Translation</a:t>
              </a:r>
              <a:endParaRPr b="1">
                <a:solidFill>
                  <a:srgbClr val="FFFFFF"/>
                </a:solidFill>
                <a:latin typeface="Roboto"/>
                <a:ea typeface="Roboto"/>
                <a:cs typeface="Roboto"/>
                <a:sym typeface="Roboto"/>
              </a:endParaRPr>
            </a:p>
          </p:txBody>
        </p:sp>
        <p:sp>
          <p:nvSpPr>
            <p:cNvPr id="119" name="Google Shape;119;p21"/>
            <p:cNvSpPr txBox="1"/>
            <p:nvPr/>
          </p:nvSpPr>
          <p:spPr>
            <a:xfrm>
              <a:off x="6167075" y="2057125"/>
              <a:ext cx="2236200" cy="77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2"/>
                  </a:solidFill>
                  <a:latin typeface="Roboto"/>
                  <a:ea typeface="Roboto"/>
                  <a:cs typeface="Roboto"/>
                  <a:sym typeface="Roboto"/>
                </a:rPr>
                <a:t>How the use of ML is translated. What does it look like in the business? What are the results?</a:t>
              </a:r>
              <a:endParaRPr b="1" sz="11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chemeClr val="dk2"/>
                </a:solidFill>
                <a:latin typeface="Roboto"/>
                <a:ea typeface="Roboto"/>
                <a:cs typeface="Roboto"/>
                <a:sym typeface="Roboto"/>
              </a:endParaRPr>
            </a:p>
          </p:txBody>
        </p:sp>
      </p:grpSp>
      <p:grpSp>
        <p:nvGrpSpPr>
          <p:cNvPr id="120" name="Google Shape;120;p21"/>
          <p:cNvGrpSpPr/>
          <p:nvPr/>
        </p:nvGrpSpPr>
        <p:grpSpPr>
          <a:xfrm>
            <a:off x="0" y="1660664"/>
            <a:ext cx="3546900" cy="1279036"/>
            <a:chOff x="0" y="1189989"/>
            <a:chExt cx="3546900" cy="1279036"/>
          </a:xfrm>
        </p:grpSpPr>
        <p:sp>
          <p:nvSpPr>
            <p:cNvPr id="121" name="Google Shape;121;p21"/>
            <p:cNvSpPr/>
            <p:nvPr/>
          </p:nvSpPr>
          <p:spPr>
            <a:xfrm>
              <a:off x="0" y="1189989"/>
              <a:ext cx="3546900" cy="669000"/>
            </a:xfrm>
            <a:prstGeom prst="homePlate">
              <a:avLst>
                <a:gd fmla="val 50000"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Implementation</a:t>
              </a:r>
              <a:endParaRPr b="1">
                <a:solidFill>
                  <a:srgbClr val="FFFFFF"/>
                </a:solidFill>
                <a:latin typeface="Roboto"/>
                <a:ea typeface="Roboto"/>
                <a:cs typeface="Roboto"/>
                <a:sym typeface="Roboto"/>
              </a:endParaRPr>
            </a:p>
          </p:txBody>
        </p:sp>
        <p:sp>
          <p:nvSpPr>
            <p:cNvPr id="122" name="Google Shape;122;p21"/>
            <p:cNvSpPr txBox="1"/>
            <p:nvPr/>
          </p:nvSpPr>
          <p:spPr>
            <a:xfrm>
              <a:off x="655350" y="2057125"/>
              <a:ext cx="2236200" cy="41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2"/>
                  </a:solidFill>
                  <a:latin typeface="Roboto"/>
                  <a:ea typeface="Roboto"/>
                  <a:cs typeface="Roboto"/>
                  <a:sym typeface="Roboto"/>
                </a:rPr>
                <a:t>Introduction of the technology.</a:t>
              </a:r>
              <a:endParaRPr sz="1100">
                <a:solidFill>
                  <a:schemeClr val="dk2"/>
                </a:solidFill>
                <a:latin typeface="Roboto"/>
                <a:ea typeface="Roboto"/>
                <a:cs typeface="Roboto"/>
                <a:sym typeface="Roboto"/>
              </a:endParaRPr>
            </a:p>
          </p:txBody>
        </p:sp>
      </p:grpSp>
      <p:grpSp>
        <p:nvGrpSpPr>
          <p:cNvPr id="123" name="Google Shape;123;p21"/>
          <p:cNvGrpSpPr/>
          <p:nvPr/>
        </p:nvGrpSpPr>
        <p:grpSpPr>
          <a:xfrm>
            <a:off x="2944204" y="1660450"/>
            <a:ext cx="3305700" cy="1512350"/>
            <a:chOff x="2944204" y="1189775"/>
            <a:chExt cx="3305700" cy="1512350"/>
          </a:xfrm>
        </p:grpSpPr>
        <p:sp>
          <p:nvSpPr>
            <p:cNvPr id="124" name="Google Shape;124;p21"/>
            <p:cNvSpPr/>
            <p:nvPr/>
          </p:nvSpPr>
          <p:spPr>
            <a:xfrm>
              <a:off x="2944204" y="1189775"/>
              <a:ext cx="3305700" cy="669000"/>
            </a:xfrm>
            <a:prstGeom prst="chevron">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Adaptation</a:t>
              </a:r>
              <a:endParaRPr b="1">
                <a:solidFill>
                  <a:srgbClr val="FFFFFF"/>
                </a:solidFill>
                <a:latin typeface="Roboto"/>
                <a:ea typeface="Roboto"/>
                <a:cs typeface="Roboto"/>
                <a:sym typeface="Roboto"/>
              </a:endParaRPr>
            </a:p>
          </p:txBody>
        </p:sp>
        <p:sp>
          <p:nvSpPr>
            <p:cNvPr id="125" name="Google Shape;125;p21"/>
            <p:cNvSpPr txBox="1"/>
            <p:nvPr/>
          </p:nvSpPr>
          <p:spPr>
            <a:xfrm>
              <a:off x="3478950" y="2057125"/>
              <a:ext cx="2236200" cy="64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2"/>
                  </a:solidFill>
                  <a:latin typeface="Roboto"/>
                  <a:ea typeface="Roboto"/>
                  <a:cs typeface="Roboto"/>
                  <a:sym typeface="Roboto"/>
                </a:rPr>
                <a:t>Adapting the technology to fit financing &amp; banking operations of the business.</a:t>
              </a:r>
              <a:endParaRPr sz="1100">
                <a:solidFill>
                  <a:schemeClr val="dk2"/>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