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2"/>
    <p:sldId id="270" r:id="rId3"/>
    <p:sldId id="271" r:id="rId4"/>
    <p:sldId id="27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25A60-42DD-45CF-B5A2-1680C56B6CFF}"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C906C-C5FE-4ED8-89FD-4559B2CC7070}" type="slidenum">
              <a:rPr lang="en-US" smtClean="0"/>
              <a:t>‹#›</a:t>
            </a:fld>
            <a:endParaRPr lang="en-US"/>
          </a:p>
        </p:txBody>
      </p:sp>
    </p:spTree>
    <p:extLst>
      <p:ext uri="{BB962C8B-B14F-4D97-AF65-F5344CB8AC3E}">
        <p14:creationId xmlns:p14="http://schemas.microsoft.com/office/powerpoint/2010/main" val="94518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EC906C-C5FE-4ED8-89FD-4559B2CC7070}" type="slidenum">
              <a:rPr lang="en-US" smtClean="0"/>
              <a:t>13</a:t>
            </a:fld>
            <a:endParaRPr lang="en-US"/>
          </a:p>
        </p:txBody>
      </p:sp>
    </p:spTree>
    <p:extLst>
      <p:ext uri="{BB962C8B-B14F-4D97-AF65-F5344CB8AC3E}">
        <p14:creationId xmlns:p14="http://schemas.microsoft.com/office/powerpoint/2010/main" val="264572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FC48-2DD9-69CB-F597-6F00063AAA4E}"/>
              </a:ext>
            </a:extLst>
          </p:cNvPr>
          <p:cNvSpPr>
            <a:spLocks noGrp="1"/>
          </p:cNvSpPr>
          <p:nvPr>
            <p:ph type="title"/>
          </p:nvPr>
        </p:nvSpPr>
        <p:spPr>
          <a:xfrm>
            <a:off x="1826834" y="386572"/>
            <a:ext cx="9601200" cy="1485900"/>
          </a:xfrm>
        </p:spPr>
        <p:txBody>
          <a:bodyPr>
            <a:noAutofit/>
          </a:bodyPr>
          <a:lstStyle/>
          <a:p>
            <a:pPr algn="ctr">
              <a:lnSpc>
                <a:spcPct val="150000"/>
              </a:lnSpc>
            </a:pPr>
            <a:r>
              <a:rPr lang="en-US" sz="3200" b="1" i="1" dirty="0">
                <a:latin typeface="Calibri" panose="020F0502020204030204" pitchFamily="34" charset="0"/>
                <a:ea typeface="Calibri" panose="020F0502020204030204" pitchFamily="34" charset="0"/>
                <a:cs typeface="Calibri" panose="020F0502020204030204" pitchFamily="34" charset="0"/>
              </a:rPr>
              <a:t>Analysis of OCD Patient Dataset: Demographics, Symptoms, and Treatment Insights</a:t>
            </a:r>
          </a:p>
        </p:txBody>
      </p:sp>
      <p:pic>
        <p:nvPicPr>
          <p:cNvPr id="4" name="Picture 3">
            <a:extLst>
              <a:ext uri="{FF2B5EF4-FFF2-40B4-BE49-F238E27FC236}">
                <a16:creationId xmlns:a16="http://schemas.microsoft.com/office/drawing/2014/main" id="{11497457-9035-CE60-16F4-6F2F2C72A363}"/>
              </a:ext>
            </a:extLst>
          </p:cNvPr>
          <p:cNvPicPr>
            <a:picLocks noChangeAspect="1"/>
          </p:cNvPicPr>
          <p:nvPr/>
        </p:nvPicPr>
        <p:blipFill>
          <a:blip r:embed="rId2"/>
          <a:stretch>
            <a:fillRect/>
          </a:stretch>
        </p:blipFill>
        <p:spPr>
          <a:xfrm>
            <a:off x="2611120" y="2332866"/>
            <a:ext cx="8117840" cy="4250813"/>
          </a:xfrm>
          <a:prstGeom prst="rect">
            <a:avLst/>
          </a:prstGeom>
          <a:effectLst>
            <a:outerShdw blurRad="63500" sx="102000" sy="102000" algn="ctr" rotWithShape="0">
              <a:prstClr val="black">
                <a:alpha val="40000"/>
              </a:prstClr>
            </a:outerShdw>
            <a:softEdge rad="114300"/>
          </a:effectLst>
        </p:spPr>
      </p:pic>
    </p:spTree>
    <p:extLst>
      <p:ext uri="{BB962C8B-B14F-4D97-AF65-F5344CB8AC3E}">
        <p14:creationId xmlns:p14="http://schemas.microsoft.com/office/powerpoint/2010/main" val="264986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E63A92-59CB-CE7E-9552-34E69F483747}"/>
              </a:ext>
            </a:extLst>
          </p:cNvPr>
          <p:cNvSpPr txBox="1"/>
          <p:nvPr/>
        </p:nvSpPr>
        <p:spPr>
          <a:xfrm>
            <a:off x="2638300" y="94536"/>
            <a:ext cx="9448800" cy="954107"/>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Group patients by gender and find the average age for each gender</a:t>
            </a:r>
            <a:r>
              <a:rPr lang="en-US" dirty="0"/>
              <a:t>.</a:t>
            </a:r>
          </a:p>
        </p:txBody>
      </p:sp>
      <p:sp>
        <p:nvSpPr>
          <p:cNvPr id="4" name="TextBox 3">
            <a:extLst>
              <a:ext uri="{FF2B5EF4-FFF2-40B4-BE49-F238E27FC236}">
                <a16:creationId xmlns:a16="http://schemas.microsoft.com/office/drawing/2014/main" id="{2D1AD13F-27FD-2ABB-96B9-87CC222804B8}"/>
              </a:ext>
            </a:extLst>
          </p:cNvPr>
          <p:cNvSpPr txBox="1"/>
          <p:nvPr/>
        </p:nvSpPr>
        <p:spPr>
          <a:xfrm>
            <a:off x="3913239" y="1175419"/>
            <a:ext cx="7804846" cy="707886"/>
          </a:xfrm>
          <a:prstGeom prst="rect">
            <a:avLst/>
          </a:prstGeom>
          <a:noFill/>
        </p:spPr>
        <p:txBody>
          <a:bodyPr wrap="square" rtlCol="0">
            <a:spAutoFit/>
          </a:bodyPr>
          <a:lstStyle/>
          <a:p>
            <a:r>
              <a:rPr lang="en-US" sz="2000" dirty="0"/>
              <a:t>SELECT Gender, AVG(Age) AS AverageAge FROM ocd_patient_dataset</a:t>
            </a:r>
          </a:p>
          <a:p>
            <a:r>
              <a:rPr lang="en-US" sz="2000" dirty="0"/>
              <a:t>GROUP BY Gender;</a:t>
            </a:r>
          </a:p>
        </p:txBody>
      </p:sp>
      <p:pic>
        <p:nvPicPr>
          <p:cNvPr id="10" name="Picture 9">
            <a:extLst>
              <a:ext uri="{FF2B5EF4-FFF2-40B4-BE49-F238E27FC236}">
                <a16:creationId xmlns:a16="http://schemas.microsoft.com/office/drawing/2014/main" id="{655FB1E8-3213-4CAB-DA30-A6F3C3BA3060}"/>
              </a:ext>
            </a:extLst>
          </p:cNvPr>
          <p:cNvPicPr>
            <a:picLocks noChangeAspect="1"/>
          </p:cNvPicPr>
          <p:nvPr/>
        </p:nvPicPr>
        <p:blipFill>
          <a:blip r:embed="rId2"/>
          <a:stretch>
            <a:fillRect/>
          </a:stretch>
        </p:blipFill>
        <p:spPr>
          <a:xfrm>
            <a:off x="6797633" y="2720558"/>
            <a:ext cx="4451486" cy="2271919"/>
          </a:xfrm>
          <a:prstGeom prst="rect">
            <a:avLst/>
          </a:prstGeom>
          <a:effectLst>
            <a:outerShdw blurRad="63500" sx="102000" sy="102000" algn="ctr" rotWithShape="0">
              <a:prstClr val="black">
                <a:alpha val="40000"/>
              </a:prstClr>
            </a:outerShdw>
            <a:softEdge rad="38100"/>
          </a:effectLst>
        </p:spPr>
      </p:pic>
      <p:pic>
        <p:nvPicPr>
          <p:cNvPr id="12" name="Picture 11">
            <a:extLst>
              <a:ext uri="{FF2B5EF4-FFF2-40B4-BE49-F238E27FC236}">
                <a16:creationId xmlns:a16="http://schemas.microsoft.com/office/drawing/2014/main" id="{932E1724-5874-F7F5-FF27-16837FA4D4B8}"/>
              </a:ext>
            </a:extLst>
          </p:cNvPr>
          <p:cNvPicPr>
            <a:picLocks noChangeAspect="1"/>
          </p:cNvPicPr>
          <p:nvPr/>
        </p:nvPicPr>
        <p:blipFill>
          <a:blip r:embed="rId3"/>
          <a:stretch>
            <a:fillRect/>
          </a:stretch>
        </p:blipFill>
        <p:spPr>
          <a:xfrm>
            <a:off x="3373120" y="5992434"/>
            <a:ext cx="8653020" cy="581674"/>
          </a:xfrm>
          <a:prstGeom prst="rect">
            <a:avLst/>
          </a:prstGeom>
          <a:effectLst>
            <a:outerShdw blurRad="63500" sx="102000" sy="102000" algn="ctr" rotWithShape="0">
              <a:prstClr val="black">
                <a:alpha val="40000"/>
              </a:prstClr>
            </a:outerShdw>
            <a:softEdge rad="25400"/>
          </a:effectLst>
        </p:spPr>
      </p:pic>
      <p:pic>
        <p:nvPicPr>
          <p:cNvPr id="14" name="Picture 13">
            <a:extLst>
              <a:ext uri="{FF2B5EF4-FFF2-40B4-BE49-F238E27FC236}">
                <a16:creationId xmlns:a16="http://schemas.microsoft.com/office/drawing/2014/main" id="{DC96C187-0E80-7D89-F998-CB7CB085E8EE}"/>
              </a:ext>
            </a:extLst>
          </p:cNvPr>
          <p:cNvPicPr>
            <a:picLocks noChangeAspect="1"/>
          </p:cNvPicPr>
          <p:nvPr/>
        </p:nvPicPr>
        <p:blipFill>
          <a:blip r:embed="rId4"/>
          <a:srcRect b="8445"/>
          <a:stretch/>
        </p:blipFill>
        <p:spPr>
          <a:xfrm>
            <a:off x="1093283" y="2300443"/>
            <a:ext cx="4860477" cy="3254783"/>
          </a:xfrm>
          <a:prstGeom prst="rect">
            <a:avLst/>
          </a:prstGeom>
          <a:effectLst>
            <a:outerShdw blurRad="63500" sx="102000" sy="102000" algn="ctr" rotWithShape="0">
              <a:prstClr val="black">
                <a:alpha val="40000"/>
              </a:prstClr>
            </a:outerShdw>
            <a:softEdge rad="88900"/>
          </a:effectLst>
        </p:spPr>
      </p:pic>
    </p:spTree>
    <p:extLst>
      <p:ext uri="{BB962C8B-B14F-4D97-AF65-F5344CB8AC3E}">
        <p14:creationId xmlns:p14="http://schemas.microsoft.com/office/powerpoint/2010/main" val="68747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048F2-8A80-3D07-E008-420E34618FC0}"/>
              </a:ext>
            </a:extLst>
          </p:cNvPr>
          <p:cNvSpPr txBox="1"/>
          <p:nvPr/>
        </p:nvSpPr>
        <p:spPr>
          <a:xfrm>
            <a:off x="731520" y="254000"/>
            <a:ext cx="764032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Find patients diagnosed with OCD after January 1, 2018</a:t>
            </a:r>
            <a:r>
              <a:rPr lang="en-US" dirty="0"/>
              <a:t>.</a:t>
            </a:r>
          </a:p>
        </p:txBody>
      </p:sp>
      <p:sp>
        <p:nvSpPr>
          <p:cNvPr id="3" name="TextBox 2">
            <a:extLst>
              <a:ext uri="{FF2B5EF4-FFF2-40B4-BE49-F238E27FC236}">
                <a16:creationId xmlns:a16="http://schemas.microsoft.com/office/drawing/2014/main" id="{2E0CE382-4AE2-8DA7-D1DA-179DA7E25623}"/>
              </a:ext>
            </a:extLst>
          </p:cNvPr>
          <p:cNvSpPr txBox="1"/>
          <p:nvPr/>
        </p:nvSpPr>
        <p:spPr>
          <a:xfrm>
            <a:off x="1188720" y="1001375"/>
            <a:ext cx="6451600" cy="707886"/>
          </a:xfrm>
          <a:prstGeom prst="rect">
            <a:avLst/>
          </a:prstGeom>
          <a:noFill/>
        </p:spPr>
        <p:txBody>
          <a:bodyPr wrap="square" rtlCol="0">
            <a:spAutoFit/>
          </a:bodyPr>
          <a:lstStyle/>
          <a:p>
            <a:r>
              <a:rPr lang="en-US" sz="2000" dirty="0"/>
              <a:t>SELECT * FROM ocd_patient_dataset WHERE `OCD Diagnosis Date` &gt; '2018-01-01';</a:t>
            </a:r>
          </a:p>
        </p:txBody>
      </p:sp>
      <p:pic>
        <p:nvPicPr>
          <p:cNvPr id="5" name="Picture 4">
            <a:extLst>
              <a:ext uri="{FF2B5EF4-FFF2-40B4-BE49-F238E27FC236}">
                <a16:creationId xmlns:a16="http://schemas.microsoft.com/office/drawing/2014/main" id="{076D5716-87F7-B8B9-C9E8-C0FC1683A0C1}"/>
              </a:ext>
            </a:extLst>
          </p:cNvPr>
          <p:cNvPicPr>
            <a:picLocks noChangeAspect="1"/>
          </p:cNvPicPr>
          <p:nvPr/>
        </p:nvPicPr>
        <p:blipFill>
          <a:blip r:embed="rId2"/>
          <a:stretch>
            <a:fillRect/>
          </a:stretch>
        </p:blipFill>
        <p:spPr>
          <a:xfrm>
            <a:off x="1188720" y="2138680"/>
            <a:ext cx="6266494" cy="3032760"/>
          </a:xfrm>
          <a:prstGeom prst="rect">
            <a:avLst/>
          </a:prstGeom>
        </p:spPr>
      </p:pic>
      <p:pic>
        <p:nvPicPr>
          <p:cNvPr id="7" name="Picture 6">
            <a:extLst>
              <a:ext uri="{FF2B5EF4-FFF2-40B4-BE49-F238E27FC236}">
                <a16:creationId xmlns:a16="http://schemas.microsoft.com/office/drawing/2014/main" id="{E975EFE5-3E87-E77A-C83C-A090734AC73A}"/>
              </a:ext>
            </a:extLst>
          </p:cNvPr>
          <p:cNvPicPr>
            <a:picLocks noChangeAspect="1"/>
          </p:cNvPicPr>
          <p:nvPr/>
        </p:nvPicPr>
        <p:blipFill>
          <a:blip r:embed="rId3"/>
          <a:stretch>
            <a:fillRect/>
          </a:stretch>
        </p:blipFill>
        <p:spPr>
          <a:xfrm>
            <a:off x="915374" y="5600025"/>
            <a:ext cx="7019586" cy="461664"/>
          </a:xfrm>
          <a:prstGeom prst="rect">
            <a:avLst/>
          </a:prstGeom>
        </p:spPr>
      </p:pic>
      <p:pic>
        <p:nvPicPr>
          <p:cNvPr id="9" name="Picture 8">
            <a:extLst>
              <a:ext uri="{FF2B5EF4-FFF2-40B4-BE49-F238E27FC236}">
                <a16:creationId xmlns:a16="http://schemas.microsoft.com/office/drawing/2014/main" id="{7F945DDE-6BBD-F2B1-057F-65F67488DF60}"/>
              </a:ext>
            </a:extLst>
          </p:cNvPr>
          <p:cNvPicPr>
            <a:picLocks noChangeAspect="1"/>
          </p:cNvPicPr>
          <p:nvPr/>
        </p:nvPicPr>
        <p:blipFill>
          <a:blip r:embed="rId4"/>
          <a:stretch>
            <a:fillRect/>
          </a:stretch>
        </p:blipFill>
        <p:spPr>
          <a:xfrm>
            <a:off x="8280400" y="2234217"/>
            <a:ext cx="3525520" cy="3525520"/>
          </a:xfrm>
          <a:prstGeom prst="rect">
            <a:avLst/>
          </a:prstGeom>
          <a:effectLst>
            <a:outerShdw blurRad="63500" sx="102000" sy="102000" algn="ctr" rotWithShape="0">
              <a:prstClr val="black">
                <a:alpha val="40000"/>
              </a:prstClr>
            </a:outerShdw>
            <a:softEdge rad="88900"/>
          </a:effectLst>
        </p:spPr>
      </p:pic>
    </p:spTree>
    <p:extLst>
      <p:ext uri="{BB962C8B-B14F-4D97-AF65-F5344CB8AC3E}">
        <p14:creationId xmlns:p14="http://schemas.microsoft.com/office/powerpoint/2010/main" val="321571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3D92D5-8CE6-B4CF-DD70-D1AF07D9B759}"/>
              </a:ext>
            </a:extLst>
          </p:cNvPr>
          <p:cNvSpPr txBox="1"/>
          <p:nvPr/>
        </p:nvSpPr>
        <p:spPr>
          <a:xfrm>
            <a:off x="3860800" y="453187"/>
            <a:ext cx="782320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Find patients whose obsession type includes "Hoarding".</a:t>
            </a:r>
          </a:p>
        </p:txBody>
      </p:sp>
      <p:sp>
        <p:nvSpPr>
          <p:cNvPr id="3" name="TextBox 2">
            <a:extLst>
              <a:ext uri="{FF2B5EF4-FFF2-40B4-BE49-F238E27FC236}">
                <a16:creationId xmlns:a16="http://schemas.microsoft.com/office/drawing/2014/main" id="{48837208-50FB-E0C5-EED4-A240BE1BF2EB}"/>
              </a:ext>
            </a:extLst>
          </p:cNvPr>
          <p:cNvSpPr txBox="1"/>
          <p:nvPr/>
        </p:nvSpPr>
        <p:spPr>
          <a:xfrm>
            <a:off x="4384040" y="1241177"/>
            <a:ext cx="7071360"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SELECT * FROM ocd_patient_dataset WHERE `Obsession Type` LIKE '%Hoarding%';</a:t>
            </a:r>
          </a:p>
        </p:txBody>
      </p:sp>
      <p:pic>
        <p:nvPicPr>
          <p:cNvPr id="5" name="Picture 4">
            <a:extLst>
              <a:ext uri="{FF2B5EF4-FFF2-40B4-BE49-F238E27FC236}">
                <a16:creationId xmlns:a16="http://schemas.microsoft.com/office/drawing/2014/main" id="{C7C89495-1003-9C32-2A19-CC26FB331F58}"/>
              </a:ext>
            </a:extLst>
          </p:cNvPr>
          <p:cNvPicPr>
            <a:picLocks noChangeAspect="1"/>
          </p:cNvPicPr>
          <p:nvPr/>
        </p:nvPicPr>
        <p:blipFill>
          <a:blip r:embed="rId2"/>
          <a:stretch>
            <a:fillRect/>
          </a:stretch>
        </p:blipFill>
        <p:spPr>
          <a:xfrm>
            <a:off x="5537200" y="2422118"/>
            <a:ext cx="6146800" cy="2486820"/>
          </a:xfrm>
          <a:prstGeom prst="rect">
            <a:avLst/>
          </a:prstGeom>
        </p:spPr>
      </p:pic>
      <p:pic>
        <p:nvPicPr>
          <p:cNvPr id="7" name="Picture 6">
            <a:extLst>
              <a:ext uri="{FF2B5EF4-FFF2-40B4-BE49-F238E27FC236}">
                <a16:creationId xmlns:a16="http://schemas.microsoft.com/office/drawing/2014/main" id="{34981923-7857-B924-0F9C-54EFCBE428D9}"/>
              </a:ext>
            </a:extLst>
          </p:cNvPr>
          <p:cNvPicPr>
            <a:picLocks noChangeAspect="1"/>
          </p:cNvPicPr>
          <p:nvPr/>
        </p:nvPicPr>
        <p:blipFill>
          <a:blip r:embed="rId3"/>
          <a:stretch>
            <a:fillRect/>
          </a:stretch>
        </p:blipFill>
        <p:spPr>
          <a:xfrm>
            <a:off x="5242560" y="5870080"/>
            <a:ext cx="6736080" cy="546124"/>
          </a:xfrm>
          <a:prstGeom prst="rect">
            <a:avLst/>
          </a:prstGeom>
        </p:spPr>
      </p:pic>
      <p:pic>
        <p:nvPicPr>
          <p:cNvPr id="9" name="Picture 8">
            <a:extLst>
              <a:ext uri="{FF2B5EF4-FFF2-40B4-BE49-F238E27FC236}">
                <a16:creationId xmlns:a16="http://schemas.microsoft.com/office/drawing/2014/main" id="{DE294897-284F-D207-B890-EB66B04E3A5D}"/>
              </a:ext>
            </a:extLst>
          </p:cNvPr>
          <p:cNvPicPr>
            <a:picLocks noChangeAspect="1"/>
          </p:cNvPicPr>
          <p:nvPr/>
        </p:nvPicPr>
        <p:blipFill>
          <a:blip r:embed="rId4"/>
          <a:stretch>
            <a:fillRect/>
          </a:stretch>
        </p:blipFill>
        <p:spPr>
          <a:xfrm>
            <a:off x="1005840" y="2406269"/>
            <a:ext cx="3952240" cy="4083456"/>
          </a:xfrm>
          <a:prstGeom prst="rect">
            <a:avLst/>
          </a:prstGeom>
          <a:effectLst>
            <a:outerShdw blurRad="63500" sx="102000" sy="102000" algn="ctr" rotWithShape="0">
              <a:prstClr val="black">
                <a:alpha val="40000"/>
              </a:prstClr>
            </a:outerShdw>
            <a:softEdge rad="88900"/>
          </a:effectLst>
        </p:spPr>
      </p:pic>
    </p:spTree>
    <p:extLst>
      <p:ext uri="{BB962C8B-B14F-4D97-AF65-F5344CB8AC3E}">
        <p14:creationId xmlns:p14="http://schemas.microsoft.com/office/powerpoint/2010/main" val="408289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FDED9-29EC-C7D7-EB20-3E144B4A8487}"/>
              </a:ext>
            </a:extLst>
          </p:cNvPr>
          <p:cNvSpPr txBox="1"/>
          <p:nvPr/>
        </p:nvSpPr>
        <p:spPr>
          <a:xfrm>
            <a:off x="894573" y="417061"/>
            <a:ext cx="8288756"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List patients who have not been prescribed any medication</a:t>
            </a:r>
            <a:r>
              <a:rPr lang="en-US" dirty="0"/>
              <a:t>.</a:t>
            </a:r>
          </a:p>
        </p:txBody>
      </p:sp>
      <p:pic>
        <p:nvPicPr>
          <p:cNvPr id="4" name="Picture 3">
            <a:extLst>
              <a:ext uri="{FF2B5EF4-FFF2-40B4-BE49-F238E27FC236}">
                <a16:creationId xmlns:a16="http://schemas.microsoft.com/office/drawing/2014/main" id="{9A06E205-638E-3D82-3E2F-49093C866BF1}"/>
              </a:ext>
            </a:extLst>
          </p:cNvPr>
          <p:cNvPicPr>
            <a:picLocks noChangeAspect="1"/>
          </p:cNvPicPr>
          <p:nvPr/>
        </p:nvPicPr>
        <p:blipFill>
          <a:blip r:embed="rId3"/>
          <a:srcRect b="30216"/>
          <a:stretch/>
        </p:blipFill>
        <p:spPr>
          <a:xfrm>
            <a:off x="8170770" y="1249642"/>
            <a:ext cx="3871072" cy="3952568"/>
          </a:xfrm>
          <a:prstGeom prst="rect">
            <a:avLst/>
          </a:prstGeom>
          <a:effectLst>
            <a:outerShdw blurRad="63500" sx="102000" sy="102000" algn="ctr" rotWithShape="0">
              <a:prstClr val="black">
                <a:alpha val="40000"/>
              </a:prstClr>
            </a:outerShdw>
            <a:softEdge rad="88900"/>
          </a:effectLst>
        </p:spPr>
      </p:pic>
      <p:sp>
        <p:nvSpPr>
          <p:cNvPr id="6" name="TextBox 5">
            <a:extLst>
              <a:ext uri="{FF2B5EF4-FFF2-40B4-BE49-F238E27FC236}">
                <a16:creationId xmlns:a16="http://schemas.microsoft.com/office/drawing/2014/main" id="{A555D8DC-5048-8B48-5D2F-CCCDB1FAED23}"/>
              </a:ext>
            </a:extLst>
          </p:cNvPr>
          <p:cNvSpPr txBox="1"/>
          <p:nvPr/>
        </p:nvSpPr>
        <p:spPr>
          <a:xfrm>
            <a:off x="1477493" y="1331913"/>
            <a:ext cx="5994400" cy="646331"/>
          </a:xfrm>
          <a:prstGeom prst="rect">
            <a:avLst/>
          </a:prstGeom>
          <a:noFill/>
        </p:spPr>
        <p:txBody>
          <a:bodyPr wrap="square" rtlCol="0">
            <a:spAutoFit/>
          </a:bodyPr>
          <a:lstStyle/>
          <a:p>
            <a:r>
              <a:rPr lang="en-US"/>
              <a:t>SELECT * FROM ocd_patient_datasetWHERE Medications IS NULL OR Medications = 'None';</a:t>
            </a:r>
          </a:p>
        </p:txBody>
      </p:sp>
      <p:pic>
        <p:nvPicPr>
          <p:cNvPr id="5" name="Picture 4">
            <a:extLst>
              <a:ext uri="{FF2B5EF4-FFF2-40B4-BE49-F238E27FC236}">
                <a16:creationId xmlns:a16="http://schemas.microsoft.com/office/drawing/2014/main" id="{AC17D962-B08C-8D0D-A056-63A1D20B2A8F}"/>
              </a:ext>
            </a:extLst>
          </p:cNvPr>
          <p:cNvPicPr>
            <a:picLocks noChangeAspect="1"/>
          </p:cNvPicPr>
          <p:nvPr/>
        </p:nvPicPr>
        <p:blipFill>
          <a:blip r:embed="rId4"/>
          <a:stretch>
            <a:fillRect/>
          </a:stretch>
        </p:blipFill>
        <p:spPr>
          <a:xfrm>
            <a:off x="1002890" y="2662263"/>
            <a:ext cx="6715433" cy="2647157"/>
          </a:xfrm>
          <a:prstGeom prst="rect">
            <a:avLst/>
          </a:prstGeom>
        </p:spPr>
      </p:pic>
      <p:pic>
        <p:nvPicPr>
          <p:cNvPr id="8" name="Picture 7">
            <a:extLst>
              <a:ext uri="{FF2B5EF4-FFF2-40B4-BE49-F238E27FC236}">
                <a16:creationId xmlns:a16="http://schemas.microsoft.com/office/drawing/2014/main" id="{85F2DFD1-D779-FC51-74D4-EA290AFF2B48}"/>
              </a:ext>
            </a:extLst>
          </p:cNvPr>
          <p:cNvPicPr>
            <a:picLocks noChangeAspect="1"/>
          </p:cNvPicPr>
          <p:nvPr/>
        </p:nvPicPr>
        <p:blipFill>
          <a:blip r:embed="rId5"/>
          <a:stretch>
            <a:fillRect/>
          </a:stretch>
        </p:blipFill>
        <p:spPr>
          <a:xfrm>
            <a:off x="1002890" y="5713959"/>
            <a:ext cx="7315201" cy="535837"/>
          </a:xfrm>
          <a:prstGeom prst="rect">
            <a:avLst/>
          </a:prstGeom>
        </p:spPr>
      </p:pic>
    </p:spTree>
    <p:extLst>
      <p:ext uri="{BB962C8B-B14F-4D97-AF65-F5344CB8AC3E}">
        <p14:creationId xmlns:p14="http://schemas.microsoft.com/office/powerpoint/2010/main" val="94846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3F1DB-6C18-05D2-9F87-562E986ED1D6}"/>
              </a:ext>
            </a:extLst>
          </p:cNvPr>
          <p:cNvSpPr txBox="1"/>
          <p:nvPr/>
        </p:nvSpPr>
        <p:spPr>
          <a:xfrm>
            <a:off x="6096000" y="133668"/>
            <a:ext cx="5950155"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List all unique education levels of patients</a:t>
            </a:r>
            <a:r>
              <a:rPr lang="en-US" dirty="0"/>
              <a:t>.</a:t>
            </a:r>
          </a:p>
        </p:txBody>
      </p:sp>
      <p:sp>
        <p:nvSpPr>
          <p:cNvPr id="3" name="TextBox 2">
            <a:extLst>
              <a:ext uri="{FF2B5EF4-FFF2-40B4-BE49-F238E27FC236}">
                <a16:creationId xmlns:a16="http://schemas.microsoft.com/office/drawing/2014/main" id="{6EEDEDD6-E460-615A-D53E-0758369F2A20}"/>
              </a:ext>
            </a:extLst>
          </p:cNvPr>
          <p:cNvSpPr txBox="1"/>
          <p:nvPr/>
        </p:nvSpPr>
        <p:spPr>
          <a:xfrm>
            <a:off x="5301891" y="765387"/>
            <a:ext cx="6744264" cy="400110"/>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SELECT DISTINCT `Education Level` FROM ocd_patient_dataset</a:t>
            </a:r>
            <a:r>
              <a:rPr lang="en-US" dirty="0"/>
              <a:t>;</a:t>
            </a:r>
          </a:p>
        </p:txBody>
      </p:sp>
      <p:pic>
        <p:nvPicPr>
          <p:cNvPr id="5" name="Picture 4">
            <a:extLst>
              <a:ext uri="{FF2B5EF4-FFF2-40B4-BE49-F238E27FC236}">
                <a16:creationId xmlns:a16="http://schemas.microsoft.com/office/drawing/2014/main" id="{2FC290C4-9468-0DC4-CE7E-C4033AB21E0C}"/>
              </a:ext>
            </a:extLst>
          </p:cNvPr>
          <p:cNvPicPr>
            <a:picLocks noChangeAspect="1"/>
          </p:cNvPicPr>
          <p:nvPr/>
        </p:nvPicPr>
        <p:blipFill>
          <a:blip r:embed="rId2"/>
          <a:stretch>
            <a:fillRect/>
          </a:stretch>
        </p:blipFill>
        <p:spPr>
          <a:xfrm>
            <a:off x="7885471" y="1905512"/>
            <a:ext cx="3390565" cy="3352255"/>
          </a:xfrm>
          <a:prstGeom prst="rect">
            <a:avLst/>
          </a:prstGeom>
          <a:effectLst>
            <a:outerShdw blurRad="63500" sx="102000" sy="102000" algn="ctr" rotWithShape="0">
              <a:prstClr val="black">
                <a:alpha val="40000"/>
              </a:prstClr>
            </a:outerShdw>
            <a:softEdge rad="88900"/>
          </a:effectLst>
        </p:spPr>
      </p:pic>
      <p:pic>
        <p:nvPicPr>
          <p:cNvPr id="7" name="Picture 6">
            <a:extLst>
              <a:ext uri="{FF2B5EF4-FFF2-40B4-BE49-F238E27FC236}">
                <a16:creationId xmlns:a16="http://schemas.microsoft.com/office/drawing/2014/main" id="{F86180FA-5A4E-6C31-0EFA-C9878BF95C98}"/>
              </a:ext>
            </a:extLst>
          </p:cNvPr>
          <p:cNvPicPr>
            <a:picLocks noChangeAspect="1"/>
          </p:cNvPicPr>
          <p:nvPr/>
        </p:nvPicPr>
        <p:blipFill>
          <a:blip r:embed="rId3"/>
          <a:stretch>
            <a:fillRect/>
          </a:stretch>
        </p:blipFill>
        <p:spPr>
          <a:xfrm>
            <a:off x="5391355" y="5770213"/>
            <a:ext cx="6654800" cy="400110"/>
          </a:xfrm>
          <a:prstGeom prst="rect">
            <a:avLst/>
          </a:prstGeom>
        </p:spPr>
      </p:pic>
      <p:pic>
        <p:nvPicPr>
          <p:cNvPr id="9" name="Picture 8">
            <a:extLst>
              <a:ext uri="{FF2B5EF4-FFF2-40B4-BE49-F238E27FC236}">
                <a16:creationId xmlns:a16="http://schemas.microsoft.com/office/drawing/2014/main" id="{D493688D-401D-9814-0A09-27ADCC3E1ACF}"/>
              </a:ext>
            </a:extLst>
          </p:cNvPr>
          <p:cNvPicPr>
            <a:picLocks noChangeAspect="1"/>
          </p:cNvPicPr>
          <p:nvPr/>
        </p:nvPicPr>
        <p:blipFill>
          <a:blip r:embed="rId4"/>
          <a:stretch>
            <a:fillRect/>
          </a:stretch>
        </p:blipFill>
        <p:spPr>
          <a:xfrm>
            <a:off x="1282058" y="1674495"/>
            <a:ext cx="4704158" cy="3755813"/>
          </a:xfrm>
          <a:prstGeom prst="rect">
            <a:avLst/>
          </a:prstGeom>
          <a:effectLst>
            <a:outerShdw blurRad="63500" sx="102000" sy="102000" algn="ctr" rotWithShape="0">
              <a:prstClr val="black">
                <a:alpha val="40000"/>
              </a:prstClr>
            </a:outerShdw>
            <a:softEdge rad="88900"/>
          </a:effectLst>
        </p:spPr>
      </p:pic>
    </p:spTree>
    <p:extLst>
      <p:ext uri="{BB962C8B-B14F-4D97-AF65-F5344CB8AC3E}">
        <p14:creationId xmlns:p14="http://schemas.microsoft.com/office/powerpoint/2010/main" val="354218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7294BD-4E1D-1D8F-CDAD-2641636A8F7F}"/>
              </a:ext>
            </a:extLst>
          </p:cNvPr>
          <p:cNvSpPr txBox="1"/>
          <p:nvPr/>
        </p:nvSpPr>
        <p:spPr>
          <a:xfrm>
            <a:off x="708555" y="805761"/>
            <a:ext cx="10571689"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Calculate the average Y-BOCS score for obsessions across all patients</a:t>
            </a:r>
            <a:r>
              <a:rPr lang="en-US" sz="2400" dirty="0"/>
              <a:t>.</a:t>
            </a:r>
          </a:p>
        </p:txBody>
      </p:sp>
      <p:sp>
        <p:nvSpPr>
          <p:cNvPr id="7" name="TextBox 6">
            <a:extLst>
              <a:ext uri="{FF2B5EF4-FFF2-40B4-BE49-F238E27FC236}">
                <a16:creationId xmlns:a16="http://schemas.microsoft.com/office/drawing/2014/main" id="{4504F533-835C-9856-1BFD-C47D106A4155}"/>
              </a:ext>
            </a:extLst>
          </p:cNvPr>
          <p:cNvSpPr txBox="1"/>
          <p:nvPr/>
        </p:nvSpPr>
        <p:spPr>
          <a:xfrm>
            <a:off x="1347125" y="1701882"/>
            <a:ext cx="7959435" cy="646331"/>
          </a:xfrm>
          <a:prstGeom prst="rect">
            <a:avLst/>
          </a:prstGeom>
          <a:noFill/>
        </p:spPr>
        <p:txBody>
          <a:bodyPr wrap="square" rtlCol="0">
            <a:spAutoFit/>
          </a:bodyPr>
          <a:lstStyle/>
          <a:p>
            <a:r>
              <a:rPr lang="en-US" dirty="0"/>
              <a:t>SELECT AVG(`Y-BOCS Score (Obsessions)`) AS AverageObsessionsScore FROM ocd_patient_dataset;</a:t>
            </a:r>
          </a:p>
        </p:txBody>
      </p:sp>
      <p:pic>
        <p:nvPicPr>
          <p:cNvPr id="9" name="Picture 8">
            <a:extLst>
              <a:ext uri="{FF2B5EF4-FFF2-40B4-BE49-F238E27FC236}">
                <a16:creationId xmlns:a16="http://schemas.microsoft.com/office/drawing/2014/main" id="{5AFDBFC0-751F-AED7-E46B-54BA6F45EF1E}"/>
              </a:ext>
            </a:extLst>
          </p:cNvPr>
          <p:cNvPicPr>
            <a:picLocks noChangeAspect="1"/>
          </p:cNvPicPr>
          <p:nvPr/>
        </p:nvPicPr>
        <p:blipFill>
          <a:blip r:embed="rId2"/>
          <a:srcRect t="7112"/>
          <a:stretch/>
        </p:blipFill>
        <p:spPr>
          <a:xfrm>
            <a:off x="2592060" y="2782669"/>
            <a:ext cx="5401565" cy="2433995"/>
          </a:xfrm>
          <a:prstGeom prst="rect">
            <a:avLst/>
          </a:prstGeom>
          <a:effectLst>
            <a:outerShdw blurRad="63500" sx="102000" sy="102000" algn="ctr" rotWithShape="0">
              <a:prstClr val="black">
                <a:alpha val="40000"/>
              </a:prstClr>
            </a:outerShdw>
            <a:softEdge rad="88900"/>
          </a:effectLst>
        </p:spPr>
      </p:pic>
      <p:pic>
        <p:nvPicPr>
          <p:cNvPr id="11" name="Picture 10">
            <a:extLst>
              <a:ext uri="{FF2B5EF4-FFF2-40B4-BE49-F238E27FC236}">
                <a16:creationId xmlns:a16="http://schemas.microsoft.com/office/drawing/2014/main" id="{4879DFA9-932C-69AE-35EE-9DB7D428D101}"/>
              </a:ext>
            </a:extLst>
          </p:cNvPr>
          <p:cNvPicPr>
            <a:picLocks noChangeAspect="1"/>
          </p:cNvPicPr>
          <p:nvPr/>
        </p:nvPicPr>
        <p:blipFill>
          <a:blip r:embed="rId3"/>
          <a:stretch>
            <a:fillRect/>
          </a:stretch>
        </p:blipFill>
        <p:spPr>
          <a:xfrm>
            <a:off x="1612210" y="5821406"/>
            <a:ext cx="8187982" cy="461665"/>
          </a:xfrm>
          <a:prstGeom prst="rect">
            <a:avLst/>
          </a:prstGeom>
        </p:spPr>
      </p:pic>
    </p:spTree>
    <p:extLst>
      <p:ext uri="{BB962C8B-B14F-4D97-AF65-F5344CB8AC3E}">
        <p14:creationId xmlns:p14="http://schemas.microsoft.com/office/powerpoint/2010/main" val="232922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E9B8C-1835-5552-162B-48720EF3D669}"/>
              </a:ext>
            </a:extLst>
          </p:cNvPr>
          <p:cNvSpPr txBox="1"/>
          <p:nvPr/>
        </p:nvSpPr>
        <p:spPr>
          <a:xfrm>
            <a:off x="4057827" y="609600"/>
            <a:ext cx="4076347" cy="646331"/>
          </a:xfrm>
          <a:prstGeom prst="rect">
            <a:avLst/>
          </a:prstGeom>
          <a:noFill/>
        </p:spPr>
        <p:txBody>
          <a:bodyPr wrap="square" rtlCol="0">
            <a:spAutoFit/>
          </a:bodyPr>
          <a:lstStyle/>
          <a:p>
            <a:pPr algn="ctr"/>
            <a:r>
              <a:rPr lang="en-US" sz="3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OVERALL INSIGHTS</a:t>
            </a:r>
          </a:p>
        </p:txBody>
      </p:sp>
      <p:sp>
        <p:nvSpPr>
          <p:cNvPr id="4" name="TextBox 3">
            <a:extLst>
              <a:ext uri="{FF2B5EF4-FFF2-40B4-BE49-F238E27FC236}">
                <a16:creationId xmlns:a16="http://schemas.microsoft.com/office/drawing/2014/main" id="{C2805166-E197-7545-399E-4825E5185E5F}"/>
              </a:ext>
            </a:extLst>
          </p:cNvPr>
          <p:cNvSpPr txBox="1"/>
          <p:nvPr/>
        </p:nvSpPr>
        <p:spPr>
          <a:xfrm>
            <a:off x="1455174" y="1487768"/>
            <a:ext cx="10333703" cy="4801314"/>
          </a:xfrm>
          <a:prstGeom prst="rect">
            <a:avLst/>
          </a:prstGeom>
          <a:noFill/>
        </p:spPr>
        <p:txBody>
          <a:bodyPr wrap="square" rtlCol="0">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Symptom Severity</a:t>
            </a:r>
            <a:r>
              <a:rPr kumimoji="0" lang="en-US" altLang="en-US" sz="1800" b="0" i="0" u="none" strike="noStrike" cap="none" normalizeH="0" baseline="0" dirty="0">
                <a:ln>
                  <a:noFill/>
                </a:ln>
                <a:solidFill>
                  <a:schemeClr val="tx1"/>
                </a:solidFill>
                <a:effectLst/>
                <a:latin typeface="Arial" panose="020B0604020202020204" pitchFamily="34" charset="0"/>
              </a:rPr>
              <a:t>: We can identify which obsession types (e.g., hoarding, contamination) are most severe, helping to tailor treatment for specific OCD behaviors.</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Demographics and OCD</a:t>
            </a:r>
            <a:r>
              <a:rPr kumimoji="0" lang="en-US" altLang="en-US" sz="1800" b="0" i="0" u="none" strike="noStrike" cap="none" normalizeH="0" baseline="0" dirty="0">
                <a:ln>
                  <a:noFill/>
                </a:ln>
                <a:solidFill>
                  <a:schemeClr val="tx1"/>
                </a:solidFill>
                <a:effectLst/>
                <a:latin typeface="Arial" panose="020B0604020202020204" pitchFamily="34" charset="0"/>
              </a:rPr>
              <a:t>: Analyzing factors like age, gender, and marital status can show how different groups experience OCD, such as if one gender tends to have more severe symptoms.</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Medication Impact</a:t>
            </a:r>
            <a:r>
              <a:rPr kumimoji="0" lang="en-US" altLang="en-US" sz="1800" b="0" i="0" u="none" strike="noStrike" cap="none" normalizeH="0" baseline="0" dirty="0">
                <a:ln>
                  <a:noFill/>
                </a:ln>
                <a:solidFill>
                  <a:schemeClr val="tx1"/>
                </a:solidFill>
                <a:effectLst/>
                <a:latin typeface="Arial" panose="020B0604020202020204" pitchFamily="34" charset="0"/>
              </a:rPr>
              <a:t>: Comparing patients with and without medications helps us understand how treatment affects symptom severity and whether medication is effective in reducing OCD symptoms</a:t>
            </a: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Diagnosis Trends</a:t>
            </a:r>
            <a:r>
              <a:rPr kumimoji="0" lang="en-US" altLang="en-US" sz="1800" b="0" i="0" u="none" strike="noStrike" cap="none" normalizeH="0" baseline="0" dirty="0">
                <a:ln>
                  <a:noFill/>
                </a:ln>
                <a:solidFill>
                  <a:schemeClr val="tx1"/>
                </a:solidFill>
                <a:effectLst/>
                <a:latin typeface="Arial" panose="020B0604020202020204" pitchFamily="34" charset="0"/>
              </a:rPr>
              <a:t>: Looking at when patients were diagnosed (e.g., after January 1, 2018) reveals if OCD diagnoses are increasing over time and if more people are seeking help.</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Patient Profiles</a:t>
            </a:r>
            <a:r>
              <a:rPr kumimoji="0" lang="en-US" altLang="en-US" sz="1800" b="0" i="0" u="none" strike="noStrike" cap="none" normalizeH="0" baseline="0" dirty="0">
                <a:ln>
                  <a:noFill/>
                </a:ln>
                <a:solidFill>
                  <a:schemeClr val="tx1"/>
                </a:solidFill>
                <a:effectLst/>
                <a:latin typeface="Arial" panose="020B0604020202020204" pitchFamily="34" charset="0"/>
              </a:rPr>
              <a:t>: By grouping patients based on obsession types and other factors, we can focus on those with more severe symptoms, such as those with high Y-BOCS scores, for better-targeted care.</a:t>
            </a:r>
          </a:p>
          <a:p>
            <a:endParaRPr lang="en-US" dirty="0"/>
          </a:p>
        </p:txBody>
      </p:sp>
    </p:spTree>
    <p:extLst>
      <p:ext uri="{BB962C8B-B14F-4D97-AF65-F5344CB8AC3E}">
        <p14:creationId xmlns:p14="http://schemas.microsoft.com/office/powerpoint/2010/main" val="314952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D3F9E-608F-4C34-6DD2-8A478B1AC972}"/>
              </a:ext>
            </a:extLst>
          </p:cNvPr>
          <p:cNvSpPr txBox="1"/>
          <p:nvPr/>
        </p:nvSpPr>
        <p:spPr>
          <a:xfrm>
            <a:off x="2281084" y="630556"/>
            <a:ext cx="8603226" cy="646331"/>
          </a:xfrm>
          <a:prstGeom prst="rect">
            <a:avLst/>
          </a:prstGeom>
          <a:noFill/>
        </p:spPr>
        <p:txBody>
          <a:bodyPr wrap="square" rtlCol="0">
            <a:spAutoFit/>
          </a:bodyPr>
          <a:lstStyle/>
          <a:p>
            <a:pPr algn="ctr"/>
            <a:r>
              <a:rPr lang="en-US" sz="3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RECOMENDATION</a:t>
            </a:r>
            <a:endParaRPr lang="en-US"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585A1153-2C6F-DC55-E319-6CFEDACFC2CB}"/>
              </a:ext>
            </a:extLst>
          </p:cNvPr>
          <p:cNvSpPr txBox="1"/>
          <p:nvPr/>
        </p:nvSpPr>
        <p:spPr>
          <a:xfrm>
            <a:off x="1956619" y="1887794"/>
            <a:ext cx="9586452" cy="3693319"/>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Based on the analysis of the OCD patient dataset, one key recommendation is to focus on </a:t>
            </a:r>
            <a:r>
              <a:rPr lang="en-US" b="1" dirty="0">
                <a:latin typeface="Calibri" panose="020F0502020204030204" pitchFamily="34" charset="0"/>
                <a:ea typeface="Calibri" panose="020F0502020204030204" pitchFamily="34" charset="0"/>
                <a:cs typeface="Calibri" panose="020F0502020204030204" pitchFamily="34" charset="0"/>
              </a:rPr>
              <a:t>targeted treatment</a:t>
            </a:r>
            <a:r>
              <a:rPr lang="en-US" dirty="0">
                <a:latin typeface="Calibri" panose="020F0502020204030204" pitchFamily="34" charset="0"/>
                <a:ea typeface="Calibri" panose="020F0502020204030204" pitchFamily="34" charset="0"/>
                <a:cs typeface="Calibri" panose="020F0502020204030204" pitchFamily="34" charset="0"/>
              </a:rPr>
              <a:t> for patients with severe obsession types like hoarding or contamination, as they show higher Y-BOCS scores.</a:t>
            </a:r>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It's crucial to </a:t>
            </a:r>
            <a:r>
              <a:rPr lang="en-US" b="1" dirty="0">
                <a:latin typeface="Calibri" panose="020F0502020204030204" pitchFamily="34" charset="0"/>
                <a:ea typeface="Calibri" panose="020F0502020204030204" pitchFamily="34" charset="0"/>
                <a:cs typeface="Calibri" panose="020F0502020204030204" pitchFamily="34" charset="0"/>
              </a:rPr>
              <a:t>tailor treatment</a:t>
            </a:r>
            <a:r>
              <a:rPr lang="en-US" dirty="0">
                <a:latin typeface="Calibri" panose="020F0502020204030204" pitchFamily="34" charset="0"/>
                <a:ea typeface="Calibri" panose="020F0502020204030204" pitchFamily="34" charset="0"/>
                <a:cs typeface="Calibri" panose="020F0502020204030204" pitchFamily="34" charset="0"/>
              </a:rPr>
              <a:t> based on </a:t>
            </a:r>
            <a:r>
              <a:rPr lang="en-US" b="1" dirty="0">
                <a:latin typeface="Calibri" panose="020F0502020204030204" pitchFamily="34" charset="0"/>
                <a:ea typeface="Calibri" panose="020F0502020204030204" pitchFamily="34" charset="0"/>
                <a:cs typeface="Calibri" panose="020F0502020204030204" pitchFamily="34" charset="0"/>
              </a:rPr>
              <a:t>age and gender</a:t>
            </a:r>
            <a:r>
              <a:rPr lang="en-US" dirty="0">
                <a:latin typeface="Calibri" panose="020F0502020204030204" pitchFamily="34" charset="0"/>
                <a:ea typeface="Calibri" panose="020F0502020204030204" pitchFamily="34" charset="0"/>
                <a:cs typeface="Calibri" panose="020F0502020204030204" pitchFamily="34" charset="0"/>
              </a:rPr>
              <a:t>, as certain groups may experience OCD differently. Younger patients, for example, may need distinct therapeutic approaches compared to older individuals. For those not on medication, it’s important to evaluate alternative therapies and ensure regular monitoring to prevent symptom progression.</a:t>
            </a:r>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Important recommendation is to </a:t>
            </a:r>
            <a:r>
              <a:rPr lang="en-US" b="1" dirty="0">
                <a:latin typeface="Calibri" panose="020F0502020204030204" pitchFamily="34" charset="0"/>
                <a:ea typeface="Calibri" panose="020F0502020204030204" pitchFamily="34" charset="0"/>
                <a:cs typeface="Calibri" panose="020F0502020204030204" pitchFamily="34" charset="0"/>
              </a:rPr>
              <a:t>focus on early diagnosis and intervention</a:t>
            </a:r>
            <a:r>
              <a:rPr lang="en-US" dirty="0">
                <a:latin typeface="Calibri" panose="020F0502020204030204" pitchFamily="34" charset="0"/>
                <a:ea typeface="Calibri" panose="020F0502020204030204" pitchFamily="34" charset="0"/>
                <a:cs typeface="Calibri" panose="020F0502020204030204" pitchFamily="34" charset="0"/>
              </a:rPr>
              <a:t>. The longer OCD symptoms go untreated, the more severe they can become. By identifying and treating OCD earlier, patients can experience better long-term outcomes, with less risk of their symptoms worsening or becoming more difficult to manage.</a:t>
            </a:r>
          </a:p>
        </p:txBody>
      </p:sp>
    </p:spTree>
    <p:extLst>
      <p:ext uri="{BB962C8B-B14F-4D97-AF65-F5344CB8AC3E}">
        <p14:creationId xmlns:p14="http://schemas.microsoft.com/office/powerpoint/2010/main" val="920761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1B304-110A-C6CA-A92F-FD5E1077C95C}"/>
              </a:ext>
            </a:extLst>
          </p:cNvPr>
          <p:cNvSpPr txBox="1"/>
          <p:nvPr/>
        </p:nvSpPr>
        <p:spPr>
          <a:xfrm>
            <a:off x="3303639" y="806245"/>
            <a:ext cx="6705600" cy="646331"/>
          </a:xfrm>
          <a:prstGeom prst="rect">
            <a:avLst/>
          </a:prstGeom>
          <a:noFill/>
        </p:spPr>
        <p:txBody>
          <a:bodyPr wrap="square" rtlCol="0">
            <a:spAutoFit/>
          </a:bodyPr>
          <a:lstStyle/>
          <a:p>
            <a:pPr algn="ctr"/>
            <a:r>
              <a:rPr lang="en-US" sz="3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8AE95332-4C2A-18AB-FF01-60E4CF95D348}"/>
              </a:ext>
            </a:extLst>
          </p:cNvPr>
          <p:cNvSpPr txBox="1"/>
          <p:nvPr/>
        </p:nvSpPr>
        <p:spPr>
          <a:xfrm>
            <a:off x="2467898" y="2222091"/>
            <a:ext cx="8386916" cy="2677656"/>
          </a:xfrm>
          <a:prstGeom prst="rect">
            <a:avLst/>
          </a:prstGeom>
          <a:noFill/>
        </p:spPr>
        <p:txBody>
          <a:bodyPr wrap="square" rtlCol="0">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analyzing the OCD patient dataset helps us understand how different factors, like obsession types, age, and gender, affect the severity of OCD symptoms. By focusing on targeted treatments for severe cases, tailoring care based on individual needs, and diagnosing OCD early, we can improve patient outcomes. Early treatment and personalized care plans are key to managing OCD more effectively and helping patients lead better lives.</a:t>
            </a:r>
          </a:p>
        </p:txBody>
      </p:sp>
    </p:spTree>
    <p:extLst>
      <p:ext uri="{BB962C8B-B14F-4D97-AF65-F5344CB8AC3E}">
        <p14:creationId xmlns:p14="http://schemas.microsoft.com/office/powerpoint/2010/main" val="147334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A247-9743-E205-FB7C-F068462C624A}"/>
              </a:ext>
            </a:extLst>
          </p:cNvPr>
          <p:cNvSpPr>
            <a:spLocks noGrp="1"/>
          </p:cNvSpPr>
          <p:nvPr>
            <p:ph type="title"/>
          </p:nvPr>
        </p:nvSpPr>
        <p:spPr>
          <a:xfrm>
            <a:off x="1295400" y="892277"/>
            <a:ext cx="9601200" cy="700548"/>
          </a:xfrm>
        </p:spPr>
        <p:txBody>
          <a:bodyPr>
            <a:normAutofit/>
          </a:bodyPr>
          <a:lstStyle/>
          <a:p>
            <a:pPr algn="ctr"/>
            <a:r>
              <a:rPr lang="en-US" sz="4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3" name="TextBox 2">
            <a:extLst>
              <a:ext uri="{FF2B5EF4-FFF2-40B4-BE49-F238E27FC236}">
                <a16:creationId xmlns:a16="http://schemas.microsoft.com/office/drawing/2014/main" id="{B264398B-4986-BC3B-DD8E-2F651A2B8A95}"/>
              </a:ext>
            </a:extLst>
          </p:cNvPr>
          <p:cNvSpPr txBox="1"/>
          <p:nvPr/>
        </p:nvSpPr>
        <p:spPr>
          <a:xfrm>
            <a:off x="4026310" y="1907458"/>
            <a:ext cx="4139380"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INTRODUCTION</a:t>
            </a:r>
          </a:p>
          <a:p>
            <a:pPr marL="342900" indent="-342900">
              <a:lnSpc>
                <a:spcPct val="150000"/>
              </a:lnSpc>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AIM OF THE PROJECT</a:t>
            </a:r>
          </a:p>
          <a:p>
            <a:pPr marL="342900" indent="-342900">
              <a:lnSpc>
                <a:spcPct val="150000"/>
              </a:lnSpc>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QUERIES</a:t>
            </a:r>
          </a:p>
          <a:p>
            <a:pPr marL="342900" indent="-342900">
              <a:lnSpc>
                <a:spcPct val="150000"/>
              </a:lnSpc>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INSIGHTS</a:t>
            </a:r>
          </a:p>
          <a:p>
            <a:pPr marL="342900" indent="-342900">
              <a:lnSpc>
                <a:spcPct val="150000"/>
              </a:lnSpc>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RECOMMENDATIONS</a:t>
            </a:r>
          </a:p>
          <a:p>
            <a:pPr marL="342900" indent="-342900">
              <a:lnSpc>
                <a:spcPct val="150000"/>
              </a:lnSpc>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47222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B5B4-622A-9F74-0EE8-558614013D33}"/>
              </a:ext>
            </a:extLst>
          </p:cNvPr>
          <p:cNvSpPr>
            <a:spLocks noGrp="1"/>
          </p:cNvSpPr>
          <p:nvPr>
            <p:ph type="title"/>
          </p:nvPr>
        </p:nvSpPr>
        <p:spPr>
          <a:xfrm>
            <a:off x="1371600" y="331839"/>
            <a:ext cx="9601200" cy="710381"/>
          </a:xfrm>
        </p:spPr>
        <p:txBody>
          <a:bodyPr/>
          <a:lstStyle/>
          <a:p>
            <a:pPr algn="ctr"/>
            <a:r>
              <a:rPr lang="en-US"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TextBox 2">
            <a:extLst>
              <a:ext uri="{FF2B5EF4-FFF2-40B4-BE49-F238E27FC236}">
                <a16:creationId xmlns:a16="http://schemas.microsoft.com/office/drawing/2014/main" id="{77749E0A-1AC6-1CD6-56CD-7773B8511639}"/>
              </a:ext>
            </a:extLst>
          </p:cNvPr>
          <p:cNvSpPr txBox="1"/>
          <p:nvPr/>
        </p:nvSpPr>
        <p:spPr>
          <a:xfrm>
            <a:off x="2222091" y="1472887"/>
            <a:ext cx="9035846" cy="1508105"/>
          </a:xfrm>
          <a:prstGeom prst="rect">
            <a:avLst/>
          </a:prstGeom>
          <a:noFill/>
        </p:spPr>
        <p:txBody>
          <a:bodyPr wrap="square" rtlCol="0">
            <a:spAutoFit/>
          </a:bodyPr>
          <a:lstStyle/>
          <a:p>
            <a:pPr marL="285750" indent="-285750" algn="just">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Overview :</a:t>
            </a:r>
          </a:p>
          <a:p>
            <a:pPr algn="just"/>
            <a:r>
              <a:rPr lang="en-US" dirty="0">
                <a:latin typeface="Calibri" panose="020F0502020204030204" pitchFamily="34" charset="0"/>
                <a:ea typeface="Calibri" panose="020F0502020204030204" pitchFamily="34" charset="0"/>
                <a:cs typeface="Calibri" panose="020F0502020204030204" pitchFamily="34" charset="0"/>
              </a:rPr>
              <a:t>      This project aims to analyze a dataset of patients diagnosed with Obsessive-Compulsive   Disorder (OCD) using MySQL queries. By employing structured query techniques, we explore key aspects of the data, including demographic information, clinical details, and symptom severity, to gain a deeper understanding of OCD and its impact on patients.</a:t>
            </a:r>
          </a:p>
        </p:txBody>
      </p:sp>
      <p:sp>
        <p:nvSpPr>
          <p:cNvPr id="4" name="TextBox 3">
            <a:extLst>
              <a:ext uri="{FF2B5EF4-FFF2-40B4-BE49-F238E27FC236}">
                <a16:creationId xmlns:a16="http://schemas.microsoft.com/office/drawing/2014/main" id="{352FE91D-2BCC-07BD-CD73-D30F0E6A1185}"/>
              </a:ext>
            </a:extLst>
          </p:cNvPr>
          <p:cNvSpPr txBox="1"/>
          <p:nvPr/>
        </p:nvSpPr>
        <p:spPr>
          <a:xfrm>
            <a:off x="2222091" y="3250281"/>
            <a:ext cx="8622890" cy="954107"/>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Objective</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    The primary objective of this project is to utilize SQL to analyze and extract meaningful insights from the OCD patient dataset.</a:t>
            </a:r>
          </a:p>
        </p:txBody>
      </p:sp>
      <p:sp>
        <p:nvSpPr>
          <p:cNvPr id="12" name="TextBox 11">
            <a:extLst>
              <a:ext uri="{FF2B5EF4-FFF2-40B4-BE49-F238E27FC236}">
                <a16:creationId xmlns:a16="http://schemas.microsoft.com/office/drawing/2014/main" id="{6123F912-E3E8-4565-569E-F989E4CC0C79}"/>
              </a:ext>
            </a:extLst>
          </p:cNvPr>
          <p:cNvSpPr txBox="1"/>
          <p:nvPr/>
        </p:nvSpPr>
        <p:spPr>
          <a:xfrm>
            <a:off x="2222091" y="4473677"/>
            <a:ext cx="9035846" cy="1785104"/>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Data Source :</a:t>
            </a:r>
          </a:p>
          <a:p>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dataset used in this project,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ocd_patient_dataset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contains detailed information about patients diagnosed with Obsessive-Compulsive Disorder (OCD). The data provides both demographic and clinical attributes, enabling comprehensive analysis and insights into OCD patient characteristics. </a:t>
            </a:r>
          </a:p>
          <a:p>
            <a:pPr marL="285750" indent="-285750">
              <a:buFont typeface="Wingdings" panose="05000000000000000000" pitchFamily="2" charset="2"/>
              <a:buChar char="§"/>
            </a:pP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87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8053-51B4-6406-9341-87FAE352980F}"/>
              </a:ext>
            </a:extLst>
          </p:cNvPr>
          <p:cNvSpPr>
            <a:spLocks noGrp="1"/>
          </p:cNvSpPr>
          <p:nvPr>
            <p:ph type="title"/>
          </p:nvPr>
        </p:nvSpPr>
        <p:spPr>
          <a:xfrm>
            <a:off x="1295400" y="1236406"/>
            <a:ext cx="9601200" cy="612058"/>
          </a:xfrm>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TOOLS USED</a:t>
            </a:r>
          </a:p>
        </p:txBody>
      </p:sp>
      <p:pic>
        <p:nvPicPr>
          <p:cNvPr id="4" name="Picture 3">
            <a:extLst>
              <a:ext uri="{FF2B5EF4-FFF2-40B4-BE49-F238E27FC236}">
                <a16:creationId xmlns:a16="http://schemas.microsoft.com/office/drawing/2014/main" id="{50B64B4D-5418-8F5B-352E-83C1FE88B1F2}"/>
              </a:ext>
            </a:extLst>
          </p:cNvPr>
          <p:cNvPicPr>
            <a:picLocks noChangeAspect="1"/>
          </p:cNvPicPr>
          <p:nvPr/>
        </p:nvPicPr>
        <p:blipFill>
          <a:blip r:embed="rId2"/>
          <a:stretch>
            <a:fillRect/>
          </a:stretch>
        </p:blipFill>
        <p:spPr>
          <a:xfrm>
            <a:off x="1635382" y="2982631"/>
            <a:ext cx="1486146" cy="1125793"/>
          </a:xfrm>
          <a:prstGeom prst="rect">
            <a:avLst/>
          </a:prstGeom>
          <a:effectLst>
            <a:outerShdw blurRad="63500" sx="102000" sy="102000" algn="ctr" rotWithShape="0">
              <a:prstClr val="black">
                <a:alpha val="40000"/>
              </a:prstClr>
            </a:outerShdw>
            <a:softEdge rad="50800"/>
          </a:effectLst>
        </p:spPr>
      </p:pic>
      <p:sp>
        <p:nvSpPr>
          <p:cNvPr id="5" name="TextBox 4">
            <a:extLst>
              <a:ext uri="{FF2B5EF4-FFF2-40B4-BE49-F238E27FC236}">
                <a16:creationId xmlns:a16="http://schemas.microsoft.com/office/drawing/2014/main" id="{675ACD7D-9859-2109-032A-32884114C1E1}"/>
              </a:ext>
            </a:extLst>
          </p:cNvPr>
          <p:cNvSpPr txBox="1"/>
          <p:nvPr/>
        </p:nvSpPr>
        <p:spPr>
          <a:xfrm>
            <a:off x="3608439" y="2816942"/>
            <a:ext cx="7216877" cy="1323439"/>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MySQL Workbench is a tool that helps you work with MySQL databases easily. It provides a user-friendly interface to create, manage, and analyze databases without needing to type commands all the time. </a:t>
            </a:r>
          </a:p>
        </p:txBody>
      </p:sp>
    </p:spTree>
    <p:extLst>
      <p:ext uri="{BB962C8B-B14F-4D97-AF65-F5344CB8AC3E}">
        <p14:creationId xmlns:p14="http://schemas.microsoft.com/office/powerpoint/2010/main" val="352626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E469-FCCB-8903-6CF1-E4983FFCF254}"/>
              </a:ext>
            </a:extLst>
          </p:cNvPr>
          <p:cNvSpPr>
            <a:spLocks noGrp="1"/>
          </p:cNvSpPr>
          <p:nvPr>
            <p:ph type="title"/>
          </p:nvPr>
        </p:nvSpPr>
        <p:spPr>
          <a:xfrm>
            <a:off x="1646903" y="1010263"/>
            <a:ext cx="9601200" cy="956187"/>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Where did you get the data from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642036DF-CA49-9DD6-871C-21341C5642C0}"/>
              </a:ext>
            </a:extLst>
          </p:cNvPr>
          <p:cNvSpPr/>
          <p:nvPr/>
        </p:nvSpPr>
        <p:spPr>
          <a:xfrm>
            <a:off x="3775587" y="2418735"/>
            <a:ext cx="5043948" cy="25957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F0E30E-701A-74D9-7AA9-482772477C66}"/>
              </a:ext>
            </a:extLst>
          </p:cNvPr>
          <p:cNvSpPr txBox="1"/>
          <p:nvPr/>
        </p:nvSpPr>
        <p:spPr>
          <a:xfrm>
            <a:off x="4128319" y="3323304"/>
            <a:ext cx="4338484" cy="584775"/>
          </a:xfrm>
          <a:prstGeom prst="rect">
            <a:avLst/>
          </a:prstGeom>
          <a:noFill/>
        </p:spPr>
        <p:txBody>
          <a:bodyPr wrap="square" rtlCol="0">
            <a:spAutoFit/>
          </a:bodyPr>
          <a:lstStyle/>
          <a:p>
            <a:r>
              <a:rPr lang="en-US" sz="3200" b="1" i="1" dirty="0">
                <a:latin typeface="Calibri" panose="020F0502020204030204" pitchFamily="34" charset="0"/>
                <a:ea typeface="Calibri" panose="020F0502020204030204" pitchFamily="34" charset="0"/>
                <a:cs typeface="Calibri" panose="020F0502020204030204" pitchFamily="34" charset="0"/>
              </a:rPr>
              <a:t>Got it from Open Source</a:t>
            </a:r>
          </a:p>
        </p:txBody>
      </p:sp>
    </p:spTree>
    <p:extLst>
      <p:ext uri="{BB962C8B-B14F-4D97-AF65-F5344CB8AC3E}">
        <p14:creationId xmlns:p14="http://schemas.microsoft.com/office/powerpoint/2010/main" val="297142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6730-0E7C-B5E4-4E5A-5E512F03E6C8}"/>
              </a:ext>
            </a:extLst>
          </p:cNvPr>
          <p:cNvSpPr>
            <a:spLocks noGrp="1"/>
          </p:cNvSpPr>
          <p:nvPr>
            <p:ph type="title"/>
          </p:nvPr>
        </p:nvSpPr>
        <p:spPr>
          <a:xfrm>
            <a:off x="1430593" y="941439"/>
            <a:ext cx="10259961" cy="798871"/>
          </a:xfrm>
        </p:spPr>
        <p:txBody>
          <a:bodyPr>
            <a:normAutofit/>
          </a:bodyPr>
          <a:lstStyle/>
          <a:p>
            <a:pPr algn="ctr"/>
            <a:r>
              <a:rPr lang="en-US"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Aim of the project :</a:t>
            </a:r>
          </a:p>
        </p:txBody>
      </p:sp>
      <p:sp>
        <p:nvSpPr>
          <p:cNvPr id="3" name="TextBox 2">
            <a:extLst>
              <a:ext uri="{FF2B5EF4-FFF2-40B4-BE49-F238E27FC236}">
                <a16:creationId xmlns:a16="http://schemas.microsoft.com/office/drawing/2014/main" id="{E055D6CC-1194-3D59-FDC0-FF06FE6ECD14}"/>
              </a:ext>
            </a:extLst>
          </p:cNvPr>
          <p:cNvSpPr txBox="1"/>
          <p:nvPr/>
        </p:nvSpPr>
        <p:spPr>
          <a:xfrm>
            <a:off x="2032818" y="2211125"/>
            <a:ext cx="9055509" cy="2862322"/>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aim of this project is to perform a comprehensive analysis of a dataset containing information about patients diagnosed with Obsessive-Compulsive Disorder (OCD). The analysis seeks to uncover key insights related to patient demographics, symptom severity, obsession and compulsion types, and medication usage. The project aims to answer various research questions, such as identifying trends in marital status, the relationship between age and gender, obsession types with higher severity scores, and medication patterns among OCD patients. Through this analysis, we aim to gain a deeper understanding of the characteristics and treatment patterns of OCD patients to inform clinical practice and future research in the field of mental health.</a:t>
            </a:r>
          </a:p>
        </p:txBody>
      </p:sp>
    </p:spTree>
    <p:extLst>
      <p:ext uri="{BB962C8B-B14F-4D97-AF65-F5344CB8AC3E}">
        <p14:creationId xmlns:p14="http://schemas.microsoft.com/office/powerpoint/2010/main" val="99043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4513-A8A6-3A09-2107-CCB5E33CBF30}"/>
              </a:ext>
            </a:extLst>
          </p:cNvPr>
          <p:cNvSpPr>
            <a:spLocks noGrp="1"/>
          </p:cNvSpPr>
          <p:nvPr>
            <p:ph type="title"/>
          </p:nvPr>
        </p:nvSpPr>
        <p:spPr>
          <a:xfrm>
            <a:off x="737419" y="639097"/>
            <a:ext cx="11248104" cy="6115663"/>
          </a:xfrm>
        </p:spPr>
        <p:txBody>
          <a:bodyPr>
            <a:normAutofit/>
          </a:bodyPr>
          <a:lstStyle/>
          <a:p>
            <a:pPr marL="342900" indent="-342900">
              <a:buFont typeface="Arial" panose="020B0604020202020204" pitchFamily="34" charset="0"/>
              <a:buChar char="•"/>
            </a:pPr>
            <a:r>
              <a:rPr lang="en-US" sz="2400" b="1" dirty="0"/>
              <a:t>List all details of patients.</a:t>
            </a:r>
            <a:br>
              <a:rPr lang="en-US" sz="2000" b="1" dirty="0"/>
            </a:br>
            <a:br>
              <a:rPr lang="en-US" sz="2000" b="1" dirty="0"/>
            </a:br>
            <a:r>
              <a:rPr lang="en-US" sz="2000" b="1" dirty="0"/>
              <a:t>  </a:t>
            </a:r>
            <a:br>
              <a:rPr lang="en-US" sz="2000" b="1" dirty="0"/>
            </a:br>
            <a:r>
              <a:rPr lang="en-US" sz="2000" dirty="0">
                <a:latin typeface="Calibri" panose="020F0502020204030204" pitchFamily="34" charset="0"/>
                <a:ea typeface="Calibri" panose="020F0502020204030204" pitchFamily="34" charset="0"/>
                <a:cs typeface="Calibri" panose="020F0502020204030204" pitchFamily="34" charset="0"/>
              </a:rPr>
              <a:t>SELECT * FROM ocd_patient_dataset ; </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046891C-79E8-2A1E-02EA-A68F0D8143F7}"/>
              </a:ext>
            </a:extLst>
          </p:cNvPr>
          <p:cNvPicPr>
            <a:picLocks noChangeAspect="1"/>
          </p:cNvPicPr>
          <p:nvPr/>
        </p:nvPicPr>
        <p:blipFill>
          <a:blip r:embed="rId2"/>
          <a:stretch>
            <a:fillRect/>
          </a:stretch>
        </p:blipFill>
        <p:spPr>
          <a:xfrm>
            <a:off x="845576" y="2214562"/>
            <a:ext cx="6479457" cy="2166968"/>
          </a:xfrm>
          <a:prstGeom prst="rect">
            <a:avLst/>
          </a:prstGeom>
        </p:spPr>
      </p:pic>
      <p:pic>
        <p:nvPicPr>
          <p:cNvPr id="7" name="Picture 6">
            <a:extLst>
              <a:ext uri="{FF2B5EF4-FFF2-40B4-BE49-F238E27FC236}">
                <a16:creationId xmlns:a16="http://schemas.microsoft.com/office/drawing/2014/main" id="{9B7C951A-F73A-2C92-14D7-A345CCAEF7F1}"/>
              </a:ext>
            </a:extLst>
          </p:cNvPr>
          <p:cNvPicPr>
            <a:picLocks noChangeAspect="1"/>
          </p:cNvPicPr>
          <p:nvPr/>
        </p:nvPicPr>
        <p:blipFill>
          <a:blip r:embed="rId3"/>
          <a:stretch>
            <a:fillRect/>
          </a:stretch>
        </p:blipFill>
        <p:spPr>
          <a:xfrm>
            <a:off x="914402" y="4882336"/>
            <a:ext cx="6942422" cy="429967"/>
          </a:xfrm>
          <a:prstGeom prst="rect">
            <a:avLst/>
          </a:prstGeom>
        </p:spPr>
      </p:pic>
      <p:pic>
        <p:nvPicPr>
          <p:cNvPr id="9" name="Picture 8">
            <a:extLst>
              <a:ext uri="{FF2B5EF4-FFF2-40B4-BE49-F238E27FC236}">
                <a16:creationId xmlns:a16="http://schemas.microsoft.com/office/drawing/2014/main" id="{57C03625-F350-35C9-D2AA-7A577443511A}"/>
              </a:ext>
            </a:extLst>
          </p:cNvPr>
          <p:cNvPicPr>
            <a:picLocks noChangeAspect="1"/>
          </p:cNvPicPr>
          <p:nvPr/>
        </p:nvPicPr>
        <p:blipFill>
          <a:blip r:embed="rId4"/>
          <a:stretch>
            <a:fillRect/>
          </a:stretch>
        </p:blipFill>
        <p:spPr>
          <a:xfrm>
            <a:off x="8347586" y="935535"/>
            <a:ext cx="3470787" cy="5214542"/>
          </a:xfrm>
          <a:prstGeom prst="rect">
            <a:avLst/>
          </a:prstGeom>
          <a:effectLst>
            <a:outerShdw blurRad="63500" sx="102000" sy="102000" algn="ctr" rotWithShape="0">
              <a:prstClr val="black">
                <a:alpha val="40000"/>
              </a:prstClr>
            </a:outerShdw>
            <a:softEdge rad="88900"/>
          </a:effectLst>
        </p:spPr>
      </p:pic>
    </p:spTree>
    <p:extLst>
      <p:ext uri="{BB962C8B-B14F-4D97-AF65-F5344CB8AC3E}">
        <p14:creationId xmlns:p14="http://schemas.microsoft.com/office/powerpoint/2010/main" val="105137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E35C3-C53E-FD88-14ED-99993D204E23}"/>
              </a:ext>
            </a:extLst>
          </p:cNvPr>
          <p:cNvSpPr txBox="1"/>
          <p:nvPr/>
        </p:nvSpPr>
        <p:spPr>
          <a:xfrm>
            <a:off x="4449752" y="79109"/>
            <a:ext cx="7559368"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Count the number of patients with each marital status.</a:t>
            </a:r>
          </a:p>
        </p:txBody>
      </p:sp>
      <p:sp>
        <p:nvSpPr>
          <p:cNvPr id="3" name="TextBox 2">
            <a:extLst>
              <a:ext uri="{FF2B5EF4-FFF2-40B4-BE49-F238E27FC236}">
                <a16:creationId xmlns:a16="http://schemas.microsoft.com/office/drawing/2014/main" id="{808CF48B-826A-532C-94D7-62340E55351A}"/>
              </a:ext>
            </a:extLst>
          </p:cNvPr>
          <p:cNvSpPr txBox="1"/>
          <p:nvPr/>
        </p:nvSpPr>
        <p:spPr>
          <a:xfrm>
            <a:off x="4724400" y="574327"/>
            <a:ext cx="7467600" cy="1015663"/>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SELECT `Marital Status`, COUNT(*) AS Number Of Patients </a:t>
            </a:r>
          </a:p>
          <a:p>
            <a:r>
              <a:rPr lang="en-US" sz="2000" dirty="0">
                <a:latin typeface="Calibri" panose="020F0502020204030204" pitchFamily="34" charset="0"/>
                <a:ea typeface="Calibri" panose="020F0502020204030204" pitchFamily="34" charset="0"/>
                <a:cs typeface="Calibri" panose="020F0502020204030204" pitchFamily="34" charset="0"/>
              </a:rPr>
              <a:t>FROM ocd_patient_dataset </a:t>
            </a:r>
          </a:p>
          <a:p>
            <a:r>
              <a:rPr lang="en-US" sz="2000" dirty="0">
                <a:latin typeface="Calibri" panose="020F0502020204030204" pitchFamily="34" charset="0"/>
                <a:ea typeface="Calibri" panose="020F0502020204030204" pitchFamily="34" charset="0"/>
                <a:cs typeface="Calibri" panose="020F0502020204030204" pitchFamily="34" charset="0"/>
              </a:rPr>
              <a:t>GROUP BY `Marital Status`;</a:t>
            </a:r>
          </a:p>
        </p:txBody>
      </p:sp>
      <p:pic>
        <p:nvPicPr>
          <p:cNvPr id="6" name="Picture 5">
            <a:extLst>
              <a:ext uri="{FF2B5EF4-FFF2-40B4-BE49-F238E27FC236}">
                <a16:creationId xmlns:a16="http://schemas.microsoft.com/office/drawing/2014/main" id="{0201D96D-58AA-504B-14BF-4DF4039F2C46}"/>
              </a:ext>
            </a:extLst>
          </p:cNvPr>
          <p:cNvPicPr>
            <a:picLocks noChangeAspect="1"/>
          </p:cNvPicPr>
          <p:nvPr/>
        </p:nvPicPr>
        <p:blipFill>
          <a:blip r:embed="rId2"/>
          <a:stretch>
            <a:fillRect/>
          </a:stretch>
        </p:blipFill>
        <p:spPr>
          <a:xfrm>
            <a:off x="7035802" y="2205188"/>
            <a:ext cx="3870960" cy="2829610"/>
          </a:xfrm>
          <a:prstGeom prst="rect">
            <a:avLst/>
          </a:prstGeom>
        </p:spPr>
      </p:pic>
      <p:pic>
        <p:nvPicPr>
          <p:cNvPr id="8" name="Picture 7">
            <a:extLst>
              <a:ext uri="{FF2B5EF4-FFF2-40B4-BE49-F238E27FC236}">
                <a16:creationId xmlns:a16="http://schemas.microsoft.com/office/drawing/2014/main" id="{5674A43B-2202-9AA5-BE1D-B54D2EE68519}"/>
              </a:ext>
            </a:extLst>
          </p:cNvPr>
          <p:cNvPicPr>
            <a:picLocks noChangeAspect="1"/>
          </p:cNvPicPr>
          <p:nvPr/>
        </p:nvPicPr>
        <p:blipFill>
          <a:blip r:embed="rId3"/>
          <a:stretch>
            <a:fillRect/>
          </a:stretch>
        </p:blipFill>
        <p:spPr>
          <a:xfrm>
            <a:off x="5371602" y="5339598"/>
            <a:ext cx="6759526" cy="350550"/>
          </a:xfrm>
          <a:prstGeom prst="rect">
            <a:avLst/>
          </a:prstGeom>
        </p:spPr>
      </p:pic>
      <p:pic>
        <p:nvPicPr>
          <p:cNvPr id="10" name="Picture 9">
            <a:extLst>
              <a:ext uri="{FF2B5EF4-FFF2-40B4-BE49-F238E27FC236}">
                <a16:creationId xmlns:a16="http://schemas.microsoft.com/office/drawing/2014/main" id="{C81E7F87-838E-1AA5-B975-B7060414A6FB}"/>
              </a:ext>
            </a:extLst>
          </p:cNvPr>
          <p:cNvPicPr>
            <a:picLocks noChangeAspect="1"/>
          </p:cNvPicPr>
          <p:nvPr/>
        </p:nvPicPr>
        <p:blipFill>
          <a:blip r:embed="rId4"/>
          <a:stretch>
            <a:fillRect/>
          </a:stretch>
        </p:blipFill>
        <p:spPr>
          <a:xfrm>
            <a:off x="956997" y="1925270"/>
            <a:ext cx="4285563" cy="4285563"/>
          </a:xfrm>
          <a:prstGeom prst="rect">
            <a:avLst/>
          </a:prstGeom>
          <a:effectLst>
            <a:outerShdw blurRad="63500" sx="102000" sy="102000" algn="ctr" rotWithShape="0">
              <a:prstClr val="black">
                <a:alpha val="40000"/>
              </a:prstClr>
            </a:outerShdw>
            <a:softEdge rad="88900"/>
          </a:effectLst>
        </p:spPr>
      </p:pic>
    </p:spTree>
    <p:extLst>
      <p:ext uri="{BB962C8B-B14F-4D97-AF65-F5344CB8AC3E}">
        <p14:creationId xmlns:p14="http://schemas.microsoft.com/office/powerpoint/2010/main" val="281595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98EAC-568D-971D-6F48-5D0E0335BA38}"/>
              </a:ext>
            </a:extLst>
          </p:cNvPr>
          <p:cNvSpPr txBox="1"/>
          <p:nvPr/>
        </p:nvSpPr>
        <p:spPr>
          <a:xfrm>
            <a:off x="751840" y="474673"/>
            <a:ext cx="923544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Find the maximum and minimum Y-BOCS score for compulsions</a:t>
            </a:r>
            <a:r>
              <a:rPr lang="en-US" dirty="0"/>
              <a:t>.</a:t>
            </a:r>
          </a:p>
        </p:txBody>
      </p:sp>
      <p:sp>
        <p:nvSpPr>
          <p:cNvPr id="4" name="TextBox 3">
            <a:extLst>
              <a:ext uri="{FF2B5EF4-FFF2-40B4-BE49-F238E27FC236}">
                <a16:creationId xmlns:a16="http://schemas.microsoft.com/office/drawing/2014/main" id="{C5966930-2173-B375-1B4C-A30A31A9B6C9}"/>
              </a:ext>
            </a:extLst>
          </p:cNvPr>
          <p:cNvSpPr txBox="1"/>
          <p:nvPr/>
        </p:nvSpPr>
        <p:spPr>
          <a:xfrm>
            <a:off x="1188720" y="1384993"/>
            <a:ext cx="6847840" cy="1015663"/>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SELECT MAX(`Y-BOCS Score (Compulsions)`) AS MaxCompulsionsScore,  MIN(`Y-BOCS Score (Compulsions)`) AS MinCompulsionsScore FROM ocd_patient_dataset;</a:t>
            </a:r>
          </a:p>
        </p:txBody>
      </p:sp>
      <p:pic>
        <p:nvPicPr>
          <p:cNvPr id="6" name="Picture 5">
            <a:extLst>
              <a:ext uri="{FF2B5EF4-FFF2-40B4-BE49-F238E27FC236}">
                <a16:creationId xmlns:a16="http://schemas.microsoft.com/office/drawing/2014/main" id="{10349CE6-6C1A-2BD8-D7A3-319478E9E519}"/>
              </a:ext>
            </a:extLst>
          </p:cNvPr>
          <p:cNvPicPr>
            <a:picLocks noChangeAspect="1"/>
          </p:cNvPicPr>
          <p:nvPr/>
        </p:nvPicPr>
        <p:blipFill>
          <a:blip r:embed="rId2"/>
          <a:stretch>
            <a:fillRect/>
          </a:stretch>
        </p:blipFill>
        <p:spPr>
          <a:xfrm>
            <a:off x="1541664" y="3076912"/>
            <a:ext cx="4931951" cy="2165647"/>
          </a:xfrm>
          <a:prstGeom prst="rect">
            <a:avLst/>
          </a:prstGeom>
        </p:spPr>
      </p:pic>
      <p:pic>
        <p:nvPicPr>
          <p:cNvPr id="8" name="Picture 7">
            <a:extLst>
              <a:ext uri="{FF2B5EF4-FFF2-40B4-BE49-F238E27FC236}">
                <a16:creationId xmlns:a16="http://schemas.microsoft.com/office/drawing/2014/main" id="{F615691E-7469-E147-5130-C140681FBBC6}"/>
              </a:ext>
            </a:extLst>
          </p:cNvPr>
          <p:cNvPicPr>
            <a:picLocks noChangeAspect="1"/>
          </p:cNvPicPr>
          <p:nvPr/>
        </p:nvPicPr>
        <p:blipFill>
          <a:blip r:embed="rId3"/>
          <a:stretch>
            <a:fillRect/>
          </a:stretch>
        </p:blipFill>
        <p:spPr>
          <a:xfrm>
            <a:off x="989034" y="5918815"/>
            <a:ext cx="7512554" cy="461665"/>
          </a:xfrm>
          <a:prstGeom prst="rect">
            <a:avLst/>
          </a:prstGeom>
        </p:spPr>
      </p:pic>
      <p:pic>
        <p:nvPicPr>
          <p:cNvPr id="10" name="Picture 9">
            <a:extLst>
              <a:ext uri="{FF2B5EF4-FFF2-40B4-BE49-F238E27FC236}">
                <a16:creationId xmlns:a16="http://schemas.microsoft.com/office/drawing/2014/main" id="{B7D3A533-C417-820C-36EE-BD48729ADCA0}"/>
              </a:ext>
            </a:extLst>
          </p:cNvPr>
          <p:cNvPicPr>
            <a:picLocks noChangeAspect="1"/>
          </p:cNvPicPr>
          <p:nvPr/>
        </p:nvPicPr>
        <p:blipFill>
          <a:blip r:embed="rId4"/>
          <a:srcRect t="-1" b="13150"/>
          <a:stretch/>
        </p:blipFill>
        <p:spPr>
          <a:xfrm>
            <a:off x="8690610" y="1617681"/>
            <a:ext cx="3003550" cy="1880870"/>
          </a:xfrm>
          <a:prstGeom prst="rect">
            <a:avLst/>
          </a:prstGeom>
          <a:effectLst>
            <a:outerShdw blurRad="63500" sx="102000" sy="102000" algn="ctr" rotWithShape="0">
              <a:prstClr val="black">
                <a:alpha val="40000"/>
              </a:prstClr>
            </a:outerShdw>
            <a:softEdge rad="88900"/>
          </a:effectLst>
        </p:spPr>
      </p:pic>
      <p:pic>
        <p:nvPicPr>
          <p:cNvPr id="12" name="Picture 11">
            <a:extLst>
              <a:ext uri="{FF2B5EF4-FFF2-40B4-BE49-F238E27FC236}">
                <a16:creationId xmlns:a16="http://schemas.microsoft.com/office/drawing/2014/main" id="{A2061424-09D3-CEF1-20AE-98764082417C}"/>
              </a:ext>
            </a:extLst>
          </p:cNvPr>
          <p:cNvPicPr>
            <a:picLocks noChangeAspect="1"/>
          </p:cNvPicPr>
          <p:nvPr/>
        </p:nvPicPr>
        <p:blipFill>
          <a:blip r:embed="rId5"/>
          <a:stretch>
            <a:fillRect/>
          </a:stretch>
        </p:blipFill>
        <p:spPr>
          <a:xfrm>
            <a:off x="8235267" y="3415039"/>
            <a:ext cx="3767504" cy="2165648"/>
          </a:xfrm>
          <a:prstGeom prst="rect">
            <a:avLst/>
          </a:prstGeom>
          <a:effectLst>
            <a:outerShdw blurRad="63500" sx="102000" sy="102000" algn="ctr" rotWithShape="0">
              <a:prstClr val="black">
                <a:alpha val="40000"/>
              </a:prstClr>
            </a:outerShdw>
            <a:softEdge rad="63500"/>
          </a:effectLst>
        </p:spPr>
      </p:pic>
    </p:spTree>
    <p:extLst>
      <p:ext uri="{BB962C8B-B14F-4D97-AF65-F5344CB8AC3E}">
        <p14:creationId xmlns:p14="http://schemas.microsoft.com/office/powerpoint/2010/main" val="20759019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{DA64F62E-33C1-46E5-A336-29AB7F98FF7B}tf10001105</Template>
  <TotalTime>276</TotalTime>
  <Words>976</Words>
  <Application>Microsoft Office PowerPoint</Application>
  <PresentationFormat>Widescreen</PresentationFormat>
  <Paragraphs>60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Franklin Gothic Book</vt:lpstr>
      <vt:lpstr>Wingdings</vt:lpstr>
      <vt:lpstr>Crop</vt:lpstr>
      <vt:lpstr>Analysis of OCD Patient Dataset: Demographics, Symptoms, and Treatment Insights</vt:lpstr>
      <vt:lpstr>AGENDA</vt:lpstr>
      <vt:lpstr>INTRODUCTION</vt:lpstr>
      <vt:lpstr>TOOLS USED</vt:lpstr>
      <vt:lpstr>Where did you get the data from ?</vt:lpstr>
      <vt:lpstr>Aim of the project :</vt:lpstr>
      <vt:lpstr>List all details of patients.     SELECT * FROM ocd_patient_dataset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jagtap</dc:creator>
  <cp:lastModifiedBy>divya jagtap</cp:lastModifiedBy>
  <cp:revision>6</cp:revision>
  <dcterms:created xsi:type="dcterms:W3CDTF">2024-11-18T03:50:13Z</dcterms:created>
  <dcterms:modified xsi:type="dcterms:W3CDTF">2024-11-20T15:24:43Z</dcterms:modified>
</cp:coreProperties>
</file>