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handoutMasterIdLst>
    <p:handoutMasterId r:id="rId23"/>
  </p:handoutMasterIdLst>
  <p:sldIdLst>
    <p:sldId id="312" r:id="rId5"/>
    <p:sldId id="304" r:id="rId6"/>
    <p:sldId id="314" r:id="rId7"/>
    <p:sldId id="315" r:id="rId8"/>
    <p:sldId id="317" r:id="rId9"/>
    <p:sldId id="282" r:id="rId10"/>
    <p:sldId id="318" r:id="rId11"/>
    <p:sldId id="319" r:id="rId12"/>
    <p:sldId id="321" r:id="rId13"/>
    <p:sldId id="322" r:id="rId14"/>
    <p:sldId id="297" r:id="rId15"/>
    <p:sldId id="323" r:id="rId16"/>
    <p:sldId id="324" r:id="rId17"/>
    <p:sldId id="325" r:id="rId18"/>
    <p:sldId id="327" r:id="rId19"/>
    <p:sldId id="328" r:id="rId20"/>
    <p:sldId id="329"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jagtap" userId="290b3caa6caa9031" providerId="LiveId" clId="{2B36651B-AFFE-4169-A46E-AF787B710EEB}"/>
    <pc:docChg chg="custSel modSld">
      <pc:chgData name="divya jagtap" userId="290b3caa6caa9031" providerId="LiveId" clId="{2B36651B-AFFE-4169-A46E-AF787B710EEB}" dt="2024-11-22T05:27:45.223" v="10" actId="12"/>
      <pc:docMkLst>
        <pc:docMk/>
      </pc:docMkLst>
      <pc:sldChg chg="modSp mod">
        <pc:chgData name="divya jagtap" userId="290b3caa6caa9031" providerId="LiveId" clId="{2B36651B-AFFE-4169-A46E-AF787B710EEB}" dt="2024-11-22T05:27:45.223" v="10" actId="12"/>
        <pc:sldMkLst>
          <pc:docMk/>
          <pc:sldMk cId="3913219759" sldId="304"/>
        </pc:sldMkLst>
        <pc:spChg chg="mod">
          <ac:chgData name="divya jagtap" userId="290b3caa6caa9031" providerId="LiveId" clId="{2B36651B-AFFE-4169-A46E-AF787B710EEB}" dt="2024-11-22T05:27:45.223" v="10" actId="12"/>
          <ac:spMkLst>
            <pc:docMk/>
            <pc:sldMk cId="3913219759" sldId="304"/>
            <ac:spMk id="3" creationId="{D4D22962-3C7F-E480-5C35-7F4860A098E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latin typeface="Times New Roman" panose="02020603050405020304" pitchFamily="18" charset="0"/>
                <a:cs typeface="Times New Roman" panose="02020603050405020304" pitchFamily="18" charset="0"/>
              </a:rPr>
              <a:t>Stroke Risk Insights with Advanced Excel</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2289503" y="1061482"/>
            <a:ext cx="8231014" cy="565724"/>
          </a:xfrm>
        </p:spPr>
        <p:txBody>
          <a:bodyPr/>
          <a:lstStyle/>
          <a:p>
            <a:pPr algn="ctr" rtl="0">
              <a:defRPr sz="1800" b="1" i="0" u="none" strike="noStrike" kern="1200" baseline="0">
                <a:solidFill>
                  <a:sysClr val="windowText" lastClr="000000">
                    <a:lumMod val="75000"/>
                    <a:lumOff val="25000"/>
                  </a:sysClr>
                </a:solidFill>
                <a:latin typeface="+mn-lt"/>
                <a:ea typeface="+mn-ea"/>
                <a:cs typeface="+mn-cs"/>
              </a:defRPr>
            </a:pPr>
            <a:r>
              <a:rPr lang="en-US" sz="2800" dirty="0">
                <a:solidFill>
                  <a:srgbClr val="202C8F"/>
                </a:solidFill>
                <a:latin typeface="Times New Roman" panose="02020603050405020304" pitchFamily="18" charset="0"/>
                <a:cs typeface="Times New Roman" panose="02020603050405020304" pitchFamily="18" charset="0"/>
              </a:rPr>
              <a:t>Count of avg</a:t>
            </a:r>
            <a:r>
              <a:rPr lang="en-US" sz="2800" baseline="0" dirty="0">
                <a:solidFill>
                  <a:srgbClr val="202C8F"/>
                </a:solidFill>
                <a:latin typeface="Times New Roman" panose="02020603050405020304" pitchFamily="18" charset="0"/>
                <a:cs typeface="Times New Roman" panose="02020603050405020304" pitchFamily="18" charset="0"/>
              </a:rPr>
              <a:t> glucose level by gender</a:t>
            </a:r>
            <a:endParaRPr lang="en-US" sz="2800" dirty="0">
              <a:solidFill>
                <a:srgbClr val="202C8F"/>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1238743" y="357630"/>
            <a:ext cx="374568" cy="471489"/>
          </a:xfrm>
        </p:spPr>
        <p:txBody>
          <a:bodyPr/>
          <a:lstStyle/>
          <a:p>
            <a:fld id="{48F63A3B-78C7-47BE-AE5E-E10140E04643}" type="slidenum">
              <a:rPr lang="en-US" smtClean="0"/>
              <a:pPr/>
              <a:t>10</a:t>
            </a:fld>
            <a:endParaRPr lang="en-US" dirty="0"/>
          </a:p>
        </p:txBody>
      </p:sp>
      <p:sp>
        <p:nvSpPr>
          <p:cNvPr id="7" name="Arrow: Right 6">
            <a:extLst>
              <a:ext uri="{FF2B5EF4-FFF2-40B4-BE49-F238E27FC236}">
                <a16:creationId xmlns:a16="http://schemas.microsoft.com/office/drawing/2014/main" id="{F8F54818-3A58-0269-7CB8-46A7363CED86}"/>
              </a:ext>
            </a:extLst>
          </p:cNvPr>
          <p:cNvSpPr/>
          <p:nvPr/>
        </p:nvSpPr>
        <p:spPr>
          <a:xfrm>
            <a:off x="1268360" y="1759974"/>
            <a:ext cx="855407" cy="7669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ACC8469-054F-942C-30D6-ABC7662B3194}"/>
              </a:ext>
            </a:extLst>
          </p:cNvPr>
          <p:cNvSpPr txBox="1"/>
          <p:nvPr/>
        </p:nvSpPr>
        <p:spPr>
          <a:xfrm>
            <a:off x="1312604" y="1958766"/>
            <a:ext cx="76691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KPI 3</a:t>
            </a:r>
          </a:p>
        </p:txBody>
      </p:sp>
      <p:pic>
        <p:nvPicPr>
          <p:cNvPr id="10" name="Picture 9">
            <a:extLst>
              <a:ext uri="{FF2B5EF4-FFF2-40B4-BE49-F238E27FC236}">
                <a16:creationId xmlns:a16="http://schemas.microsoft.com/office/drawing/2014/main" id="{12E926B6-BB3E-07AB-6C5B-9EA0214C40F7}"/>
              </a:ext>
            </a:extLst>
          </p:cNvPr>
          <p:cNvPicPr>
            <a:picLocks noChangeAspect="1"/>
          </p:cNvPicPr>
          <p:nvPr/>
        </p:nvPicPr>
        <p:blipFill>
          <a:blip r:embed="rId3"/>
          <a:stretch>
            <a:fillRect/>
          </a:stretch>
        </p:blipFill>
        <p:spPr>
          <a:xfrm>
            <a:off x="953728" y="2725682"/>
            <a:ext cx="3667434" cy="2732944"/>
          </a:xfrm>
          <a:prstGeom prst="rect">
            <a:avLst/>
          </a:prstGeom>
        </p:spPr>
      </p:pic>
      <p:sp>
        <p:nvSpPr>
          <p:cNvPr id="11" name="TextBox 10">
            <a:extLst>
              <a:ext uri="{FF2B5EF4-FFF2-40B4-BE49-F238E27FC236}">
                <a16:creationId xmlns:a16="http://schemas.microsoft.com/office/drawing/2014/main" id="{554EABCC-4FDB-394A-59F7-03CA92EE464C}"/>
              </a:ext>
            </a:extLst>
          </p:cNvPr>
          <p:cNvSpPr txBox="1"/>
          <p:nvPr/>
        </p:nvSpPr>
        <p:spPr>
          <a:xfrm>
            <a:off x="4916129" y="3076491"/>
            <a:ext cx="6617110"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Count of Average Glucose Level by Gender</a:t>
            </a:r>
            <a:r>
              <a:rPr lang="en-US" dirty="0">
                <a:latin typeface="Times New Roman" panose="02020603050405020304" pitchFamily="18" charset="0"/>
                <a:cs typeface="Times New Roman" panose="02020603050405020304" pitchFamily="18" charset="0"/>
              </a:rPr>
              <a:t> chart shows the total glucose levels for different genders. From the chart, we can see that the average glucose level is much higher for females (2994) compared to males (2115), with a very low count for the "Other" category (1). This data helps in understanding how glucose levels may vary across genders, which is important for assessing stroke risk or other health conditions related to blood sugar.</a:t>
            </a:r>
          </a:p>
        </p:txBody>
      </p:sp>
    </p:spTree>
    <p:extLst>
      <p:ext uri="{BB962C8B-B14F-4D97-AF65-F5344CB8AC3E}">
        <p14:creationId xmlns:p14="http://schemas.microsoft.com/office/powerpoint/2010/main" val="1686213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C77088-3FF6-5628-A91B-7628D704F1A7}"/>
              </a:ext>
            </a:extLst>
          </p:cNvPr>
          <p:cNvPicPr>
            <a:picLocks noChangeAspect="1"/>
          </p:cNvPicPr>
          <p:nvPr/>
        </p:nvPicPr>
        <p:blipFill>
          <a:blip r:embed="rId3"/>
          <a:stretch>
            <a:fillRect/>
          </a:stretch>
        </p:blipFill>
        <p:spPr>
          <a:xfrm>
            <a:off x="324465" y="2297571"/>
            <a:ext cx="3765513" cy="3064952"/>
          </a:xfrm>
          <a:prstGeom prst="rect">
            <a:avLst/>
          </a:prstGeom>
        </p:spPr>
      </p:pic>
      <p:sp>
        <p:nvSpPr>
          <p:cNvPr id="11" name="TextBox 10">
            <a:extLst>
              <a:ext uri="{FF2B5EF4-FFF2-40B4-BE49-F238E27FC236}">
                <a16:creationId xmlns:a16="http://schemas.microsoft.com/office/drawing/2014/main" id="{93D1FF6E-4476-1F56-08B7-999B7F158BCF}"/>
              </a:ext>
            </a:extLst>
          </p:cNvPr>
          <p:cNvSpPr txBox="1"/>
          <p:nvPr/>
        </p:nvSpPr>
        <p:spPr>
          <a:xfrm>
            <a:off x="889819" y="1379606"/>
            <a:ext cx="9134168" cy="400110"/>
          </a:xfrm>
          <a:prstGeom prst="rect">
            <a:avLst/>
          </a:prstGeom>
          <a:noFill/>
        </p:spPr>
        <p:txBody>
          <a:bodyPr wrap="square" rtlCol="0">
            <a:spAutoFit/>
          </a:bodyPr>
          <a:lstStyle/>
          <a:p>
            <a:r>
              <a:rPr lang="en-US" sz="2000" b="1" dirty="0">
                <a:solidFill>
                  <a:srgbClr val="202C8F"/>
                </a:solidFill>
                <a:latin typeface="Times New Roman" panose="02020603050405020304" pitchFamily="18" charset="0"/>
                <a:cs typeface="Times New Roman" panose="02020603050405020304" pitchFamily="18" charset="0"/>
              </a:rPr>
              <a:t>AVG BMI AND AVG BLOOD GLUCOSE BY WORK TYPE AND RESIDENCE</a:t>
            </a:r>
          </a:p>
        </p:txBody>
      </p:sp>
      <p:sp>
        <p:nvSpPr>
          <p:cNvPr id="12" name="Arrow: Right 11">
            <a:extLst>
              <a:ext uri="{FF2B5EF4-FFF2-40B4-BE49-F238E27FC236}">
                <a16:creationId xmlns:a16="http://schemas.microsoft.com/office/drawing/2014/main" id="{A1AFBCE8-2C03-12DE-8747-9294120FDDA4}"/>
              </a:ext>
            </a:extLst>
          </p:cNvPr>
          <p:cNvSpPr/>
          <p:nvPr/>
        </p:nvSpPr>
        <p:spPr>
          <a:xfrm>
            <a:off x="324465" y="285986"/>
            <a:ext cx="1130709" cy="8062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9146417-F596-4CB9-B374-D1EB94FFB6A3}"/>
              </a:ext>
            </a:extLst>
          </p:cNvPr>
          <p:cNvSpPr txBox="1"/>
          <p:nvPr/>
        </p:nvSpPr>
        <p:spPr>
          <a:xfrm>
            <a:off x="457200" y="515048"/>
            <a:ext cx="86523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KPI 4</a:t>
            </a:r>
          </a:p>
          <a:p>
            <a:endParaRPr lang="en-US" dirty="0"/>
          </a:p>
        </p:txBody>
      </p:sp>
      <p:sp>
        <p:nvSpPr>
          <p:cNvPr id="14" name="TextBox 13">
            <a:extLst>
              <a:ext uri="{FF2B5EF4-FFF2-40B4-BE49-F238E27FC236}">
                <a16:creationId xmlns:a16="http://schemas.microsoft.com/office/drawing/2014/main" id="{EAB78C7B-77E6-86A8-863A-DFC3506E4607}"/>
              </a:ext>
            </a:extLst>
          </p:cNvPr>
          <p:cNvSpPr txBox="1"/>
          <p:nvPr/>
        </p:nvSpPr>
        <p:spPr>
          <a:xfrm>
            <a:off x="4370682" y="2814384"/>
            <a:ext cx="7462684"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Average BMI and Average Blood Glucose by Work Type and Residence</a:t>
            </a:r>
            <a:r>
              <a:rPr lang="en-US" dirty="0">
                <a:latin typeface="Times New Roman" panose="02020603050405020304" pitchFamily="18" charset="0"/>
                <a:cs typeface="Times New Roman" panose="02020603050405020304" pitchFamily="18" charset="0"/>
              </a:rPr>
              <a:t> chart shows how people's BMI and blood sugar levels change based on their job type and whether they live in an urban or rural area. It compares different jobs like government jobs, private work, or being self-employed, and looks at whether people live in cities or the countryside. This helps us understand if certain jobs or living areas are linked to higher or lower BMI and glucose levels, which can affect health and stroke risk.</a:t>
            </a:r>
          </a:p>
        </p:txBody>
      </p:sp>
    </p:spTree>
    <p:extLst>
      <p:ext uri="{BB962C8B-B14F-4D97-AF65-F5344CB8AC3E}">
        <p14:creationId xmlns:p14="http://schemas.microsoft.com/office/powerpoint/2010/main" val="197317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98BE-C8B8-6B89-E05F-E3D2DF54ABFE}"/>
              </a:ext>
            </a:extLst>
          </p:cNvPr>
          <p:cNvSpPr>
            <a:spLocks noGrp="1"/>
          </p:cNvSpPr>
          <p:nvPr>
            <p:ph type="title"/>
          </p:nvPr>
        </p:nvSpPr>
        <p:spPr>
          <a:xfrm>
            <a:off x="1071715" y="1371285"/>
            <a:ext cx="10511627" cy="1012785"/>
          </a:xfrm>
        </p:spPr>
        <p:txBody>
          <a:bodyPr/>
          <a:lstStyle/>
          <a:p>
            <a:r>
              <a:rPr lang="en-US" sz="2400" dirty="0">
                <a:latin typeface="Times New Roman" panose="02020603050405020304" pitchFamily="18" charset="0"/>
                <a:cs typeface="Times New Roman" panose="02020603050405020304" pitchFamily="18" charset="0"/>
              </a:rPr>
              <a:t>Count of stroke by residence type and marital status  </a:t>
            </a:r>
            <a:br>
              <a:rPr lang="en-US" dirty="0"/>
            </a:br>
            <a:endParaRPr lang="en-US" dirty="0"/>
          </a:p>
        </p:txBody>
      </p:sp>
      <p:sp>
        <p:nvSpPr>
          <p:cNvPr id="4" name="Slide Number Placeholder 3">
            <a:extLst>
              <a:ext uri="{FF2B5EF4-FFF2-40B4-BE49-F238E27FC236}">
                <a16:creationId xmlns:a16="http://schemas.microsoft.com/office/drawing/2014/main" id="{B4C57D39-DDED-D32B-04D0-755FEF8787CF}"/>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5" name="Arrow: Right 4">
            <a:extLst>
              <a:ext uri="{FF2B5EF4-FFF2-40B4-BE49-F238E27FC236}">
                <a16:creationId xmlns:a16="http://schemas.microsoft.com/office/drawing/2014/main" id="{DAFC5840-2F9C-D507-E0EC-A7865A4CB00F}"/>
              </a:ext>
            </a:extLst>
          </p:cNvPr>
          <p:cNvSpPr/>
          <p:nvPr/>
        </p:nvSpPr>
        <p:spPr>
          <a:xfrm>
            <a:off x="775806" y="486375"/>
            <a:ext cx="894736" cy="7327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C6D3C8-B651-58AD-CA11-C3477DE70007}"/>
              </a:ext>
            </a:extLst>
          </p:cNvPr>
          <p:cNvSpPr txBox="1"/>
          <p:nvPr/>
        </p:nvSpPr>
        <p:spPr>
          <a:xfrm>
            <a:off x="845102" y="668076"/>
            <a:ext cx="756143" cy="369332"/>
          </a:xfrm>
          <a:prstGeom prst="rect">
            <a:avLst/>
          </a:prstGeom>
          <a:noFill/>
        </p:spPr>
        <p:txBody>
          <a:bodyPr wrap="square" rtlCol="0">
            <a:spAutoFit/>
          </a:bodyPr>
          <a:lstStyle/>
          <a:p>
            <a:r>
              <a:rPr lang="en-US" dirty="0"/>
              <a:t>KPI 5</a:t>
            </a:r>
          </a:p>
        </p:txBody>
      </p:sp>
      <p:pic>
        <p:nvPicPr>
          <p:cNvPr id="8" name="Picture 7">
            <a:extLst>
              <a:ext uri="{FF2B5EF4-FFF2-40B4-BE49-F238E27FC236}">
                <a16:creationId xmlns:a16="http://schemas.microsoft.com/office/drawing/2014/main" id="{D6AECD35-2E15-E15E-9208-ADE252768F90}"/>
              </a:ext>
            </a:extLst>
          </p:cNvPr>
          <p:cNvPicPr>
            <a:picLocks noChangeAspect="1"/>
          </p:cNvPicPr>
          <p:nvPr/>
        </p:nvPicPr>
        <p:blipFill>
          <a:blip r:embed="rId2"/>
          <a:stretch>
            <a:fillRect/>
          </a:stretch>
        </p:blipFill>
        <p:spPr>
          <a:xfrm>
            <a:off x="658760" y="2620073"/>
            <a:ext cx="4162480" cy="3112134"/>
          </a:xfrm>
          <a:prstGeom prst="rect">
            <a:avLst/>
          </a:prstGeom>
        </p:spPr>
      </p:pic>
      <p:sp>
        <p:nvSpPr>
          <p:cNvPr id="9" name="TextBox 8">
            <a:extLst>
              <a:ext uri="{FF2B5EF4-FFF2-40B4-BE49-F238E27FC236}">
                <a16:creationId xmlns:a16="http://schemas.microsoft.com/office/drawing/2014/main" id="{47CC1024-4672-D3D3-BDD8-6F3FBCF44C06}"/>
              </a:ext>
            </a:extLst>
          </p:cNvPr>
          <p:cNvSpPr txBox="1"/>
          <p:nvPr/>
        </p:nvSpPr>
        <p:spPr>
          <a:xfrm>
            <a:off x="5083278" y="3298977"/>
            <a:ext cx="6449962"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Count of Stroke by Residence Type and Marital Status</a:t>
            </a:r>
            <a:r>
              <a:rPr lang="en-US" dirty="0">
                <a:latin typeface="Times New Roman" panose="02020603050405020304" pitchFamily="18" charset="0"/>
                <a:cs typeface="Times New Roman" panose="02020603050405020304" pitchFamily="18" charset="0"/>
              </a:rPr>
              <a:t> chart shows how many strokes happened in urban and rural areas, and also compares married and unmarried people. This helps us see if strokes are more common in certain places or among married or unmarried individuals. It can help focus health efforts in areas or groups with higher stroke risks.</a:t>
            </a:r>
          </a:p>
        </p:txBody>
      </p:sp>
    </p:spTree>
    <p:extLst>
      <p:ext uri="{BB962C8B-B14F-4D97-AF65-F5344CB8AC3E}">
        <p14:creationId xmlns:p14="http://schemas.microsoft.com/office/powerpoint/2010/main" val="1667540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C86DAC-7C54-BC9E-3746-9D78724C167D}"/>
              </a:ext>
            </a:extLst>
          </p:cNvPr>
          <p:cNvSpPr>
            <a:spLocks noGrp="1"/>
          </p:cNvSpPr>
          <p:nvPr>
            <p:ph type="sldNum" sz="quarter" idx="10"/>
          </p:nvPr>
        </p:nvSpPr>
        <p:spPr>
          <a:xfrm>
            <a:off x="11651226" y="143795"/>
            <a:ext cx="432619" cy="471489"/>
          </a:xfrm>
        </p:spPr>
        <p:txBody>
          <a:bodyPr/>
          <a:lstStyle/>
          <a:p>
            <a:fld id="{48F63A3B-78C7-47BE-AE5E-E10140E04643}" type="slidenum">
              <a:rPr lang="en-US" smtClean="0"/>
              <a:pPr/>
              <a:t>13</a:t>
            </a:fld>
            <a:endParaRPr lang="en-US" dirty="0"/>
          </a:p>
        </p:txBody>
      </p:sp>
      <p:pic>
        <p:nvPicPr>
          <p:cNvPr id="6" name="Picture 5">
            <a:extLst>
              <a:ext uri="{FF2B5EF4-FFF2-40B4-BE49-F238E27FC236}">
                <a16:creationId xmlns:a16="http://schemas.microsoft.com/office/drawing/2014/main" id="{995DCBF3-66E9-4CAA-5612-11A2C39D7D0F}"/>
              </a:ext>
            </a:extLst>
          </p:cNvPr>
          <p:cNvPicPr>
            <a:picLocks noChangeAspect="1"/>
          </p:cNvPicPr>
          <p:nvPr/>
        </p:nvPicPr>
        <p:blipFill>
          <a:blip r:embed="rId2"/>
          <a:srcRect t="2926" r="957"/>
          <a:stretch/>
        </p:blipFill>
        <p:spPr>
          <a:xfrm>
            <a:off x="452285" y="432619"/>
            <a:ext cx="11307096" cy="6425381"/>
          </a:xfrm>
          <a:prstGeom prst="rect">
            <a:avLst/>
          </a:prstGeom>
        </p:spPr>
      </p:pic>
    </p:spTree>
    <p:extLst>
      <p:ext uri="{BB962C8B-B14F-4D97-AF65-F5344CB8AC3E}">
        <p14:creationId xmlns:p14="http://schemas.microsoft.com/office/powerpoint/2010/main" val="1812845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7B609E-417E-C03D-6F2C-E1E968EE01EF}"/>
              </a:ext>
            </a:extLst>
          </p:cNvPr>
          <p:cNvSpPr txBox="1"/>
          <p:nvPr/>
        </p:nvSpPr>
        <p:spPr>
          <a:xfrm>
            <a:off x="2895600" y="501444"/>
            <a:ext cx="6400800" cy="646331"/>
          </a:xfrm>
          <a:prstGeom prst="rect">
            <a:avLst/>
          </a:prstGeom>
          <a:noFill/>
        </p:spPr>
        <p:txBody>
          <a:bodyPr wrap="square" rtlCol="0">
            <a:spAutoFit/>
          </a:bodyPr>
          <a:lstStyle/>
          <a:p>
            <a:pPr algn="ctr"/>
            <a:r>
              <a:rPr lang="en-US" sz="3600" b="1" dirty="0">
                <a:solidFill>
                  <a:srgbClr val="202C8F"/>
                </a:solidFill>
                <a:latin typeface="Times New Roman" panose="02020603050405020304" pitchFamily="18" charset="0"/>
                <a:cs typeface="Times New Roman" panose="02020603050405020304" pitchFamily="18" charset="0"/>
              </a:rPr>
              <a:t>INSIGHTS OF PROJECT</a:t>
            </a:r>
            <a:endParaRPr lang="en-US" b="1" dirty="0">
              <a:solidFill>
                <a:srgbClr val="202C8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4347AF0-781C-0A68-562D-38450C814AEF}"/>
              </a:ext>
            </a:extLst>
          </p:cNvPr>
          <p:cNvSpPr txBox="1"/>
          <p:nvPr/>
        </p:nvSpPr>
        <p:spPr>
          <a:xfrm>
            <a:off x="750938" y="1363340"/>
            <a:ext cx="10841294"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a:t>
            </a:r>
            <a:r>
              <a:rPr lang="en-US" b="1" dirty="0"/>
              <a:t>Stroke Risk Dashboard</a:t>
            </a:r>
            <a:r>
              <a:rPr lang="en-US" dirty="0"/>
              <a:t> provides insights into how various factors like BMI, glucose levels, age, marital status, work type, and residence type impact stroke risk. By analyzing the </a:t>
            </a:r>
            <a:r>
              <a:rPr lang="en-US" b="1" dirty="0"/>
              <a:t>Count of BMI by Gender</a:t>
            </a:r>
            <a:r>
              <a:rPr lang="en-US" dirty="0"/>
              <a:t>, it reveals potential gender-based differences in BMI that could help identify high-risk groups for stroke prevention.</a:t>
            </a:r>
          </a:p>
          <a:p>
            <a:pPr algn="just"/>
            <a:endParaRPr lang="en-US" dirty="0"/>
          </a:p>
          <a:p>
            <a:pPr marL="285750" indent="-285750" algn="just">
              <a:buFont typeface="Wingdings" panose="05000000000000000000" pitchFamily="2" charset="2"/>
              <a:buChar char="q"/>
            </a:pPr>
            <a:r>
              <a:rPr lang="en-US" dirty="0"/>
              <a:t>The </a:t>
            </a:r>
            <a:r>
              <a:rPr lang="en-US" b="1" dirty="0"/>
              <a:t>Count of Glucose Level by Gender</a:t>
            </a:r>
            <a:r>
              <a:rPr lang="en-US" dirty="0"/>
              <a:t> shows a significant difference in average glucose levels, suggesting that glucose control may be an important focus for reducing stroke risk, especially among females.</a:t>
            </a:r>
          </a:p>
          <a:p>
            <a:pPr algn="just"/>
            <a:endParaRPr lang="en-US" dirty="0"/>
          </a:p>
          <a:p>
            <a:pPr marL="285750" indent="-285750" algn="just">
              <a:buFont typeface="Wingdings" panose="05000000000000000000" pitchFamily="2" charset="2"/>
              <a:buChar char="q"/>
            </a:pPr>
            <a:r>
              <a:rPr lang="en-US" dirty="0"/>
              <a:t>The </a:t>
            </a:r>
            <a:r>
              <a:rPr lang="en-US" b="1" dirty="0"/>
              <a:t>Average Age and BMI by Marital Status</a:t>
            </a:r>
            <a:r>
              <a:rPr lang="en-US" dirty="0"/>
              <a:t> section highlights how marital status might correlate with stroke risk factors like age and BMI, potentially guiding health interventions for married or unmarried individuals. The </a:t>
            </a:r>
            <a:r>
              <a:rPr lang="en-US" b="1" dirty="0"/>
              <a:t>Average BMI and Blood Glucose by Work Type and Residence</a:t>
            </a:r>
            <a:r>
              <a:rPr lang="en-US" dirty="0"/>
              <a:t> section provides valuable information about how occupation and living environment affect stroke risk, with certain work types or rural/urban living potentially influencing health outcomes.</a:t>
            </a:r>
          </a:p>
          <a:p>
            <a:pPr algn="just"/>
            <a:endParaRPr lang="en-US" dirty="0"/>
          </a:p>
          <a:p>
            <a:pPr marL="285750" indent="-285750" algn="just">
              <a:buFont typeface="Wingdings" panose="05000000000000000000" pitchFamily="2" charset="2"/>
              <a:buChar char="q"/>
            </a:pPr>
            <a:r>
              <a:rPr lang="en-US" dirty="0"/>
              <a:t>the </a:t>
            </a:r>
            <a:r>
              <a:rPr lang="en-US" b="1" dirty="0"/>
              <a:t>Count of Stroke by Residence Type and Marital Status</a:t>
            </a:r>
            <a:r>
              <a:rPr lang="en-US" dirty="0"/>
              <a:t> shows patterns in stroke occurrences across different areas and marital statuses, helping to identify regions or groups that may need more targeted healthcare resources and awareness programs. </a:t>
            </a:r>
          </a:p>
          <a:p>
            <a:endParaRPr lang="en-US" dirty="0"/>
          </a:p>
          <a:p>
            <a:endParaRPr lang="en-US" dirty="0"/>
          </a:p>
        </p:txBody>
      </p:sp>
    </p:spTree>
    <p:extLst>
      <p:ext uri="{BB962C8B-B14F-4D97-AF65-F5344CB8AC3E}">
        <p14:creationId xmlns:p14="http://schemas.microsoft.com/office/powerpoint/2010/main" val="1350203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DCDB-2D2F-ACF6-D321-38D2FD53032D}"/>
              </a:ext>
            </a:extLst>
          </p:cNvPr>
          <p:cNvSpPr>
            <a:spLocks noGrp="1"/>
          </p:cNvSpPr>
          <p:nvPr>
            <p:ph type="title"/>
          </p:nvPr>
        </p:nvSpPr>
        <p:spPr>
          <a:xfrm>
            <a:off x="3684165" y="692943"/>
            <a:ext cx="5400842" cy="611678"/>
          </a:xfrm>
        </p:spPr>
        <p:txBody>
          <a:bodyPr/>
          <a:lstStyle/>
          <a:p>
            <a:pPr algn="ctr"/>
            <a:r>
              <a:rPr lang="en-US" dirty="0">
                <a:latin typeface="Times New Roman" panose="02020603050405020304" pitchFamily="18" charset="0"/>
                <a:cs typeface="Times New Roman" panose="02020603050405020304" pitchFamily="18" charset="0"/>
              </a:rPr>
              <a:t>RECOMMENDATIONS</a:t>
            </a:r>
          </a:p>
        </p:txBody>
      </p:sp>
      <p:sp>
        <p:nvSpPr>
          <p:cNvPr id="5" name="Slide Number Placeholder 4">
            <a:extLst>
              <a:ext uri="{FF2B5EF4-FFF2-40B4-BE49-F238E27FC236}">
                <a16:creationId xmlns:a16="http://schemas.microsoft.com/office/drawing/2014/main" id="{EB0B60EB-3ECA-B23A-6FD8-284023C6247C}"/>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
        <p:nvSpPr>
          <p:cNvPr id="6" name="TextBox 5">
            <a:extLst>
              <a:ext uri="{FF2B5EF4-FFF2-40B4-BE49-F238E27FC236}">
                <a16:creationId xmlns:a16="http://schemas.microsoft.com/office/drawing/2014/main" id="{114BF35D-BAC2-B7F6-61BF-7A773EEA04D3}"/>
              </a:ext>
            </a:extLst>
          </p:cNvPr>
          <p:cNvSpPr txBox="1"/>
          <p:nvPr/>
        </p:nvSpPr>
        <p:spPr>
          <a:xfrm>
            <a:off x="2073141" y="2026239"/>
            <a:ext cx="8938988" cy="3693319"/>
          </a:xfrm>
          <a:prstGeom prst="rect">
            <a:avLst/>
          </a:prstGeom>
          <a:noFill/>
        </p:spPr>
        <p:txBody>
          <a:bodyPr wrap="square" rtlCol="0">
            <a:spAutoFit/>
          </a:bodyPr>
          <a:lstStyle/>
          <a:p>
            <a:pPr marL="285750" indent="-285750" algn="just">
              <a:buFont typeface="Wingdings" panose="05000000000000000000" pitchFamily="2" charset="2"/>
              <a:buChar char="q"/>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on the insights from BMI and glucose levels, create tailored health campaigns that focus on gender-specific and age-related risks. Encourage weight management, better glucose control, and regular screenings for high-risk groups.</a:t>
            </a:r>
          </a:p>
          <a:p>
            <a:pPr marL="285750" indent="-285750" algn="just">
              <a:buFont typeface="Wingdings" panose="05000000000000000000" pitchFamily="2" charset="2"/>
              <a:buChar char="q"/>
            </a:pPr>
            <a:endParaRPr lang="en-US" alt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work type influences BMI and blood glucose levels, recommend wellness programs or health check-ups in workplaces, especially for those in high-risk job categories. These could include initiatives like exercise routines, healthy eating plans, and stress management techniques.</a:t>
            </a:r>
          </a:p>
          <a:p>
            <a:pPr marL="285750" indent="-285750" algn="just">
              <a:buFont typeface="Wingdings" panose="05000000000000000000" pitchFamily="2" charset="2"/>
              <a:buChar char="q"/>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Continuously collect and update data to monitor changes over time, which will allow for more accurate predictions and the ability to adjust health strategies as trends evolve. This will help keep the dashboard relevant and actionable for health professionals.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06497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D550-F9C6-B669-C2F0-8B17E795C705}"/>
              </a:ext>
            </a:extLst>
          </p:cNvPr>
          <p:cNvSpPr>
            <a:spLocks noGrp="1"/>
          </p:cNvSpPr>
          <p:nvPr>
            <p:ph type="title"/>
          </p:nvPr>
        </p:nvSpPr>
        <p:spPr>
          <a:xfrm>
            <a:off x="4545953" y="1177641"/>
            <a:ext cx="3100094" cy="471490"/>
          </a:xfrm>
        </p:spPr>
        <p:txBody>
          <a:bodyPr/>
          <a:lstStyle/>
          <a:p>
            <a:pPr algn="ctr"/>
            <a:r>
              <a:rPr lang="en-US" dirty="0">
                <a:latin typeface="Times New Roman" panose="02020603050405020304" pitchFamily="18" charset="0"/>
                <a:cs typeface="Times New Roman" panose="02020603050405020304" pitchFamily="18" charset="0"/>
              </a:rPr>
              <a:t>SUMMARY</a:t>
            </a:r>
          </a:p>
        </p:txBody>
      </p:sp>
      <p:sp>
        <p:nvSpPr>
          <p:cNvPr id="5" name="Slide Number Placeholder 4">
            <a:extLst>
              <a:ext uri="{FF2B5EF4-FFF2-40B4-BE49-F238E27FC236}">
                <a16:creationId xmlns:a16="http://schemas.microsoft.com/office/drawing/2014/main" id="{CAA68EC7-C4B2-0AC9-CA3C-54B0B2E64144}"/>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
        <p:nvSpPr>
          <p:cNvPr id="6" name="TextBox 5">
            <a:extLst>
              <a:ext uri="{FF2B5EF4-FFF2-40B4-BE49-F238E27FC236}">
                <a16:creationId xmlns:a16="http://schemas.microsoft.com/office/drawing/2014/main" id="{282D807B-B670-1AAC-9CAE-A0887F8293A0}"/>
              </a:ext>
            </a:extLst>
          </p:cNvPr>
          <p:cNvSpPr txBox="1"/>
          <p:nvPr/>
        </p:nvSpPr>
        <p:spPr>
          <a:xfrm>
            <a:off x="1995948" y="2369574"/>
            <a:ext cx="9242323"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Stroke Risk Dashboard</a:t>
            </a:r>
            <a:r>
              <a:rPr lang="en-US" dirty="0">
                <a:latin typeface="Times New Roman" panose="02020603050405020304" pitchFamily="18" charset="0"/>
                <a:cs typeface="Times New Roman" panose="02020603050405020304" pitchFamily="18" charset="0"/>
              </a:rPr>
              <a:t> analyzes factors like BMI, blood glucose, age, marital status, work type, and residence to identify stroke risks. It provides insights into how these factors vary across genders, marital status, and living environments, helping healthcare professionals target high-risk groups for prevention and intervention. The dashboard aims to improve stroke risk awareness and guide personalized health strategies.</a:t>
            </a:r>
            <a:r>
              <a:rPr lang="en-US" dirty="0"/>
              <a:t> </a:t>
            </a:r>
            <a:r>
              <a:rPr lang="en-US" dirty="0">
                <a:latin typeface="Times New Roman" panose="02020603050405020304" pitchFamily="18" charset="0"/>
                <a:cs typeface="Times New Roman" panose="02020603050405020304" pitchFamily="18" charset="0"/>
              </a:rPr>
              <a:t>The dashboard helps identify high-risk groups and areas, guiding healthcare professionals in creating targeted prevention strategies and interventions for reducing stroke risk.</a:t>
            </a:r>
          </a:p>
        </p:txBody>
      </p:sp>
    </p:spTree>
    <p:extLst>
      <p:ext uri="{BB962C8B-B14F-4D97-AF65-F5344CB8AC3E}">
        <p14:creationId xmlns:p14="http://schemas.microsoft.com/office/powerpoint/2010/main" val="516122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E23DB-CEF1-E5DE-D0C4-871757462E3D}"/>
              </a:ext>
            </a:extLst>
          </p:cNvPr>
          <p:cNvSpPr>
            <a:spLocks noGrp="1"/>
          </p:cNvSpPr>
          <p:nvPr>
            <p:ph type="title"/>
          </p:nvPr>
        </p:nvSpPr>
        <p:spPr>
          <a:xfrm>
            <a:off x="3536918" y="1351106"/>
            <a:ext cx="5118161" cy="644382"/>
          </a:xfrm>
        </p:spPr>
        <p:txBody>
          <a:bodyPr/>
          <a:lstStyle/>
          <a:p>
            <a:r>
              <a:rPr lang="en-US" dirty="0"/>
              <a:t>CONCLUSION</a:t>
            </a:r>
          </a:p>
        </p:txBody>
      </p:sp>
      <p:sp>
        <p:nvSpPr>
          <p:cNvPr id="3" name="Content Placeholder 2">
            <a:extLst>
              <a:ext uri="{FF2B5EF4-FFF2-40B4-BE49-F238E27FC236}">
                <a16:creationId xmlns:a16="http://schemas.microsoft.com/office/drawing/2014/main" id="{72BB05D6-A778-936F-EDE7-EA3E93526AAA}"/>
              </a:ext>
            </a:extLst>
          </p:cNvPr>
          <p:cNvSpPr>
            <a:spLocks noGrp="1"/>
          </p:cNvSpPr>
          <p:nvPr>
            <p:ph sz="quarter" idx="4"/>
          </p:nvPr>
        </p:nvSpPr>
        <p:spPr>
          <a:xfrm>
            <a:off x="840186" y="2738855"/>
            <a:ext cx="10511627" cy="2300638"/>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Stroke Risk Dashboard</a:t>
            </a:r>
            <a:r>
              <a:rPr lang="en-US" dirty="0">
                <a:solidFill>
                  <a:schemeClr val="tx1"/>
                </a:solidFill>
                <a:latin typeface="Times New Roman" panose="02020603050405020304" pitchFamily="18" charset="0"/>
                <a:cs typeface="Times New Roman" panose="02020603050405020304" pitchFamily="18" charset="0"/>
              </a:rPr>
              <a:t> provides valuable insights into the relationship between lifestyle factors, demographics, and stroke risk. By analyzing data on BMI, glucose levels, and other factors across different groups, the project helps identify high-risk populations and areas that require focused health interventions.it supports targeted prevention strategies and emphasizes the importance of personalized healthcare in reducing stroke </a:t>
            </a:r>
            <a:r>
              <a:rPr lang="en-US" dirty="0" err="1">
                <a:solidFill>
                  <a:schemeClr val="tx1"/>
                </a:solidFill>
                <a:latin typeface="Times New Roman" panose="02020603050405020304" pitchFamily="18" charset="0"/>
                <a:cs typeface="Times New Roman" panose="02020603050405020304" pitchFamily="18" charset="0"/>
              </a:rPr>
              <a:t>risk.This</a:t>
            </a:r>
            <a:r>
              <a:rPr lang="en-US" dirty="0">
                <a:solidFill>
                  <a:schemeClr val="tx1"/>
                </a:solidFill>
                <a:latin typeface="Times New Roman" panose="02020603050405020304" pitchFamily="18" charset="0"/>
                <a:cs typeface="Times New Roman" panose="02020603050405020304" pitchFamily="18" charset="0"/>
              </a:rPr>
              <a:t> project highlights the critical role of lifestyle and demographic factors in stroke risk, offering a data-driven approach to prevention. It serves as a tool for healthcare professionals to better understand and address the specific needs of high-risk groups.</a:t>
            </a:r>
          </a:p>
        </p:txBody>
      </p:sp>
      <p:sp>
        <p:nvSpPr>
          <p:cNvPr id="4" name="Slide Number Placeholder 3">
            <a:extLst>
              <a:ext uri="{FF2B5EF4-FFF2-40B4-BE49-F238E27FC236}">
                <a16:creationId xmlns:a16="http://schemas.microsoft.com/office/drawing/2014/main" id="{095E8704-03E7-9CA1-CE60-3442E3687366}"/>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3354684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92500" lnSpcReduction="20000"/>
          </a:bodyPr>
          <a:lstStyle/>
          <a:p>
            <a:pPr marL="342900" indent="-342900">
              <a:buFont typeface="Wingdings" panose="05000000000000000000" pitchFamily="2" charset="2"/>
              <a:buChar char="v"/>
            </a:pPr>
            <a:r>
              <a:rPr lang="en-US" dirty="0"/>
              <a:t>INTRODUCTION </a:t>
            </a:r>
          </a:p>
          <a:p>
            <a:r>
              <a:rPr lang="en-US" dirty="0"/>
              <a:t>❖ OVERVIEW </a:t>
            </a:r>
          </a:p>
          <a:p>
            <a:r>
              <a:rPr lang="en-US" dirty="0"/>
              <a:t>❖ KPI’S </a:t>
            </a:r>
          </a:p>
          <a:p>
            <a:r>
              <a:rPr lang="en-US" dirty="0"/>
              <a:t>❖ INSIGHTS </a:t>
            </a:r>
          </a:p>
          <a:p>
            <a:r>
              <a:rPr lang="en-US" dirty="0"/>
              <a:t>❖ RECOMMENDATIONS </a:t>
            </a:r>
          </a:p>
          <a:p>
            <a:r>
              <a:rPr lang="en-US" dirty="0"/>
              <a:t>❖ SUMMARY </a:t>
            </a:r>
          </a:p>
          <a:p>
            <a:r>
              <a:rPr lang="en-US" dirty="0"/>
              <a:t>❖ CONCLUSION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794538" y="672011"/>
            <a:ext cx="7043617" cy="545384"/>
          </a:xfrm>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570521" y="40402"/>
            <a:ext cx="987552" cy="471489"/>
          </a:xfrm>
        </p:spPr>
        <p:txBody>
          <a:bodyPr/>
          <a:lstStyle/>
          <a:p>
            <a:fld id="{48F63A3B-78C7-47BE-AE5E-E10140E04643}" type="slidenum">
              <a:rPr lang="en-US" smtClean="0"/>
              <a:pPr/>
              <a:t>3</a:t>
            </a:fld>
            <a:endParaRPr lang="en-US" dirty="0"/>
          </a:p>
        </p:txBody>
      </p:sp>
      <p:sp>
        <p:nvSpPr>
          <p:cNvPr id="7" name="TextBox 6">
            <a:extLst>
              <a:ext uri="{FF2B5EF4-FFF2-40B4-BE49-F238E27FC236}">
                <a16:creationId xmlns:a16="http://schemas.microsoft.com/office/drawing/2014/main" id="{8CD28B7D-550E-5344-0986-043755536852}"/>
              </a:ext>
            </a:extLst>
          </p:cNvPr>
          <p:cNvSpPr txBox="1"/>
          <p:nvPr/>
        </p:nvSpPr>
        <p:spPr>
          <a:xfrm>
            <a:off x="3549445" y="1653931"/>
            <a:ext cx="845574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OVERVIEW :</a:t>
            </a:r>
            <a:r>
              <a:rPr lang="en-US" dirty="0">
                <a:latin typeface="Times New Roman" panose="02020603050405020304" pitchFamily="18" charset="0"/>
                <a:cs typeface="Times New Roman" panose="02020603050405020304" pitchFamily="18" charset="0"/>
              </a:rPr>
              <a:t>This Stroke Risk Dashboard analyzes key factors like BMI, glucose levels, age, marital status, work type, gender, and residence type to understand their impact on stroke risk. The goal is to identify trends that can help in preventing strokes and improving health outcomes for specific groups.</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B249C50-6C1C-31F5-6DF1-07DDD47E1610}"/>
              </a:ext>
            </a:extLst>
          </p:cNvPr>
          <p:cNvSpPr txBox="1"/>
          <p:nvPr/>
        </p:nvSpPr>
        <p:spPr>
          <a:xfrm>
            <a:off x="3549445" y="3181949"/>
            <a:ext cx="8455742" cy="1477328"/>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OBJECTIVE : </a:t>
            </a:r>
            <a:r>
              <a:rPr lang="en-US" dirty="0">
                <a:latin typeface="Times New Roman" panose="02020603050405020304" pitchFamily="18" charset="0"/>
                <a:cs typeface="Times New Roman" panose="02020603050405020304" pitchFamily="18" charset="0"/>
              </a:rPr>
              <a:t>The objective of this project is to analyze and visualize factors influencing stroke risks, such as BMI, glucose levels, age, marital status, work type, gender, and residence type. By identifying trends and patterns, the project aims to provide actionable insights for healthcare professionals to target high-risk groups and develop strategies for stroke prevention and better health outcomes.</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16D178A-FEAD-2A2F-3D9F-F7CB1AAB7508}"/>
              </a:ext>
            </a:extLst>
          </p:cNvPr>
          <p:cNvSpPr txBox="1"/>
          <p:nvPr/>
        </p:nvSpPr>
        <p:spPr>
          <a:xfrm>
            <a:off x="3549445" y="4924509"/>
            <a:ext cx="8210648" cy="1754326"/>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SOURCE :  </a:t>
            </a:r>
            <a:r>
              <a:rPr lang="en-US" dirty="0">
                <a:latin typeface="Times New Roman" panose="02020603050405020304" pitchFamily="18" charset="0"/>
                <a:cs typeface="Times New Roman" panose="02020603050405020304" pitchFamily="18" charset="0"/>
              </a:rPr>
              <a:t>The data source for this project likely includes health-related metrics such as BMI, blood glucose levels, age, gender, marital status, work type, and residence type, collected from medical records or health surveys. This dataset provides detailed information to analyze the relationships between these factors and stroke occurrences, enabling meaningful insights for identifying at-risk groups and understanding stroke risk patterns.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71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10" name="TextBox 9">
            <a:extLst>
              <a:ext uri="{FF2B5EF4-FFF2-40B4-BE49-F238E27FC236}">
                <a16:creationId xmlns:a16="http://schemas.microsoft.com/office/drawing/2014/main" id="{98D61F4F-25E8-9665-7D36-55361A7C4A30}"/>
              </a:ext>
            </a:extLst>
          </p:cNvPr>
          <p:cNvSpPr txBox="1"/>
          <p:nvPr/>
        </p:nvSpPr>
        <p:spPr>
          <a:xfrm>
            <a:off x="2310581" y="855407"/>
            <a:ext cx="4503174" cy="769441"/>
          </a:xfrm>
          <a:prstGeom prst="rect">
            <a:avLst/>
          </a:prstGeom>
          <a:noFill/>
        </p:spPr>
        <p:txBody>
          <a:bodyPr wrap="square" rtlCol="0">
            <a:spAutoFit/>
          </a:bodyPr>
          <a:lstStyle/>
          <a:p>
            <a:pPr algn="ctr"/>
            <a:r>
              <a:rPr lang="en-US" sz="4400" b="1" dirty="0">
                <a:solidFill>
                  <a:srgbClr val="202C8F"/>
                </a:solidFill>
                <a:latin typeface="Times New Roman" panose="02020603050405020304" pitchFamily="18" charset="0"/>
                <a:cs typeface="Times New Roman" panose="02020603050405020304" pitchFamily="18" charset="0"/>
              </a:rPr>
              <a:t>TOOLS USED</a:t>
            </a:r>
            <a:endParaRPr lang="en-US" sz="2400" b="1" dirty="0">
              <a:solidFill>
                <a:srgbClr val="202C8F"/>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2D70FB3-348C-EE17-4D1D-84543FDBF0A0}"/>
              </a:ext>
            </a:extLst>
          </p:cNvPr>
          <p:cNvPicPr>
            <a:picLocks noChangeAspect="1"/>
          </p:cNvPicPr>
          <p:nvPr/>
        </p:nvPicPr>
        <p:blipFill>
          <a:blip r:embed="rId3"/>
          <a:stretch>
            <a:fillRect/>
          </a:stretch>
        </p:blipFill>
        <p:spPr>
          <a:xfrm>
            <a:off x="767513" y="2897849"/>
            <a:ext cx="1672510" cy="1592963"/>
          </a:xfrm>
          <a:prstGeom prst="rect">
            <a:avLst/>
          </a:prstGeom>
        </p:spPr>
      </p:pic>
      <p:sp>
        <p:nvSpPr>
          <p:cNvPr id="13" name="TextBox 12">
            <a:extLst>
              <a:ext uri="{FF2B5EF4-FFF2-40B4-BE49-F238E27FC236}">
                <a16:creationId xmlns:a16="http://schemas.microsoft.com/office/drawing/2014/main" id="{26E48B40-A97C-6DC8-4468-0B9AD8E37C6B}"/>
              </a:ext>
            </a:extLst>
          </p:cNvPr>
          <p:cNvSpPr txBox="1"/>
          <p:nvPr/>
        </p:nvSpPr>
        <p:spPr>
          <a:xfrm>
            <a:off x="2733368" y="2955666"/>
            <a:ext cx="6154993"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Microsoft Excel is a tool that helps you organize and work with data. You can use it to create tables, do calculations, make charts, and analyze information. It’s great for tasks like managing budgets, tracking projects, or creating reports. People use it at work, school, and home to handle numbers and data easily.</a:t>
            </a:r>
          </a:p>
        </p:txBody>
      </p:sp>
    </p:spTree>
    <p:extLst>
      <p:ext uri="{BB962C8B-B14F-4D97-AF65-F5344CB8AC3E}">
        <p14:creationId xmlns:p14="http://schemas.microsoft.com/office/powerpoint/2010/main" val="246859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8" name="Title 7">
            <a:extLst>
              <a:ext uri="{FF2B5EF4-FFF2-40B4-BE49-F238E27FC236}">
                <a16:creationId xmlns:a16="http://schemas.microsoft.com/office/drawing/2014/main" id="{284D6701-DE66-597E-E693-A8B44E653A90}"/>
              </a:ext>
            </a:extLst>
          </p:cNvPr>
          <p:cNvSpPr>
            <a:spLocks noGrp="1"/>
          </p:cNvSpPr>
          <p:nvPr>
            <p:ph type="title"/>
          </p:nvPr>
        </p:nvSpPr>
        <p:spPr>
          <a:xfrm>
            <a:off x="914400" y="1101213"/>
            <a:ext cx="9419302" cy="690336"/>
          </a:xfrm>
        </p:spPr>
        <p:txBody>
          <a:bodyPr/>
          <a:lstStyle/>
          <a:p>
            <a:pPr algn="ctr"/>
            <a:r>
              <a:rPr lang="en-US" b="1" dirty="0">
                <a:latin typeface="Times New Roman" panose="02020603050405020304" pitchFamily="18" charset="0"/>
                <a:ea typeface="Calibri" panose="020F0502020204030204" pitchFamily="34" charset="0"/>
                <a:cs typeface="Times New Roman" panose="02020603050405020304" pitchFamily="18" charset="0"/>
              </a:rPr>
              <a:t>Where did you get the data from ?</a:t>
            </a:r>
            <a:endParaRPr lang="en-US" dirty="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E8F02FC3-0714-4448-CEDB-C1C0EA04BAB7}"/>
              </a:ext>
            </a:extLst>
          </p:cNvPr>
          <p:cNvSpPr/>
          <p:nvPr/>
        </p:nvSpPr>
        <p:spPr>
          <a:xfrm>
            <a:off x="3141406" y="2576052"/>
            <a:ext cx="4965290" cy="297917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2461531-8F4F-89F9-1919-76565A9168ED}"/>
              </a:ext>
            </a:extLst>
          </p:cNvPr>
          <p:cNvSpPr txBox="1"/>
          <p:nvPr/>
        </p:nvSpPr>
        <p:spPr>
          <a:xfrm>
            <a:off x="3682180" y="3771726"/>
            <a:ext cx="3883742" cy="523220"/>
          </a:xfrm>
          <a:prstGeom prst="rect">
            <a:avLst/>
          </a:prstGeom>
          <a:noFill/>
        </p:spPr>
        <p:txBody>
          <a:bodyPr wrap="square" rtlCol="0">
            <a:spAutoFit/>
          </a:bodyPr>
          <a:lstStyle/>
          <a:p>
            <a:r>
              <a:rPr lang="en-US" sz="2800" b="1" dirty="0">
                <a:solidFill>
                  <a:srgbClr val="202C8F"/>
                </a:solidFill>
                <a:latin typeface="Times New Roman" panose="02020603050405020304" pitchFamily="18" charset="0"/>
                <a:cs typeface="Times New Roman" panose="02020603050405020304" pitchFamily="18" charset="0"/>
              </a:rPr>
              <a:t>Got it from open source</a:t>
            </a:r>
          </a:p>
        </p:txBody>
      </p:sp>
    </p:spTree>
    <p:extLst>
      <p:ext uri="{BB962C8B-B14F-4D97-AF65-F5344CB8AC3E}">
        <p14:creationId xmlns:p14="http://schemas.microsoft.com/office/powerpoint/2010/main" val="194161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290841"/>
            <a:ext cx="7965461" cy="994164"/>
          </a:xfrm>
        </p:spPr>
        <p:txBody>
          <a:bodyPr/>
          <a:lstStyle/>
          <a:p>
            <a:r>
              <a:rPr lang="en-US" dirty="0"/>
              <a:t>AIM OF THE PROJECT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263920" y="2647158"/>
            <a:ext cx="7965460" cy="1757694"/>
          </a:xfrm>
        </p:spPr>
        <p:txBody>
          <a:bodyPr/>
          <a:lstStyle/>
          <a:p>
            <a:r>
              <a:rPr lang="en-US" dirty="0">
                <a:latin typeface="Times New Roman" panose="02020603050405020304" pitchFamily="18" charset="0"/>
                <a:cs typeface="Times New Roman" panose="02020603050405020304" pitchFamily="18" charset="0"/>
              </a:rPr>
              <a:t>The aim of this project is to </a:t>
            </a:r>
            <a:r>
              <a:rPr lang="en-US" b="1" dirty="0">
                <a:latin typeface="Times New Roman" panose="02020603050405020304" pitchFamily="18" charset="0"/>
                <a:cs typeface="Times New Roman" panose="02020603050405020304" pitchFamily="18" charset="0"/>
              </a:rPr>
              <a:t>analyze demographic and health-related factors</a:t>
            </a:r>
            <a:r>
              <a:rPr lang="en-US" dirty="0">
                <a:latin typeface="Times New Roman" panose="02020603050405020304" pitchFamily="18" charset="0"/>
                <a:cs typeface="Times New Roman" panose="02020603050405020304" pitchFamily="18" charset="0"/>
              </a:rPr>
              <a:t> to understand their relationship with stroke incidence. The project seeks to identify trends and correlations in a dataset that includes variables such as age, gender, health conditions, lifestyle habits, and other socioeconomic factors, enabling data-driven insights for healthcare decision-making and stroke prevention strategies.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586834"/>
            <a:ext cx="7843837" cy="683708"/>
          </a:xfrm>
        </p:spPr>
        <p:txBody>
          <a:bodyPr/>
          <a:lstStyle/>
          <a:p>
            <a:pPr algn="ctr"/>
            <a:r>
              <a:rPr lang="en-US" dirty="0"/>
              <a:t>KPIS FOR ANALYSIS</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3" name="TextBox 12">
            <a:extLst>
              <a:ext uri="{FF2B5EF4-FFF2-40B4-BE49-F238E27FC236}">
                <a16:creationId xmlns:a16="http://schemas.microsoft.com/office/drawing/2014/main" id="{B1CF6DA6-180B-C898-FFFC-4340F7A72B32}"/>
              </a:ext>
            </a:extLst>
          </p:cNvPr>
          <p:cNvSpPr txBox="1"/>
          <p:nvPr/>
        </p:nvSpPr>
        <p:spPr>
          <a:xfrm>
            <a:off x="914400" y="1710813"/>
            <a:ext cx="8111613" cy="397031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Average BMI:</a:t>
            </a:r>
            <a:r>
              <a:rPr kumimoji="0" lang="en-US" altLang="en-US" sz="1800" b="0" i="0" u="none" strike="noStrike" cap="none" normalizeH="0" baseline="0" dirty="0">
                <a:ln>
                  <a:noFill/>
                </a:ln>
                <a:solidFill>
                  <a:schemeClr val="tx1"/>
                </a:solidFill>
                <a:effectLst/>
                <a:latin typeface="Arial" panose="020B0604020202020204" pitchFamily="34" charset="0"/>
              </a:rPr>
              <a:t> Tracks BMI across gender, work type, and marital status to identify high-risk groups for targeted health interventions.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Average Glucose Level:</a:t>
            </a:r>
            <a:r>
              <a:rPr kumimoji="0" lang="en-US" altLang="en-US" sz="1800" b="0" i="0" u="none" strike="noStrike" cap="none" normalizeH="0" baseline="0" dirty="0">
                <a:ln>
                  <a:noFill/>
                </a:ln>
                <a:solidFill>
                  <a:schemeClr val="tx1"/>
                </a:solidFill>
                <a:effectLst/>
                <a:latin typeface="Arial" panose="020B0604020202020204" pitchFamily="34" charset="0"/>
              </a:rPr>
              <a:t> Monitors glucose levels by gender and work type to pinpoint groups prone to stroke risks from high glucose.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Stroke Counts:</a:t>
            </a:r>
            <a:r>
              <a:rPr kumimoji="0" lang="en-US" altLang="en-US" sz="1800" b="0" i="0" u="none" strike="noStrike" cap="none" normalizeH="0" baseline="0" dirty="0">
                <a:ln>
                  <a:noFill/>
                </a:ln>
                <a:solidFill>
                  <a:schemeClr val="tx1"/>
                </a:solidFill>
                <a:effectLst/>
                <a:latin typeface="Arial" panose="020B0604020202020204" pitchFamily="34" charset="0"/>
              </a:rPr>
              <a:t> Measures stroke occurrences by residence and marital status to prioritize resources and prevention efforts.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Age Factor:</a:t>
            </a:r>
            <a:r>
              <a:rPr kumimoji="0" lang="en-US" altLang="en-US" sz="1800" b="0" i="0" u="none" strike="noStrike" cap="none" normalizeH="0" baseline="0" dirty="0">
                <a:ln>
                  <a:noFill/>
                </a:ln>
                <a:solidFill>
                  <a:schemeClr val="tx1"/>
                </a:solidFill>
                <a:effectLst/>
                <a:latin typeface="Arial" panose="020B0604020202020204" pitchFamily="34" charset="0"/>
              </a:rPr>
              <a:t> Analyzes average age of stroke-prone individuals by marital status to develop age-specific prevention strategies.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Work Type Impact:</a:t>
            </a:r>
            <a:r>
              <a:rPr kumimoji="0" lang="en-US" altLang="en-US" sz="1800" b="0" i="0" u="none" strike="noStrike" cap="none" normalizeH="0" baseline="0" dirty="0">
                <a:ln>
                  <a:noFill/>
                </a:ln>
                <a:solidFill>
                  <a:schemeClr val="tx1"/>
                </a:solidFill>
                <a:effectLst/>
                <a:latin typeface="Arial" panose="020B0604020202020204" pitchFamily="34" charset="0"/>
              </a:rPr>
              <a:t> Compares BMI and glucose levels by work type to identify health risks associated with specific professions.</a:t>
            </a:r>
            <a:endParaRPr lang="en-US" dirty="0"/>
          </a:p>
        </p:txBody>
      </p:sp>
    </p:spTree>
    <p:extLst>
      <p:ext uri="{BB962C8B-B14F-4D97-AF65-F5344CB8AC3E}">
        <p14:creationId xmlns:p14="http://schemas.microsoft.com/office/powerpoint/2010/main" val="407210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2408432" y="1059999"/>
            <a:ext cx="7375136" cy="644108"/>
          </a:xfrm>
        </p:spPr>
        <p:txBody>
          <a:bodyPr/>
          <a:lstStyle/>
          <a:p>
            <a:pPr algn="ctr" rtl="0">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r>
              <a:rPr lang="en-US" sz="3200" dirty="0">
                <a:solidFill>
                  <a:srgbClr val="202C8F"/>
                </a:solidFill>
                <a:latin typeface="Times New Roman" panose="02020603050405020304" pitchFamily="18" charset="0"/>
                <a:cs typeface="Times New Roman" panose="02020603050405020304" pitchFamily="18" charset="0"/>
              </a:rPr>
              <a:t>Count of BMI by Gender</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623908" y="294458"/>
            <a:ext cx="1067589" cy="471489"/>
          </a:xfrm>
        </p:spPr>
        <p:txBody>
          <a:bodyPr/>
          <a:lstStyle/>
          <a:p>
            <a:fld id="{48F63A3B-78C7-47BE-AE5E-E10140E04643}" type="slidenum">
              <a:rPr lang="en-US" smtClean="0"/>
              <a:pPr/>
              <a:t>8</a:t>
            </a:fld>
            <a:endParaRPr lang="en-US" dirty="0"/>
          </a:p>
        </p:txBody>
      </p:sp>
      <p:pic>
        <p:nvPicPr>
          <p:cNvPr id="11" name="Picture 10">
            <a:extLst>
              <a:ext uri="{FF2B5EF4-FFF2-40B4-BE49-F238E27FC236}">
                <a16:creationId xmlns:a16="http://schemas.microsoft.com/office/drawing/2014/main" id="{0BCF8B1C-F063-0016-0427-119A24BEABAD}"/>
              </a:ext>
            </a:extLst>
          </p:cNvPr>
          <p:cNvPicPr>
            <a:picLocks noChangeAspect="1"/>
          </p:cNvPicPr>
          <p:nvPr/>
        </p:nvPicPr>
        <p:blipFill>
          <a:blip r:embed="rId3"/>
          <a:stretch>
            <a:fillRect/>
          </a:stretch>
        </p:blipFill>
        <p:spPr>
          <a:xfrm>
            <a:off x="609599" y="2695345"/>
            <a:ext cx="4000531" cy="3102656"/>
          </a:xfrm>
          <a:prstGeom prst="rect">
            <a:avLst/>
          </a:prstGeom>
        </p:spPr>
      </p:pic>
      <p:sp>
        <p:nvSpPr>
          <p:cNvPr id="12" name="Arrow: Right 11">
            <a:extLst>
              <a:ext uri="{FF2B5EF4-FFF2-40B4-BE49-F238E27FC236}">
                <a16:creationId xmlns:a16="http://schemas.microsoft.com/office/drawing/2014/main" id="{C63796A3-B919-185B-CF84-4A983373BBD3}"/>
              </a:ext>
            </a:extLst>
          </p:cNvPr>
          <p:cNvSpPr/>
          <p:nvPr/>
        </p:nvSpPr>
        <p:spPr>
          <a:xfrm>
            <a:off x="909484" y="1545264"/>
            <a:ext cx="1170038" cy="8259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0B7DDBF-370B-F531-2F50-3EC3AE535153}"/>
              </a:ext>
            </a:extLst>
          </p:cNvPr>
          <p:cNvSpPr txBox="1"/>
          <p:nvPr/>
        </p:nvSpPr>
        <p:spPr>
          <a:xfrm>
            <a:off x="1101212" y="1777074"/>
            <a:ext cx="78658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KPI 1</a:t>
            </a:r>
          </a:p>
        </p:txBody>
      </p:sp>
      <p:sp>
        <p:nvSpPr>
          <p:cNvPr id="14" name="TextBox 13">
            <a:extLst>
              <a:ext uri="{FF2B5EF4-FFF2-40B4-BE49-F238E27FC236}">
                <a16:creationId xmlns:a16="http://schemas.microsoft.com/office/drawing/2014/main" id="{661644C1-43B8-B816-2587-EF1176DB2F67}"/>
              </a:ext>
            </a:extLst>
          </p:cNvPr>
          <p:cNvSpPr txBox="1"/>
          <p:nvPr/>
        </p:nvSpPr>
        <p:spPr>
          <a:xfrm>
            <a:off x="5033174" y="3056027"/>
            <a:ext cx="6372245"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Count of BMI by Gender</a:t>
            </a:r>
            <a:r>
              <a:rPr lang="en-US" dirty="0">
                <a:latin typeface="Times New Roman" panose="02020603050405020304" pitchFamily="18" charset="0"/>
                <a:cs typeface="Times New Roman" panose="02020603050405020304" pitchFamily="18" charset="0"/>
              </a:rPr>
              <a:t> shows how BMI (Body Mass Index) is spread out across different genders. It uses a pie chart to show the number or percentage of BMI records for males, females, and possibly other genders. This helps to see if there are differences in BMI between genders, which can be important for understanding stroke risks and health issues. By looking at this, health experts can focus on specific gender groups to offer better advice and care.</a:t>
            </a:r>
          </a:p>
        </p:txBody>
      </p:sp>
    </p:spTree>
    <p:extLst>
      <p:ext uri="{BB962C8B-B14F-4D97-AF65-F5344CB8AC3E}">
        <p14:creationId xmlns:p14="http://schemas.microsoft.com/office/powerpoint/2010/main" val="396999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2133599" y="716173"/>
            <a:ext cx="9174440" cy="690336"/>
          </a:xfrm>
        </p:spPr>
        <p:txBody>
          <a:bodyPr/>
          <a:lstStyle/>
          <a:p>
            <a:pPr algn="ctr" rtl="0">
              <a:defRPr sz="1800" b="0" i="0" u="none" strike="noStrike" kern="1200" cap="all" baseline="0">
                <a:solidFill>
                  <a:sysClr val="window" lastClr="FFFFFF"/>
                </a:solidFill>
                <a:latin typeface="+mn-lt"/>
                <a:ea typeface="+mn-ea"/>
                <a:cs typeface="+mn-cs"/>
              </a:defRPr>
            </a:pPr>
            <a:r>
              <a:rPr lang="en-US" sz="3200" dirty="0">
                <a:solidFill>
                  <a:srgbClr val="202C8F"/>
                </a:solidFill>
                <a:latin typeface="Times New Roman" panose="02020603050405020304" pitchFamily="18" charset="0"/>
                <a:cs typeface="Times New Roman" panose="02020603050405020304" pitchFamily="18" charset="0"/>
              </a:rPr>
              <a:t>Av</a:t>
            </a:r>
            <a:r>
              <a:rPr lang="en-US" sz="3600" dirty="0">
                <a:solidFill>
                  <a:srgbClr val="202C8F"/>
                </a:solidFill>
                <a:latin typeface="Times New Roman" panose="02020603050405020304" pitchFamily="18" charset="0"/>
                <a:cs typeface="Times New Roman" panose="02020603050405020304" pitchFamily="18" charset="0"/>
              </a:rPr>
              <a:t>g Age and BMI by Marital Status </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814263" y="244684"/>
            <a:ext cx="987552" cy="471489"/>
          </a:xfrm>
        </p:spPr>
        <p:txBody>
          <a:bodyPr/>
          <a:lstStyle/>
          <a:p>
            <a:fld id="{48F63A3B-78C7-47BE-AE5E-E10140E04643}" type="slidenum">
              <a:rPr lang="en-US" smtClean="0"/>
              <a:pPr/>
              <a:t>9</a:t>
            </a:fld>
            <a:endParaRPr lang="en-US" dirty="0"/>
          </a:p>
        </p:txBody>
      </p:sp>
      <p:pic>
        <p:nvPicPr>
          <p:cNvPr id="9" name="Picture 8">
            <a:extLst>
              <a:ext uri="{FF2B5EF4-FFF2-40B4-BE49-F238E27FC236}">
                <a16:creationId xmlns:a16="http://schemas.microsoft.com/office/drawing/2014/main" id="{827F9D48-78E1-0386-580B-EFBAED52349A}"/>
              </a:ext>
            </a:extLst>
          </p:cNvPr>
          <p:cNvPicPr>
            <a:picLocks noChangeAspect="1"/>
          </p:cNvPicPr>
          <p:nvPr/>
        </p:nvPicPr>
        <p:blipFill>
          <a:blip r:embed="rId3"/>
          <a:stretch>
            <a:fillRect/>
          </a:stretch>
        </p:blipFill>
        <p:spPr>
          <a:xfrm>
            <a:off x="1160205" y="2574293"/>
            <a:ext cx="4273857" cy="3051358"/>
          </a:xfrm>
          <a:prstGeom prst="rect">
            <a:avLst/>
          </a:prstGeom>
        </p:spPr>
      </p:pic>
      <p:sp>
        <p:nvSpPr>
          <p:cNvPr id="10" name="Arrow: Right 9">
            <a:extLst>
              <a:ext uri="{FF2B5EF4-FFF2-40B4-BE49-F238E27FC236}">
                <a16:creationId xmlns:a16="http://schemas.microsoft.com/office/drawing/2014/main" id="{8FF83058-6AFA-186B-4204-5DCB3A15FA8A}"/>
              </a:ext>
            </a:extLst>
          </p:cNvPr>
          <p:cNvSpPr/>
          <p:nvPr/>
        </p:nvSpPr>
        <p:spPr>
          <a:xfrm>
            <a:off x="1396178" y="1489623"/>
            <a:ext cx="978307" cy="7767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8E43134-E600-1784-087B-E781DD39EE75}"/>
              </a:ext>
            </a:extLst>
          </p:cNvPr>
          <p:cNvSpPr txBox="1"/>
          <p:nvPr/>
        </p:nvSpPr>
        <p:spPr>
          <a:xfrm>
            <a:off x="1487126" y="1718886"/>
            <a:ext cx="79641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KPI 2</a:t>
            </a:r>
          </a:p>
        </p:txBody>
      </p:sp>
      <p:sp>
        <p:nvSpPr>
          <p:cNvPr id="14" name="TextBox 13">
            <a:extLst>
              <a:ext uri="{FF2B5EF4-FFF2-40B4-BE49-F238E27FC236}">
                <a16:creationId xmlns:a16="http://schemas.microsoft.com/office/drawing/2014/main" id="{568DD2D4-11D3-F0F3-ADA1-9C9FC21CF9BF}"/>
              </a:ext>
            </a:extLst>
          </p:cNvPr>
          <p:cNvSpPr txBox="1"/>
          <p:nvPr/>
        </p:nvSpPr>
        <p:spPr>
          <a:xfrm>
            <a:off x="5633884" y="3084309"/>
            <a:ext cx="6331974"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Average Age and BMI by Marital Status</a:t>
            </a:r>
            <a:r>
              <a:rPr lang="en-US" dirty="0">
                <a:latin typeface="Times New Roman" panose="02020603050405020304" pitchFamily="18" charset="0"/>
                <a:cs typeface="Times New Roman" panose="02020603050405020304" pitchFamily="18" charset="0"/>
              </a:rPr>
              <a:t> section in the dashboard shows how the average age and Body Mass Index (BMI) vary between married and unmarried individuals. It helps to understand if there are differences in age or BMI based on whether someone is married or not. This information can help identify if marital status plays a role in stroke risks, with higher or lower averages in BMI and age linked to certain health trends.</a:t>
            </a:r>
          </a:p>
        </p:txBody>
      </p:sp>
    </p:spTree>
    <p:extLst>
      <p:ext uri="{BB962C8B-B14F-4D97-AF65-F5344CB8AC3E}">
        <p14:creationId xmlns:p14="http://schemas.microsoft.com/office/powerpoint/2010/main" val="249802160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{FFF23DE2-8425-4611-9FC4-0D45195A184D}tf78438558_win32</Template>
  <TotalTime>106</TotalTime>
  <Words>1484</Words>
  <Application>Microsoft Office PowerPoint</Application>
  <PresentationFormat>Widescreen</PresentationFormat>
  <Paragraphs>76</Paragraphs>
  <Slides>17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Sabon Next LT</vt:lpstr>
      <vt:lpstr>Times New Roman</vt:lpstr>
      <vt:lpstr>Wingdings</vt:lpstr>
      <vt:lpstr>Custom</vt:lpstr>
      <vt:lpstr>Stroke Risk Insights with Advanced Excel</vt:lpstr>
      <vt:lpstr>agenda</vt:lpstr>
      <vt:lpstr>introduction</vt:lpstr>
      <vt:lpstr>PowerPoint Presentation</vt:lpstr>
      <vt:lpstr>Where did you get the data from ?</vt:lpstr>
      <vt:lpstr>AIM OF THE PROJECT</vt:lpstr>
      <vt:lpstr>KPIS FOR ANALYSIS</vt:lpstr>
      <vt:lpstr>Count of BMI by Gender</vt:lpstr>
      <vt:lpstr>Avg Age and BMI by Marital Status </vt:lpstr>
      <vt:lpstr>Count of avg glucose level by gender</vt:lpstr>
      <vt:lpstr>PowerPoint Presentation</vt:lpstr>
      <vt:lpstr>Count of stroke by residence type and marital status   </vt:lpstr>
      <vt:lpstr>PowerPoint Presentation</vt:lpstr>
      <vt:lpstr>PowerPoint Presentation</vt:lpstr>
      <vt:lpstr>RECOMMENDATIONS</vt:lpstr>
      <vt:lpstr>SUMMARY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divya jagtap</dc:creator>
  <cp:lastModifiedBy>divya jagtap</cp:lastModifiedBy>
  <cp:revision>3</cp:revision>
  <dcterms:created xsi:type="dcterms:W3CDTF">2024-11-20T15:08:13Z</dcterms:created>
  <dcterms:modified xsi:type="dcterms:W3CDTF">2024-11-22T05:27:55Z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