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2" r:id="rId1"/>
  </p:sldMasterIdLst>
  <p:notesMasterIdLst>
    <p:notesMasterId r:id="rId19"/>
  </p:notesMasterIdLst>
  <p:sldIdLst>
    <p:sldId id="256" r:id="rId2"/>
    <p:sldId id="257" r:id="rId3"/>
    <p:sldId id="258" r:id="rId4"/>
    <p:sldId id="260" r:id="rId5"/>
    <p:sldId id="262" r:id="rId6"/>
    <p:sldId id="263" r:id="rId7"/>
    <p:sldId id="264" r:id="rId8"/>
    <p:sldId id="265" r:id="rId9"/>
    <p:sldId id="267" r:id="rId10"/>
    <p:sldId id="261" r:id="rId11"/>
    <p:sldId id="268" r:id="rId12"/>
    <p:sldId id="270" r:id="rId13"/>
    <p:sldId id="274" r:id="rId14"/>
    <p:sldId id="271" r:id="rId15"/>
    <p:sldId id="272" r:id="rId16"/>
    <p:sldId id="269"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1F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89319" autoAdjust="0"/>
  </p:normalViewPr>
  <p:slideViewPr>
    <p:cSldViewPr snapToGrid="0">
      <p:cViewPr>
        <p:scale>
          <a:sx n="72" d="100"/>
          <a:sy n="72" d="100"/>
        </p:scale>
        <p:origin x="66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DFBE9-2DC6-4337-8EF4-3A11F34F4168}" type="doc">
      <dgm:prSet loTypeId="urn:microsoft.com/office/officeart/2005/8/layout/default" loCatId="list" qsTypeId="urn:microsoft.com/office/officeart/2005/8/quickstyle/3d7" qsCatId="3D" csTypeId="urn:microsoft.com/office/officeart/2005/8/colors/accent1_2" csCatId="accent1" phldr="1"/>
      <dgm:spPr/>
      <dgm:t>
        <a:bodyPr/>
        <a:lstStyle/>
        <a:p>
          <a:endParaRPr lang="en-IN"/>
        </a:p>
      </dgm:t>
    </dgm:pt>
    <dgm:pt modelId="{D5C08F96-D7C9-4AF7-AE69-58D66BF31612}">
      <dgm:prSet phldrT="[Text]"/>
      <dgm:spPr/>
      <dgm:t>
        <a:bodyPr/>
        <a:lstStyle/>
        <a:p>
          <a:r>
            <a:rPr lang="en-US" dirty="0"/>
            <a:t>Ms. Akshata </a:t>
          </a:r>
          <a:r>
            <a:rPr lang="en-US" dirty="0" err="1"/>
            <a:t>Nagayi</a:t>
          </a:r>
          <a:endParaRPr lang="en-IN" dirty="0"/>
        </a:p>
      </dgm:t>
    </dgm:pt>
    <dgm:pt modelId="{5BE55762-A438-4926-9455-9908777EE732}" type="parTrans" cxnId="{9F69020F-8AFF-4092-921C-5BC9F9E88D01}">
      <dgm:prSet/>
      <dgm:spPr/>
      <dgm:t>
        <a:bodyPr/>
        <a:lstStyle/>
        <a:p>
          <a:endParaRPr lang="en-IN"/>
        </a:p>
      </dgm:t>
    </dgm:pt>
    <dgm:pt modelId="{E0BD8FAE-45E0-46B8-AC3A-42D1A9CFEC26}" type="sibTrans" cxnId="{9F69020F-8AFF-4092-921C-5BC9F9E88D01}">
      <dgm:prSet/>
      <dgm:spPr/>
      <dgm:t>
        <a:bodyPr/>
        <a:lstStyle/>
        <a:p>
          <a:endParaRPr lang="en-IN"/>
        </a:p>
      </dgm:t>
    </dgm:pt>
    <dgm:pt modelId="{5CA9B0B4-6903-4C0F-A0F0-8E79A31BEF3B}">
      <dgm:prSet phldrT="[Text]"/>
      <dgm:spPr/>
      <dgm:t>
        <a:bodyPr/>
        <a:lstStyle/>
        <a:p>
          <a:r>
            <a:rPr lang="en-US" dirty="0"/>
            <a:t>Ms. Vidya Kalokhe</a:t>
          </a:r>
          <a:endParaRPr lang="en-IN" dirty="0"/>
        </a:p>
      </dgm:t>
    </dgm:pt>
    <dgm:pt modelId="{E4F45FE3-6242-438F-B576-F75DEB360491}" type="parTrans" cxnId="{E46CBB2C-F8A9-493B-812F-31CB40920958}">
      <dgm:prSet/>
      <dgm:spPr/>
      <dgm:t>
        <a:bodyPr/>
        <a:lstStyle/>
        <a:p>
          <a:endParaRPr lang="en-IN"/>
        </a:p>
      </dgm:t>
    </dgm:pt>
    <dgm:pt modelId="{AC940CC4-9DCB-4C3F-8E3C-A54CF3A6574E}" type="sibTrans" cxnId="{E46CBB2C-F8A9-493B-812F-31CB40920958}">
      <dgm:prSet/>
      <dgm:spPr/>
      <dgm:t>
        <a:bodyPr/>
        <a:lstStyle/>
        <a:p>
          <a:endParaRPr lang="en-IN"/>
        </a:p>
      </dgm:t>
    </dgm:pt>
    <dgm:pt modelId="{3C424BE9-E5C4-4D95-BCCB-72B238FAFC63}">
      <dgm:prSet phldrT="[Text]"/>
      <dgm:spPr/>
      <dgm:t>
        <a:bodyPr/>
        <a:lstStyle/>
        <a:p>
          <a:r>
            <a:rPr lang="en-US" dirty="0"/>
            <a:t>Ms. Divya Joshi</a:t>
          </a:r>
          <a:endParaRPr lang="en-IN" dirty="0"/>
        </a:p>
      </dgm:t>
    </dgm:pt>
    <dgm:pt modelId="{F032728F-1CC3-43F6-8B1E-79198385CC39}" type="parTrans" cxnId="{3C8939D9-C700-4DB3-9515-984BB76D8D26}">
      <dgm:prSet/>
      <dgm:spPr/>
      <dgm:t>
        <a:bodyPr/>
        <a:lstStyle/>
        <a:p>
          <a:endParaRPr lang="en-IN"/>
        </a:p>
      </dgm:t>
    </dgm:pt>
    <dgm:pt modelId="{89F61D1F-D1F3-4438-BE8F-18B313EF2A39}" type="sibTrans" cxnId="{3C8939D9-C700-4DB3-9515-984BB76D8D26}">
      <dgm:prSet/>
      <dgm:spPr/>
      <dgm:t>
        <a:bodyPr/>
        <a:lstStyle/>
        <a:p>
          <a:endParaRPr lang="en-IN"/>
        </a:p>
      </dgm:t>
    </dgm:pt>
    <dgm:pt modelId="{C858B957-9754-4B3E-980D-27F9DB3BA642}">
      <dgm:prSet phldrT="[Text]"/>
      <dgm:spPr/>
      <dgm:t>
        <a:bodyPr/>
        <a:lstStyle/>
        <a:p>
          <a:r>
            <a:rPr lang="en-US" dirty="0"/>
            <a:t>Mr.  </a:t>
          </a:r>
          <a:r>
            <a:rPr lang="en-US" dirty="0" err="1"/>
            <a:t>Akkena</a:t>
          </a:r>
          <a:r>
            <a:rPr lang="en-US" dirty="0"/>
            <a:t> Sridhar</a:t>
          </a:r>
          <a:endParaRPr lang="en-IN" dirty="0"/>
        </a:p>
      </dgm:t>
    </dgm:pt>
    <dgm:pt modelId="{B5EC12DB-739C-4BDA-BA35-C3A3D0B61192}" type="parTrans" cxnId="{AE857F9B-2AF2-4D52-A19B-BEE3205840C9}">
      <dgm:prSet/>
      <dgm:spPr/>
      <dgm:t>
        <a:bodyPr/>
        <a:lstStyle/>
        <a:p>
          <a:endParaRPr lang="en-IN"/>
        </a:p>
      </dgm:t>
    </dgm:pt>
    <dgm:pt modelId="{A036B08D-7A50-4766-9C1D-6463043B3DB0}" type="sibTrans" cxnId="{AE857F9B-2AF2-4D52-A19B-BEE3205840C9}">
      <dgm:prSet/>
      <dgm:spPr/>
      <dgm:t>
        <a:bodyPr/>
        <a:lstStyle/>
        <a:p>
          <a:endParaRPr lang="en-IN"/>
        </a:p>
      </dgm:t>
    </dgm:pt>
    <dgm:pt modelId="{F63D7FA5-49BE-4CFE-8B3E-05177C5EB5B9}">
      <dgm:prSet phldrT="[Text]"/>
      <dgm:spPr/>
      <dgm:t>
        <a:bodyPr/>
        <a:lstStyle/>
        <a:p>
          <a:r>
            <a:rPr lang="en-US" dirty="0"/>
            <a:t>Ms. Ramya </a:t>
          </a:r>
          <a:r>
            <a:rPr lang="en-US" dirty="0" err="1"/>
            <a:t>Bandigani</a:t>
          </a:r>
          <a:endParaRPr lang="en-IN" dirty="0"/>
        </a:p>
      </dgm:t>
    </dgm:pt>
    <dgm:pt modelId="{88544B7A-6A38-4636-BD1D-8E4149B4162B}" type="sibTrans" cxnId="{BC57B4A4-732D-4DD4-84AF-9C0D9F61254E}">
      <dgm:prSet/>
      <dgm:spPr/>
      <dgm:t>
        <a:bodyPr/>
        <a:lstStyle/>
        <a:p>
          <a:endParaRPr lang="en-IN"/>
        </a:p>
      </dgm:t>
    </dgm:pt>
    <dgm:pt modelId="{3C920FD1-1CF9-435E-AFF5-48EDB4939FE3}" type="parTrans" cxnId="{BC57B4A4-732D-4DD4-84AF-9C0D9F61254E}">
      <dgm:prSet/>
      <dgm:spPr/>
      <dgm:t>
        <a:bodyPr/>
        <a:lstStyle/>
        <a:p>
          <a:endParaRPr lang="en-IN"/>
        </a:p>
      </dgm:t>
    </dgm:pt>
    <dgm:pt modelId="{C9104C3F-826C-4D62-9DEA-ABD38F361543}" type="pres">
      <dgm:prSet presAssocID="{D66DFBE9-2DC6-4337-8EF4-3A11F34F4168}" presName="diagram" presStyleCnt="0">
        <dgm:presLayoutVars>
          <dgm:dir/>
          <dgm:resizeHandles val="exact"/>
        </dgm:presLayoutVars>
      </dgm:prSet>
      <dgm:spPr/>
    </dgm:pt>
    <dgm:pt modelId="{061AFEDD-796C-40FA-9B4C-A5DD9637BC82}" type="pres">
      <dgm:prSet presAssocID="{F63D7FA5-49BE-4CFE-8B3E-05177C5EB5B9}" presName="node" presStyleLbl="node1" presStyleIdx="0" presStyleCnt="5">
        <dgm:presLayoutVars>
          <dgm:bulletEnabled val="1"/>
        </dgm:presLayoutVars>
      </dgm:prSet>
      <dgm:spPr/>
    </dgm:pt>
    <dgm:pt modelId="{4991B8CB-68CF-4702-9FD2-03EA9AE56415}" type="pres">
      <dgm:prSet presAssocID="{88544B7A-6A38-4636-BD1D-8E4149B4162B}" presName="sibTrans" presStyleCnt="0"/>
      <dgm:spPr/>
    </dgm:pt>
    <dgm:pt modelId="{5C6BF84F-E8FB-4DF2-A918-8D2BB41077C6}" type="pres">
      <dgm:prSet presAssocID="{D5C08F96-D7C9-4AF7-AE69-58D66BF31612}" presName="node" presStyleLbl="node1" presStyleIdx="1" presStyleCnt="5">
        <dgm:presLayoutVars>
          <dgm:bulletEnabled val="1"/>
        </dgm:presLayoutVars>
      </dgm:prSet>
      <dgm:spPr/>
    </dgm:pt>
    <dgm:pt modelId="{4A550A0B-35D4-4F27-8E9D-F7178AAD613C}" type="pres">
      <dgm:prSet presAssocID="{E0BD8FAE-45E0-46B8-AC3A-42D1A9CFEC26}" presName="sibTrans" presStyleCnt="0"/>
      <dgm:spPr/>
    </dgm:pt>
    <dgm:pt modelId="{C7905F49-FE2F-4FBB-AB75-E21296C6AEFC}" type="pres">
      <dgm:prSet presAssocID="{5CA9B0B4-6903-4C0F-A0F0-8E79A31BEF3B}" presName="node" presStyleLbl="node1" presStyleIdx="2" presStyleCnt="5">
        <dgm:presLayoutVars>
          <dgm:bulletEnabled val="1"/>
        </dgm:presLayoutVars>
      </dgm:prSet>
      <dgm:spPr/>
    </dgm:pt>
    <dgm:pt modelId="{8C06EBD8-2C9D-4BAC-BF3D-B3C986C69D48}" type="pres">
      <dgm:prSet presAssocID="{AC940CC4-9DCB-4C3F-8E3C-A54CF3A6574E}" presName="sibTrans" presStyleCnt="0"/>
      <dgm:spPr/>
    </dgm:pt>
    <dgm:pt modelId="{6B10B874-C89F-45F2-98A7-A1878D222832}" type="pres">
      <dgm:prSet presAssocID="{3C424BE9-E5C4-4D95-BCCB-72B238FAFC63}" presName="node" presStyleLbl="node1" presStyleIdx="3" presStyleCnt="5">
        <dgm:presLayoutVars>
          <dgm:bulletEnabled val="1"/>
        </dgm:presLayoutVars>
      </dgm:prSet>
      <dgm:spPr/>
    </dgm:pt>
    <dgm:pt modelId="{5040B93B-58FB-4D14-96F6-6A5F956400BC}" type="pres">
      <dgm:prSet presAssocID="{89F61D1F-D1F3-4438-BE8F-18B313EF2A39}" presName="sibTrans" presStyleCnt="0"/>
      <dgm:spPr/>
    </dgm:pt>
    <dgm:pt modelId="{E291611F-0ACB-4064-B882-B2793CA1184A}" type="pres">
      <dgm:prSet presAssocID="{C858B957-9754-4B3E-980D-27F9DB3BA642}" presName="node" presStyleLbl="node1" presStyleIdx="4" presStyleCnt="5">
        <dgm:presLayoutVars>
          <dgm:bulletEnabled val="1"/>
        </dgm:presLayoutVars>
      </dgm:prSet>
      <dgm:spPr/>
    </dgm:pt>
  </dgm:ptLst>
  <dgm:cxnLst>
    <dgm:cxn modelId="{9F69020F-8AFF-4092-921C-5BC9F9E88D01}" srcId="{D66DFBE9-2DC6-4337-8EF4-3A11F34F4168}" destId="{D5C08F96-D7C9-4AF7-AE69-58D66BF31612}" srcOrd="1" destOrd="0" parTransId="{5BE55762-A438-4926-9455-9908777EE732}" sibTransId="{E0BD8FAE-45E0-46B8-AC3A-42D1A9CFEC26}"/>
    <dgm:cxn modelId="{E46CBB2C-F8A9-493B-812F-31CB40920958}" srcId="{D66DFBE9-2DC6-4337-8EF4-3A11F34F4168}" destId="{5CA9B0B4-6903-4C0F-A0F0-8E79A31BEF3B}" srcOrd="2" destOrd="0" parTransId="{E4F45FE3-6242-438F-B576-F75DEB360491}" sibTransId="{AC940CC4-9DCB-4C3F-8E3C-A54CF3A6574E}"/>
    <dgm:cxn modelId="{21225B6F-8DB4-4532-8F44-FB0FB892D7A7}" type="presOf" srcId="{D5C08F96-D7C9-4AF7-AE69-58D66BF31612}" destId="{5C6BF84F-E8FB-4DF2-A918-8D2BB41077C6}" srcOrd="0" destOrd="0" presId="urn:microsoft.com/office/officeart/2005/8/layout/default"/>
    <dgm:cxn modelId="{AE857F9B-2AF2-4D52-A19B-BEE3205840C9}" srcId="{D66DFBE9-2DC6-4337-8EF4-3A11F34F4168}" destId="{C858B957-9754-4B3E-980D-27F9DB3BA642}" srcOrd="4" destOrd="0" parTransId="{B5EC12DB-739C-4BDA-BA35-C3A3D0B61192}" sibTransId="{A036B08D-7A50-4766-9C1D-6463043B3DB0}"/>
    <dgm:cxn modelId="{BC57B4A4-732D-4DD4-84AF-9C0D9F61254E}" srcId="{D66DFBE9-2DC6-4337-8EF4-3A11F34F4168}" destId="{F63D7FA5-49BE-4CFE-8B3E-05177C5EB5B9}" srcOrd="0" destOrd="0" parTransId="{3C920FD1-1CF9-435E-AFF5-48EDB4939FE3}" sibTransId="{88544B7A-6A38-4636-BD1D-8E4149B4162B}"/>
    <dgm:cxn modelId="{0610CBBE-1A04-4212-84B1-39BF5E2D54F6}" type="presOf" srcId="{D66DFBE9-2DC6-4337-8EF4-3A11F34F4168}" destId="{C9104C3F-826C-4D62-9DEA-ABD38F361543}" srcOrd="0" destOrd="0" presId="urn:microsoft.com/office/officeart/2005/8/layout/default"/>
    <dgm:cxn modelId="{3C8939D9-C700-4DB3-9515-984BB76D8D26}" srcId="{D66DFBE9-2DC6-4337-8EF4-3A11F34F4168}" destId="{3C424BE9-E5C4-4D95-BCCB-72B238FAFC63}" srcOrd="3" destOrd="0" parTransId="{F032728F-1CC3-43F6-8B1E-79198385CC39}" sibTransId="{89F61D1F-D1F3-4438-BE8F-18B313EF2A39}"/>
    <dgm:cxn modelId="{E9710AE7-EFB6-44AF-B7FC-4C4709AF8930}" type="presOf" srcId="{F63D7FA5-49BE-4CFE-8B3E-05177C5EB5B9}" destId="{061AFEDD-796C-40FA-9B4C-A5DD9637BC82}" srcOrd="0" destOrd="0" presId="urn:microsoft.com/office/officeart/2005/8/layout/default"/>
    <dgm:cxn modelId="{CBC870F1-DD4A-4D46-AEDE-B27D6E81CF94}" type="presOf" srcId="{5CA9B0B4-6903-4C0F-A0F0-8E79A31BEF3B}" destId="{C7905F49-FE2F-4FBB-AB75-E21296C6AEFC}" srcOrd="0" destOrd="0" presId="urn:microsoft.com/office/officeart/2005/8/layout/default"/>
    <dgm:cxn modelId="{3329CFF2-5716-444E-8B71-FE98F9AD94A1}" type="presOf" srcId="{3C424BE9-E5C4-4D95-BCCB-72B238FAFC63}" destId="{6B10B874-C89F-45F2-98A7-A1878D222832}" srcOrd="0" destOrd="0" presId="urn:microsoft.com/office/officeart/2005/8/layout/default"/>
    <dgm:cxn modelId="{F85751F9-2B04-4717-A39F-101F4BB0F77D}" type="presOf" srcId="{C858B957-9754-4B3E-980D-27F9DB3BA642}" destId="{E291611F-0ACB-4064-B882-B2793CA1184A}" srcOrd="0" destOrd="0" presId="urn:microsoft.com/office/officeart/2005/8/layout/default"/>
    <dgm:cxn modelId="{863C973F-7610-4A25-AC14-1112F430EEB4}" type="presParOf" srcId="{C9104C3F-826C-4D62-9DEA-ABD38F361543}" destId="{061AFEDD-796C-40FA-9B4C-A5DD9637BC82}" srcOrd="0" destOrd="0" presId="urn:microsoft.com/office/officeart/2005/8/layout/default"/>
    <dgm:cxn modelId="{0872499A-29B0-41DF-A626-6BE069BB15F0}" type="presParOf" srcId="{C9104C3F-826C-4D62-9DEA-ABD38F361543}" destId="{4991B8CB-68CF-4702-9FD2-03EA9AE56415}" srcOrd="1" destOrd="0" presId="urn:microsoft.com/office/officeart/2005/8/layout/default"/>
    <dgm:cxn modelId="{08B4D890-EE2B-41D5-8029-C3600E5E3C80}" type="presParOf" srcId="{C9104C3F-826C-4D62-9DEA-ABD38F361543}" destId="{5C6BF84F-E8FB-4DF2-A918-8D2BB41077C6}" srcOrd="2" destOrd="0" presId="urn:microsoft.com/office/officeart/2005/8/layout/default"/>
    <dgm:cxn modelId="{8BA75F64-86ED-4625-8224-57C0FE2FA0F5}" type="presParOf" srcId="{C9104C3F-826C-4D62-9DEA-ABD38F361543}" destId="{4A550A0B-35D4-4F27-8E9D-F7178AAD613C}" srcOrd="3" destOrd="0" presId="urn:microsoft.com/office/officeart/2005/8/layout/default"/>
    <dgm:cxn modelId="{953DA477-2EDC-4404-A0B2-573576624BDA}" type="presParOf" srcId="{C9104C3F-826C-4D62-9DEA-ABD38F361543}" destId="{C7905F49-FE2F-4FBB-AB75-E21296C6AEFC}" srcOrd="4" destOrd="0" presId="urn:microsoft.com/office/officeart/2005/8/layout/default"/>
    <dgm:cxn modelId="{F1AF32BD-BE87-4AB8-950D-1E089C09F7A7}" type="presParOf" srcId="{C9104C3F-826C-4D62-9DEA-ABD38F361543}" destId="{8C06EBD8-2C9D-4BAC-BF3D-B3C986C69D48}" srcOrd="5" destOrd="0" presId="urn:microsoft.com/office/officeart/2005/8/layout/default"/>
    <dgm:cxn modelId="{CEEB4B7E-689C-4D6D-A5B7-02078F79DB26}" type="presParOf" srcId="{C9104C3F-826C-4D62-9DEA-ABD38F361543}" destId="{6B10B874-C89F-45F2-98A7-A1878D222832}" srcOrd="6" destOrd="0" presId="urn:microsoft.com/office/officeart/2005/8/layout/default"/>
    <dgm:cxn modelId="{A6CB6F34-807B-4077-B197-9AF14A96F782}" type="presParOf" srcId="{C9104C3F-826C-4D62-9DEA-ABD38F361543}" destId="{5040B93B-58FB-4D14-96F6-6A5F956400BC}" srcOrd="7" destOrd="0" presId="urn:microsoft.com/office/officeart/2005/8/layout/default"/>
    <dgm:cxn modelId="{EF4593E6-87CD-4EB7-AE7C-6FF312BCECA5}" type="presParOf" srcId="{C9104C3F-826C-4D62-9DEA-ABD38F361543}" destId="{E291611F-0ACB-4064-B882-B2793CA1184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AFEDD-796C-40FA-9B4C-A5DD9637BC82}">
      <dsp:nvSpPr>
        <dsp:cNvPr id="0" name=""/>
        <dsp:cNvSpPr/>
      </dsp:nvSpPr>
      <dsp:spPr>
        <a:xfrm>
          <a:off x="0" y="307219"/>
          <a:ext cx="3130847" cy="1878508"/>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Ms. Ramya </a:t>
          </a:r>
          <a:r>
            <a:rPr lang="en-US" sz="4300" kern="1200" dirty="0" err="1"/>
            <a:t>Bandigani</a:t>
          </a:r>
          <a:endParaRPr lang="en-IN" sz="4300" kern="1200" dirty="0"/>
        </a:p>
      </dsp:txBody>
      <dsp:txXfrm>
        <a:off x="0" y="307219"/>
        <a:ext cx="3130847" cy="1878508"/>
      </dsp:txXfrm>
    </dsp:sp>
    <dsp:sp modelId="{5C6BF84F-E8FB-4DF2-A918-8D2BB41077C6}">
      <dsp:nvSpPr>
        <dsp:cNvPr id="0" name=""/>
        <dsp:cNvSpPr/>
      </dsp:nvSpPr>
      <dsp:spPr>
        <a:xfrm>
          <a:off x="3443932" y="307219"/>
          <a:ext cx="3130847" cy="1878508"/>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Ms. Akshata </a:t>
          </a:r>
          <a:r>
            <a:rPr lang="en-US" sz="4300" kern="1200" dirty="0" err="1"/>
            <a:t>Nagayi</a:t>
          </a:r>
          <a:endParaRPr lang="en-IN" sz="4300" kern="1200" dirty="0"/>
        </a:p>
      </dsp:txBody>
      <dsp:txXfrm>
        <a:off x="3443932" y="307219"/>
        <a:ext cx="3130847" cy="1878508"/>
      </dsp:txXfrm>
    </dsp:sp>
    <dsp:sp modelId="{C7905F49-FE2F-4FBB-AB75-E21296C6AEFC}">
      <dsp:nvSpPr>
        <dsp:cNvPr id="0" name=""/>
        <dsp:cNvSpPr/>
      </dsp:nvSpPr>
      <dsp:spPr>
        <a:xfrm>
          <a:off x="6887864" y="307219"/>
          <a:ext cx="3130847" cy="1878508"/>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Ms. Vidya Kalokhe</a:t>
          </a:r>
          <a:endParaRPr lang="en-IN" sz="4300" kern="1200" dirty="0"/>
        </a:p>
      </dsp:txBody>
      <dsp:txXfrm>
        <a:off x="6887864" y="307219"/>
        <a:ext cx="3130847" cy="1878508"/>
      </dsp:txXfrm>
    </dsp:sp>
    <dsp:sp modelId="{6B10B874-C89F-45F2-98A7-A1878D222832}">
      <dsp:nvSpPr>
        <dsp:cNvPr id="0" name=""/>
        <dsp:cNvSpPr/>
      </dsp:nvSpPr>
      <dsp:spPr>
        <a:xfrm>
          <a:off x="1721966" y="2498812"/>
          <a:ext cx="3130847" cy="1878508"/>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Ms. Divya Joshi</a:t>
          </a:r>
          <a:endParaRPr lang="en-IN" sz="4300" kern="1200" dirty="0"/>
        </a:p>
      </dsp:txBody>
      <dsp:txXfrm>
        <a:off x="1721966" y="2498812"/>
        <a:ext cx="3130847" cy="1878508"/>
      </dsp:txXfrm>
    </dsp:sp>
    <dsp:sp modelId="{E291611F-0ACB-4064-B882-B2793CA1184A}">
      <dsp:nvSpPr>
        <dsp:cNvPr id="0" name=""/>
        <dsp:cNvSpPr/>
      </dsp:nvSpPr>
      <dsp:spPr>
        <a:xfrm>
          <a:off x="5165898" y="2498812"/>
          <a:ext cx="3130847" cy="1878508"/>
        </a:xfrm>
        <a:prstGeom prst="rect">
          <a:avLst/>
        </a:prstGeom>
        <a:solidFill>
          <a:schemeClr val="accent1">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Mr.  </a:t>
          </a:r>
          <a:r>
            <a:rPr lang="en-US" sz="4300" kern="1200" dirty="0" err="1"/>
            <a:t>Akkena</a:t>
          </a:r>
          <a:r>
            <a:rPr lang="en-US" sz="4300" kern="1200" dirty="0"/>
            <a:t> Sridhar</a:t>
          </a:r>
          <a:endParaRPr lang="en-IN" sz="4300" kern="1200" dirty="0"/>
        </a:p>
      </dsp:txBody>
      <dsp:txXfrm>
        <a:off x="5165898" y="2498812"/>
        <a:ext cx="3130847" cy="187850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298AD-1EB9-4F46-8AE8-73EE45AB78A2}"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E851F-5AE0-4E2B-AEA6-3D3DA459B77B}" type="slidenum">
              <a:rPr lang="en-IN" smtClean="0"/>
              <a:t>‹#›</a:t>
            </a:fld>
            <a:endParaRPr lang="en-IN"/>
          </a:p>
        </p:txBody>
      </p:sp>
    </p:spTree>
    <p:extLst>
      <p:ext uri="{BB962C8B-B14F-4D97-AF65-F5344CB8AC3E}">
        <p14:creationId xmlns:p14="http://schemas.microsoft.com/office/powerpoint/2010/main" val="4046172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93C5E9-C31F-4BDC-BB29-B149B38AF01F}" type="datetimeFigureOut">
              <a:rPr lang="en-IN" smtClean="0"/>
              <a:t>25-08-2024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979273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93C5E9-C31F-4BDC-BB29-B149B38AF01F}"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1686929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3C5E9-C31F-4BDC-BB29-B149B38AF01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3301775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3C5E9-C31F-4BDC-BB29-B149B38AF01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1313606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3C5E9-C31F-4BDC-BB29-B149B38AF01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651939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3C5E9-C31F-4BDC-BB29-B149B38AF01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1770384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3C5E9-C31F-4BDC-BB29-B149B38AF01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835463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3C5E9-C31F-4BDC-BB29-B149B38AF01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27243911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3C5E9-C31F-4BDC-BB29-B149B38AF01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18498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93C5E9-C31F-4BDC-BB29-B149B38AF01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2444677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93C5E9-C31F-4BDC-BB29-B149B38AF01F}" type="datetimeFigureOut">
              <a:rPr lang="en-IN" smtClean="0"/>
              <a:t>25-08-2024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988677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93C5E9-C31F-4BDC-BB29-B149B38AF01F}"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1913454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93C5E9-C31F-4BDC-BB29-B149B38AF01F}" type="datetimeFigureOut">
              <a:rPr lang="en-IN" smtClean="0"/>
              <a:t>25-08-2024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281701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93C5E9-C31F-4BDC-BB29-B149B38AF01F}" type="datetimeFigureOut">
              <a:rPr lang="en-IN" smtClean="0"/>
              <a:t>25-08-2024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2637567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93C5E9-C31F-4BDC-BB29-B149B38AF01F}" type="datetimeFigureOut">
              <a:rPr lang="en-IN" smtClean="0"/>
              <a:t>25-08-2024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785431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93C5E9-C31F-4BDC-BB29-B149B38AF01F}"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2867290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93C5E9-C31F-4BDC-BB29-B149B38AF01F}" type="datetimeFigureOut">
              <a:rPr lang="en-IN" smtClean="0"/>
              <a:t>25-08-2024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EC563D-9E5B-4E5A-8162-6859475CDF90}" type="slidenum">
              <a:rPr lang="en-IN" smtClean="0"/>
              <a:t>‹#›</a:t>
            </a:fld>
            <a:endParaRPr lang="en-IN"/>
          </a:p>
        </p:txBody>
      </p:sp>
    </p:spTree>
    <p:extLst>
      <p:ext uri="{BB962C8B-B14F-4D97-AF65-F5344CB8AC3E}">
        <p14:creationId xmlns:p14="http://schemas.microsoft.com/office/powerpoint/2010/main" val="958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93C5E9-C31F-4BDC-BB29-B149B38AF01F}" type="datetimeFigureOut">
              <a:rPr lang="en-IN" smtClean="0"/>
              <a:t>25-08-2024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EC563D-9E5B-4E5A-8162-6859475CDF90}" type="slidenum">
              <a:rPr lang="en-IN" smtClean="0"/>
              <a:t>‹#›</a:t>
            </a:fld>
            <a:endParaRPr lang="en-IN"/>
          </a:p>
        </p:txBody>
      </p:sp>
    </p:spTree>
    <p:extLst>
      <p:ext uri="{BB962C8B-B14F-4D97-AF65-F5344CB8AC3E}">
        <p14:creationId xmlns:p14="http://schemas.microsoft.com/office/powerpoint/2010/main" val="3396711576"/>
      </p:ext>
    </p:extLst>
  </p:cSld>
  <p:clrMap bg1="lt1" tx1="dk1" bg2="lt2" tx2="dk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 id="2147484364" r:id="rId12"/>
    <p:sldLayoutId id="2147484365" r:id="rId13"/>
    <p:sldLayoutId id="2147484366" r:id="rId14"/>
    <p:sldLayoutId id="2147484367" r:id="rId15"/>
    <p:sldLayoutId id="2147484368" r:id="rId16"/>
    <p:sldLayoutId id="214748436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pxhere.com/es/photo/1584907" TargetMode="External"/><Relationship Id="rId5" Type="http://schemas.openxmlformats.org/officeDocument/2006/relationships/image" Target="../media/image3.jpg"/><Relationship Id="rId4" Type="http://schemas.openxmlformats.org/officeDocument/2006/relationships/hyperlink" Target="https://www.pngall.com/retail-business-pn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pngall.com/thank-you-png/download/4145" TargetMode="External"/><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9265-0EA6-1F3D-4E3A-755A6DE420C3}"/>
              </a:ext>
            </a:extLst>
          </p:cNvPr>
          <p:cNvSpPr>
            <a:spLocks noGrp="1"/>
          </p:cNvSpPr>
          <p:nvPr>
            <p:ph type="ctrTitle"/>
          </p:nvPr>
        </p:nvSpPr>
        <p:spPr>
          <a:xfrm>
            <a:off x="3165231" y="1380069"/>
            <a:ext cx="6987645" cy="2347870"/>
          </a:xfrm>
        </p:spPr>
        <p:txBody>
          <a:bodyPr>
            <a:normAutofit/>
            <a:scene3d>
              <a:camera prst="orthographicFront"/>
              <a:lightRig rig="threePt" dir="t"/>
            </a:scene3d>
            <a:sp3d extrusionH="57150">
              <a:bevelT w="38100" h="38100" prst="angle"/>
            </a:sp3d>
          </a:bodyPr>
          <a:lstStyle/>
          <a:p>
            <a:r>
              <a:rPr lang="en-US" b="1" dirty="0">
                <a:effectLst>
                  <a:glow rad="63500">
                    <a:schemeClr val="accent1">
                      <a:satMod val="175000"/>
                      <a:alpha val="40000"/>
                    </a:schemeClr>
                  </a:glow>
                  <a:outerShdw blurRad="38100" dist="38100" dir="2700000" algn="tl">
                    <a:srgbClr val="000000">
                      <a:alpha val="43137"/>
                    </a:srgbClr>
                  </a:outerShdw>
                </a:effectLst>
              </a:rPr>
              <a:t>Ecommerce Project </a:t>
            </a:r>
            <a:r>
              <a:rPr lang="en-US" b="1" dirty="0">
                <a:effectLst>
                  <a:glow rad="63500">
                    <a:schemeClr val="accent1">
                      <a:satMod val="175000"/>
                      <a:alpha val="40000"/>
                    </a:schemeClr>
                  </a:glow>
                </a:effectLst>
              </a:rPr>
              <a:t>:      </a:t>
            </a:r>
            <a:r>
              <a:rPr lang="en-US" b="1" i="1" dirty="0" err="1">
                <a:solidFill>
                  <a:srgbClr val="00B0F0"/>
                </a:solidFill>
                <a:effectLst>
                  <a:glow rad="63500">
                    <a:schemeClr val="accent1">
                      <a:satMod val="175000"/>
                      <a:alpha val="40000"/>
                    </a:schemeClr>
                  </a:glow>
                  <a:outerShdw blurRad="38100" dist="38100" dir="2700000" algn="tl">
                    <a:srgbClr val="000000">
                      <a:alpha val="43137"/>
                    </a:srgbClr>
                  </a:outerShdw>
                </a:effectLst>
              </a:rPr>
              <a:t>Olist</a:t>
            </a:r>
            <a:r>
              <a:rPr lang="en-US" b="1" i="1" dirty="0">
                <a:solidFill>
                  <a:srgbClr val="00B0F0"/>
                </a:solidFill>
                <a:effectLst>
                  <a:glow rad="63500">
                    <a:schemeClr val="accent1">
                      <a:satMod val="175000"/>
                      <a:alpha val="40000"/>
                    </a:schemeClr>
                  </a:glow>
                  <a:outerShdw blurRad="38100" dist="38100" dir="2700000" algn="tl">
                    <a:srgbClr val="000000">
                      <a:alpha val="43137"/>
                    </a:srgbClr>
                  </a:outerShdw>
                </a:effectLst>
              </a:rPr>
              <a:t> Store Analysis </a:t>
            </a:r>
            <a:endParaRPr lang="en-IN" b="1" i="1" dirty="0">
              <a:solidFill>
                <a:srgbClr val="00B0F0"/>
              </a:solidFill>
              <a:effectLst>
                <a:glow rad="63500">
                  <a:schemeClr val="accent1">
                    <a:satMod val="175000"/>
                    <a:alpha val="40000"/>
                  </a:schemeClr>
                </a:glow>
                <a:outerShdw blurRad="38100" dist="38100" dir="2700000" algn="tl">
                  <a:srgbClr val="000000">
                    <a:alpha val="43137"/>
                  </a:srgbClr>
                </a:outerShdw>
              </a:effectLst>
            </a:endParaRPr>
          </a:p>
        </p:txBody>
      </p:sp>
      <p:pic>
        <p:nvPicPr>
          <p:cNvPr id="10" name="Picture 9">
            <a:extLst>
              <a:ext uri="{FF2B5EF4-FFF2-40B4-BE49-F238E27FC236}">
                <a16:creationId xmlns:a16="http://schemas.microsoft.com/office/drawing/2014/main" id="{10B631E4-8855-D3DE-B57B-B5AD727B0528}"/>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680960" y="3891870"/>
            <a:ext cx="4033831" cy="2150922"/>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1D077F82-E0F7-7F37-BC99-A8378DABCA50}"/>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106574" y="112541"/>
            <a:ext cx="2637363" cy="16192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3357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B9CC-5B86-6330-AA7D-113AD6005AE0}"/>
              </a:ext>
            </a:extLst>
          </p:cNvPr>
          <p:cNvSpPr>
            <a:spLocks noGrp="1"/>
          </p:cNvSpPr>
          <p:nvPr>
            <p:ph type="title"/>
          </p:nvPr>
        </p:nvSpPr>
        <p:spPr>
          <a:xfrm>
            <a:off x="0" y="-1"/>
            <a:ext cx="12191999" cy="795131"/>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a:sp3d extrusionH="57150">
              <a:bevelT w="38100" h="38100"/>
              <a:bevelB w="38100" h="38100"/>
            </a:sp3d>
          </a:bodyPr>
          <a:lstStyle/>
          <a:p>
            <a:r>
              <a:rPr lang="en-US" b="1" i="1" dirty="0">
                <a:ln w="0"/>
                <a:solidFill>
                  <a:schemeClr val="accent1"/>
                </a:solidFill>
                <a:effectLst>
                  <a:outerShdw blurRad="50800" dist="38100" dir="2700000" algn="tl" rotWithShape="0">
                    <a:prstClr val="black">
                      <a:alpha val="40000"/>
                    </a:prstClr>
                  </a:outerShdw>
                </a:effectLst>
              </a:rPr>
              <a:t>Tableau</a:t>
            </a:r>
            <a:r>
              <a:rPr lang="en-US" dirty="0">
                <a:ln w="0"/>
                <a:solidFill>
                  <a:schemeClr val="accent1"/>
                </a:solidFill>
                <a:effectLst>
                  <a:outerShdw blurRad="50800" dist="38100" dir="2700000" algn="tl" rotWithShape="0">
                    <a:prstClr val="black">
                      <a:alpha val="40000"/>
                    </a:prstClr>
                  </a:outerShdw>
                </a:effectLst>
              </a:rPr>
              <a:t> </a:t>
            </a:r>
            <a:r>
              <a:rPr lang="en-US" b="1" i="1" dirty="0">
                <a:ln w="0"/>
                <a:solidFill>
                  <a:schemeClr val="accent1"/>
                </a:solidFill>
                <a:effectLst>
                  <a:outerShdw blurRad="50800" dist="38100" dir="2700000" algn="tl" rotWithShape="0">
                    <a:prstClr val="black">
                      <a:alpha val="40000"/>
                    </a:prstClr>
                  </a:outerShdw>
                </a:effectLst>
              </a:rPr>
              <a:t>Dashboard</a:t>
            </a:r>
            <a:endParaRPr lang="en-IN" b="1" i="1" dirty="0">
              <a:ln w="0"/>
              <a:solidFill>
                <a:schemeClr val="accent1"/>
              </a:solidFill>
              <a:effectLst>
                <a:outerShdw blurRad="50800" dist="38100" dir="2700000" algn="tl" rotWithShape="0">
                  <a:prstClr val="black">
                    <a:alpha val="40000"/>
                  </a:prstClr>
                </a:outerShdw>
              </a:effectLst>
            </a:endParaRPr>
          </a:p>
        </p:txBody>
      </p:sp>
      <p:pic>
        <p:nvPicPr>
          <p:cNvPr id="5" name="Content Placeholder 4">
            <a:extLst>
              <a:ext uri="{FF2B5EF4-FFF2-40B4-BE49-F238E27FC236}">
                <a16:creationId xmlns:a16="http://schemas.microsoft.com/office/drawing/2014/main" id="{8BE0626A-08C3-8414-7175-76BCF43478A0}"/>
              </a:ext>
            </a:extLst>
          </p:cNvPr>
          <p:cNvPicPr>
            <a:picLocks noGrp="1" noChangeAspect="1"/>
          </p:cNvPicPr>
          <p:nvPr>
            <p:ph idx="1"/>
          </p:nvPr>
        </p:nvPicPr>
        <p:blipFill rotWithShape="1">
          <a:blip r:embed="rId2"/>
          <a:srcRect b="4471"/>
          <a:stretch/>
        </p:blipFill>
        <p:spPr>
          <a:xfrm>
            <a:off x="0" y="914401"/>
            <a:ext cx="12191999" cy="5943600"/>
          </a:xfrm>
          <a:prstGeom prst="rect">
            <a:avLst/>
          </a:prstGeom>
          <a:solidFill>
            <a:srgbClr val="FFFFFF">
              <a:shade val="85000"/>
            </a:srgbClr>
          </a:solidFill>
          <a:ln w="88900"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2010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C6CAC-1046-628F-9C8C-E03147A65E8E}"/>
              </a:ext>
            </a:extLst>
          </p:cNvPr>
          <p:cNvSpPr>
            <a:spLocks noGrp="1"/>
          </p:cNvSpPr>
          <p:nvPr>
            <p:ph type="title"/>
          </p:nvPr>
        </p:nvSpPr>
        <p:spPr>
          <a:xfrm>
            <a:off x="0" y="-1"/>
            <a:ext cx="12192000" cy="861391"/>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a:sp3d extrusionH="57150">
              <a:bevelT w="38100" h="38100"/>
              <a:bevelB w="38100" h="38100"/>
            </a:sp3d>
          </a:bodyPr>
          <a:lstStyle/>
          <a:p>
            <a:r>
              <a:rPr lang="en-US" b="1" i="1" dirty="0">
                <a:ln w="0"/>
                <a:solidFill>
                  <a:schemeClr val="accent1"/>
                </a:solidFill>
                <a:effectLst>
                  <a:outerShdw blurRad="50800" dist="38100" dir="2700000" algn="tl" rotWithShape="0">
                    <a:prstClr val="black">
                      <a:alpha val="40000"/>
                    </a:prstClr>
                  </a:outerShdw>
                </a:effectLst>
              </a:rPr>
              <a:t>Power BI Dashboard</a:t>
            </a:r>
            <a:endParaRPr lang="en-IN" b="1" i="1" dirty="0">
              <a:ln w="0"/>
              <a:solidFill>
                <a:schemeClr val="accent1"/>
              </a:solidFill>
              <a:effectLst>
                <a:outerShdw blurRad="50800" dist="38100" dir="2700000" algn="tl" rotWithShape="0">
                  <a:prstClr val="black">
                    <a:alpha val="40000"/>
                  </a:prstClr>
                </a:outerShdw>
              </a:effectLst>
            </a:endParaRPr>
          </a:p>
        </p:txBody>
      </p:sp>
      <p:pic>
        <p:nvPicPr>
          <p:cNvPr id="5" name="Content Placeholder 4">
            <a:extLst>
              <a:ext uri="{FF2B5EF4-FFF2-40B4-BE49-F238E27FC236}">
                <a16:creationId xmlns:a16="http://schemas.microsoft.com/office/drawing/2014/main" id="{807B03DF-1EE5-BB9A-0925-C4B2B1F2D1BA}"/>
              </a:ext>
            </a:extLst>
          </p:cNvPr>
          <p:cNvPicPr>
            <a:picLocks noGrp="1" noChangeAspect="1"/>
          </p:cNvPicPr>
          <p:nvPr>
            <p:ph idx="1"/>
          </p:nvPr>
        </p:nvPicPr>
        <p:blipFill rotWithShape="1">
          <a:blip r:embed="rId2"/>
          <a:srcRect l="9931" t="20679" r="25097" b="14116"/>
          <a:stretch/>
        </p:blipFill>
        <p:spPr>
          <a:xfrm>
            <a:off x="0" y="954157"/>
            <a:ext cx="12191999" cy="6003236"/>
          </a:xfrm>
          <a:prstGeom prst="rect">
            <a:avLst/>
          </a:prstGeom>
          <a:solidFill>
            <a:srgbClr val="FFFFFF">
              <a:shade val="85000"/>
            </a:srgbClr>
          </a:solidFill>
          <a:ln w="88900"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18808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9AAA8-A7D4-E0D8-28E4-C11EED0CD8CA}"/>
              </a:ext>
            </a:extLst>
          </p:cNvPr>
          <p:cNvSpPr>
            <a:spLocks noGrp="1"/>
          </p:cNvSpPr>
          <p:nvPr>
            <p:ph type="title"/>
          </p:nvPr>
        </p:nvSpPr>
        <p:spPr>
          <a:xfrm>
            <a:off x="0" y="0"/>
            <a:ext cx="12192000" cy="980659"/>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a:sp3d extrusionH="57150">
              <a:bevelT w="38100" h="38100"/>
              <a:bevelB w="38100" h="38100"/>
            </a:sp3d>
          </a:bodyPr>
          <a:lstStyle/>
          <a:p>
            <a:r>
              <a:rPr lang="en-US" b="1" i="1" dirty="0">
                <a:solidFill>
                  <a:schemeClr val="accent1"/>
                </a:solidFill>
                <a:effectLst>
                  <a:outerShdw blurRad="38100" dist="38100" dir="2700000" algn="tl">
                    <a:srgbClr val="000000">
                      <a:alpha val="43137"/>
                    </a:srgbClr>
                  </a:outerShdw>
                </a:effectLst>
              </a:rPr>
              <a:t>SQL Query</a:t>
            </a:r>
            <a:endParaRPr lang="en-IN" b="1" i="1" dirty="0">
              <a:solidFill>
                <a:schemeClr val="accent1"/>
              </a:solidFill>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F95CB0B3-D4D7-A007-073A-65629A446577}"/>
              </a:ext>
            </a:extLst>
          </p:cNvPr>
          <p:cNvPicPr>
            <a:picLocks noGrp="1" noChangeAspect="1"/>
          </p:cNvPicPr>
          <p:nvPr>
            <p:ph idx="1"/>
          </p:nvPr>
        </p:nvPicPr>
        <p:blipFill>
          <a:blip r:embed="rId2"/>
          <a:stretch>
            <a:fillRect/>
          </a:stretch>
        </p:blipFill>
        <p:spPr>
          <a:xfrm>
            <a:off x="92764" y="1152940"/>
            <a:ext cx="9939132" cy="2535778"/>
          </a:xfrm>
          <a:prstGeom prst="rect">
            <a:avLst/>
          </a:prstGeom>
          <a:ln>
            <a:solidFill>
              <a:schemeClr val="tx1"/>
            </a:solidFill>
          </a:ln>
        </p:spPr>
      </p:pic>
      <p:pic>
        <p:nvPicPr>
          <p:cNvPr id="5" name="Picture 4">
            <a:extLst>
              <a:ext uri="{FF2B5EF4-FFF2-40B4-BE49-F238E27FC236}">
                <a16:creationId xmlns:a16="http://schemas.microsoft.com/office/drawing/2014/main" id="{2EDD0C68-889A-D952-320C-8D73ACC8AC5F}"/>
              </a:ext>
            </a:extLst>
          </p:cNvPr>
          <p:cNvPicPr>
            <a:picLocks noChangeAspect="1"/>
          </p:cNvPicPr>
          <p:nvPr/>
        </p:nvPicPr>
        <p:blipFill>
          <a:blip r:embed="rId3"/>
          <a:stretch>
            <a:fillRect/>
          </a:stretch>
        </p:blipFill>
        <p:spPr>
          <a:xfrm>
            <a:off x="92764" y="3826328"/>
            <a:ext cx="7805530" cy="2895600"/>
          </a:xfrm>
          <a:prstGeom prst="rect">
            <a:avLst/>
          </a:prstGeom>
          <a:ln>
            <a:solidFill>
              <a:schemeClr val="tx1"/>
            </a:solidFill>
          </a:ln>
        </p:spPr>
      </p:pic>
      <p:pic>
        <p:nvPicPr>
          <p:cNvPr id="6" name="Picture 5">
            <a:extLst>
              <a:ext uri="{FF2B5EF4-FFF2-40B4-BE49-F238E27FC236}">
                <a16:creationId xmlns:a16="http://schemas.microsoft.com/office/drawing/2014/main" id="{06D9D1D0-69E0-FB53-7803-66E80DD81B83}"/>
              </a:ext>
            </a:extLst>
          </p:cNvPr>
          <p:cNvPicPr>
            <a:picLocks noChangeAspect="1"/>
          </p:cNvPicPr>
          <p:nvPr/>
        </p:nvPicPr>
        <p:blipFill>
          <a:blip r:embed="rId4"/>
          <a:stretch>
            <a:fillRect/>
          </a:stretch>
        </p:blipFill>
        <p:spPr>
          <a:xfrm>
            <a:off x="6679096" y="2411896"/>
            <a:ext cx="5420140" cy="3710608"/>
          </a:xfrm>
          <a:prstGeom prst="rect">
            <a:avLst/>
          </a:prstGeom>
          <a:ln>
            <a:solidFill>
              <a:schemeClr val="tx1"/>
            </a:solidFill>
          </a:ln>
        </p:spPr>
      </p:pic>
    </p:spTree>
    <p:extLst>
      <p:ext uri="{BB962C8B-B14F-4D97-AF65-F5344CB8AC3E}">
        <p14:creationId xmlns:p14="http://schemas.microsoft.com/office/powerpoint/2010/main" val="236065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CDAE2F-D193-00D6-A114-3B902D2B18A3}"/>
              </a:ext>
            </a:extLst>
          </p:cNvPr>
          <p:cNvPicPr>
            <a:picLocks noChangeAspect="1"/>
          </p:cNvPicPr>
          <p:nvPr/>
        </p:nvPicPr>
        <p:blipFill>
          <a:blip r:embed="rId2"/>
          <a:stretch>
            <a:fillRect/>
          </a:stretch>
        </p:blipFill>
        <p:spPr>
          <a:xfrm>
            <a:off x="191435" y="251791"/>
            <a:ext cx="11695764" cy="2888974"/>
          </a:xfrm>
          <a:prstGeom prst="rect">
            <a:avLst/>
          </a:prstGeom>
          <a:ln>
            <a:solidFill>
              <a:schemeClr val="tx1"/>
            </a:solidFill>
          </a:ln>
        </p:spPr>
      </p:pic>
      <p:pic>
        <p:nvPicPr>
          <p:cNvPr id="3" name="Picture 2">
            <a:extLst>
              <a:ext uri="{FF2B5EF4-FFF2-40B4-BE49-F238E27FC236}">
                <a16:creationId xmlns:a16="http://schemas.microsoft.com/office/drawing/2014/main" id="{AAB40F9E-E91C-9908-63E8-898D3950294B}"/>
              </a:ext>
            </a:extLst>
          </p:cNvPr>
          <p:cNvPicPr>
            <a:picLocks noChangeAspect="1"/>
          </p:cNvPicPr>
          <p:nvPr/>
        </p:nvPicPr>
        <p:blipFill>
          <a:blip r:embed="rId3"/>
          <a:stretch>
            <a:fillRect/>
          </a:stretch>
        </p:blipFill>
        <p:spPr>
          <a:xfrm>
            <a:off x="191435" y="3494742"/>
            <a:ext cx="11767930" cy="3111467"/>
          </a:xfrm>
          <a:prstGeom prst="rect">
            <a:avLst/>
          </a:prstGeom>
          <a:ln>
            <a:solidFill>
              <a:schemeClr val="tx1"/>
            </a:solidFill>
          </a:ln>
        </p:spPr>
      </p:pic>
    </p:spTree>
    <p:extLst>
      <p:ext uri="{BB962C8B-B14F-4D97-AF65-F5344CB8AC3E}">
        <p14:creationId xmlns:p14="http://schemas.microsoft.com/office/powerpoint/2010/main" val="4255776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6E0C9-EE15-903C-373E-6CB0503EC9CE}"/>
              </a:ext>
            </a:extLst>
          </p:cNvPr>
          <p:cNvSpPr>
            <a:spLocks noGrp="1"/>
          </p:cNvSpPr>
          <p:nvPr>
            <p:ph type="title"/>
          </p:nvPr>
        </p:nvSpPr>
        <p:spPr>
          <a:xfrm>
            <a:off x="2425146" y="0"/>
            <a:ext cx="8627165" cy="980660"/>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a:sp3d extrusionH="57150">
              <a:bevelT w="38100" h="38100"/>
              <a:bevelB w="38100" h="38100"/>
            </a:sp3d>
          </a:bodyPr>
          <a:lstStyle/>
          <a:p>
            <a:r>
              <a:rPr lang="en-US" b="1" i="1" dirty="0">
                <a:solidFill>
                  <a:schemeClr val="accent1"/>
                </a:solidFill>
                <a:effectLst>
                  <a:outerShdw blurRad="38100" dist="38100" dir="2700000" algn="tl">
                    <a:srgbClr val="000000">
                      <a:alpha val="43137"/>
                    </a:srgbClr>
                  </a:outerShdw>
                </a:effectLst>
              </a:rPr>
              <a:t>RECOMMENDATION</a:t>
            </a:r>
            <a:endParaRPr lang="en-IN" b="1" i="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B315B34-3001-C235-EA6F-E86903A1C1F0}"/>
              </a:ext>
            </a:extLst>
          </p:cNvPr>
          <p:cNvSpPr>
            <a:spLocks noGrp="1"/>
          </p:cNvSpPr>
          <p:nvPr>
            <p:ph idx="1"/>
          </p:nvPr>
        </p:nvSpPr>
        <p:spPr>
          <a:xfrm>
            <a:off x="1789043" y="1219200"/>
            <a:ext cx="9886258" cy="5141843"/>
          </a:xfrm>
        </p:spPr>
        <p:txBody>
          <a:bodyPr>
            <a:noAutofit/>
          </a:bodyPr>
          <a:lstStyle/>
          <a:p>
            <a:pPr algn="just"/>
            <a:r>
              <a:rPr lang="en-US" sz="2000" b="1" dirty="0">
                <a:effectLst>
                  <a:outerShdw blurRad="38100" dist="38100" dir="2700000" algn="tl">
                    <a:srgbClr val="000000">
                      <a:alpha val="43137"/>
                    </a:srgbClr>
                  </a:outerShdw>
                </a:effectLst>
              </a:rPr>
              <a:t>Enhance Shipping Efficiency </a:t>
            </a:r>
            <a:r>
              <a:rPr lang="en-US" sz="2000" dirty="0">
                <a:effectLst>
                  <a:outerShdw blurRad="38100" dist="38100" dir="2700000" algn="tl">
                    <a:srgbClr val="000000">
                      <a:alpha val="43137"/>
                    </a:srgbClr>
                  </a:outerShdw>
                </a:effectLst>
              </a:rPr>
              <a:t>: Prioritize reducing delivery times to boost customer satisfaction and drive better review scores. Explore faster logistics solutions or partnerships to improve delivery performance. </a:t>
            </a:r>
          </a:p>
          <a:p>
            <a:pPr algn="just"/>
            <a:r>
              <a:rPr lang="en-US" sz="2000" b="1" dirty="0">
                <a:effectLst>
                  <a:outerShdw blurRad="38100" dist="38100" dir="2700000" algn="tl">
                    <a:srgbClr val="000000">
                      <a:alpha val="43137"/>
                    </a:srgbClr>
                  </a:outerShdw>
                </a:effectLst>
              </a:rPr>
              <a:t>Focus on Weekday Promotions </a:t>
            </a:r>
            <a:r>
              <a:rPr lang="en-US" sz="2000" dirty="0">
                <a:effectLst>
                  <a:outerShdw blurRad="38100" dist="38100" dir="2700000" algn="tl">
                    <a:srgbClr val="000000">
                      <a:alpha val="43137"/>
                    </a:srgbClr>
                  </a:outerShdw>
                </a:effectLst>
              </a:rPr>
              <a:t>: Maximize sales by targeting promotions and marketing efforts on weekdays, when the majority of payments are made. Leverage this peak activity to increase engagement and conversions.</a:t>
            </a:r>
          </a:p>
          <a:p>
            <a:pPr algn="just"/>
            <a:r>
              <a:rPr lang="en-US" sz="2000" b="1" dirty="0">
                <a:effectLst>
                  <a:outerShdw blurRad="38100" dist="38100" dir="2700000" algn="tl">
                    <a:srgbClr val="000000">
                      <a:alpha val="43137"/>
                    </a:srgbClr>
                  </a:outerShdw>
                </a:effectLst>
              </a:rPr>
              <a:t>Strengthen </a:t>
            </a:r>
            <a:r>
              <a:rPr lang="en-US" sz="2200" b="1" dirty="0">
                <a:ln w="0"/>
                <a:effectLst>
                  <a:outerShdw blurRad="38100" dist="38100" dir="2700000" algn="tl">
                    <a:srgbClr val="000000">
                      <a:alpha val="43137"/>
                    </a:srgbClr>
                  </a:outerShdw>
                </a:effectLst>
              </a:rPr>
              <a:t>Credit</a:t>
            </a:r>
            <a:r>
              <a:rPr lang="en-US" sz="2000"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Card</a:t>
            </a:r>
            <a:r>
              <a:rPr lang="en-US" sz="2000" b="1" dirty="0">
                <a:effectLst>
                  <a:outerShdw blurRad="38100" dist="38100" dir="2700000" algn="tl">
                    <a:srgbClr val="000000">
                      <a:alpha val="43137"/>
                    </a:srgbClr>
                  </a:outerShdw>
                </a:effectLst>
              </a:rPr>
              <a:t> Loyalty Programs </a:t>
            </a:r>
            <a:r>
              <a:rPr lang="en-US" sz="2000" dirty="0">
                <a:effectLst>
                  <a:outerShdw blurRad="38100" dist="38100" dir="2700000" algn="tl">
                    <a:srgbClr val="000000">
                      <a:alpha val="43137"/>
                    </a:srgbClr>
                  </a:outerShdw>
                </a:effectLst>
              </a:rPr>
              <a:t>: Develop loyalty programs or exclusive offers for credit card users, who are more likely to leave positive reviews. This can help foster customer loyalty and encourage repeat business.</a:t>
            </a:r>
          </a:p>
          <a:p>
            <a:pPr algn="just"/>
            <a:r>
              <a:rPr lang="en-US" sz="2000" b="1" dirty="0">
                <a:effectLst>
                  <a:outerShdw blurRad="38100" dist="38100" dir="2700000" algn="tl">
                    <a:srgbClr val="000000">
                      <a:alpha val="43137"/>
                    </a:srgbClr>
                  </a:outerShdw>
                </a:effectLst>
              </a:rPr>
              <a:t>Refine Regional Pricing Strategies : </a:t>
            </a:r>
            <a:r>
              <a:rPr lang="en-US" sz="2000" dirty="0">
                <a:effectLst>
                  <a:outerShdw blurRad="38100" dist="38100" dir="2700000" algn="tl">
                    <a:srgbClr val="000000">
                      <a:alpha val="43137"/>
                    </a:srgbClr>
                  </a:outerShdw>
                </a:effectLst>
              </a:rPr>
              <a:t>In regions like São Paulo, where customers tend to pay more than the average order price, consider offering tailored pricing, upsell opportunities, and premium services to capitalize on their higher spending behavior.</a:t>
            </a:r>
          </a:p>
          <a:p>
            <a:pPr algn="just"/>
            <a:r>
              <a:rPr lang="en-US" sz="2000" b="1" dirty="0">
                <a:effectLst>
                  <a:outerShdw blurRad="38100" dist="38100" dir="2700000" algn="tl">
                    <a:srgbClr val="000000">
                      <a:alpha val="43137"/>
                    </a:srgbClr>
                  </a:outerShdw>
                </a:effectLst>
              </a:rPr>
              <a:t>Monitor and Improve Customer Experience </a:t>
            </a:r>
            <a:r>
              <a:rPr lang="en-US" sz="2000" dirty="0">
                <a:effectLst>
                  <a:outerShdw blurRad="38100" dist="38100" dir="2700000" algn="tl">
                    <a:srgbClr val="000000">
                      <a:alpha val="43137"/>
                    </a:srgbClr>
                  </a:outerShdw>
                </a:effectLst>
              </a:rPr>
              <a:t>: Continuously track the relationship between shipping times and review scores, adjusting strategies as needed to maintain high levels of customer satisfaction.</a:t>
            </a:r>
            <a:endParaRPr lang="en-IN"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95754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936C-20BB-3173-3107-35BDBDEE418E}"/>
              </a:ext>
            </a:extLst>
          </p:cNvPr>
          <p:cNvSpPr>
            <a:spLocks noGrp="1"/>
          </p:cNvSpPr>
          <p:nvPr>
            <p:ph type="title"/>
          </p:nvPr>
        </p:nvSpPr>
        <p:spPr>
          <a:xfrm>
            <a:off x="2451650" y="197127"/>
            <a:ext cx="8720068" cy="1008822"/>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a:sp3d extrusionH="57150">
              <a:bevelT w="38100" h="38100"/>
              <a:bevelB w="38100" h="38100"/>
            </a:sp3d>
          </a:bodyPr>
          <a:lstStyle/>
          <a:p>
            <a:r>
              <a:rPr lang="en-US" b="1" i="1" dirty="0">
                <a:solidFill>
                  <a:schemeClr val="accent1"/>
                </a:solidFill>
                <a:effectLst>
                  <a:outerShdw blurRad="38100" dist="38100" dir="2700000" algn="tl">
                    <a:srgbClr val="000000">
                      <a:alpha val="43137"/>
                    </a:srgbClr>
                  </a:outerShdw>
                </a:effectLst>
              </a:rPr>
              <a:t>CHALLENGES</a:t>
            </a:r>
            <a:endParaRPr lang="en-IN" b="1" i="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3497757-9BC5-718E-31FF-79DD19C966F5}"/>
              </a:ext>
            </a:extLst>
          </p:cNvPr>
          <p:cNvSpPr>
            <a:spLocks noGrp="1"/>
          </p:cNvSpPr>
          <p:nvPr>
            <p:ph idx="1"/>
          </p:nvPr>
        </p:nvSpPr>
        <p:spPr>
          <a:xfrm>
            <a:off x="1696278" y="1828801"/>
            <a:ext cx="9806744" cy="4214190"/>
          </a:xfrm>
        </p:spPr>
        <p:txBody>
          <a:bodyPr/>
          <a:lstStyle/>
          <a:p>
            <a:r>
              <a:rPr lang="en-US" dirty="0">
                <a:effectLst>
                  <a:outerShdw blurRad="38100" dist="38100" dir="2700000" algn="tl">
                    <a:srgbClr val="000000">
                      <a:alpha val="43137"/>
                    </a:srgbClr>
                  </a:outerShdw>
                </a:effectLst>
              </a:rPr>
              <a:t>In this project, we encountered challenges such as dealing with data quality issues, including missing and inconsistent entries, which required thorough cleaning and preprocessing. </a:t>
            </a:r>
          </a:p>
          <a:p>
            <a:r>
              <a:rPr lang="en-US" dirty="0">
                <a:effectLst>
                  <a:outerShdw blurRad="38100" dist="38100" dir="2700000" algn="tl">
                    <a:srgbClr val="000000">
                      <a:alpha val="43137"/>
                    </a:srgbClr>
                  </a:outerShdw>
                </a:effectLst>
              </a:rPr>
              <a:t>Additionally, managing and analyzing a large dataset posed performance challenges.</a:t>
            </a:r>
          </a:p>
          <a:p>
            <a:r>
              <a:rPr lang="en-US" dirty="0">
                <a:effectLst>
                  <a:outerShdw blurRad="38100" dist="38100" dir="2700000" algn="tl">
                    <a:srgbClr val="000000">
                      <a:alpha val="43137"/>
                    </a:srgbClr>
                  </a:outerShdw>
                </a:effectLst>
              </a:rPr>
              <a:t> Balancing key metrics like sales performance and customer satisfaction, while ensuring clear and impactful visualizations, also proved difficult.</a:t>
            </a:r>
          </a:p>
          <a:p>
            <a:r>
              <a:rPr lang="en-US" dirty="0">
                <a:effectLst>
                  <a:outerShdw blurRad="38100" dist="38100" dir="2700000" algn="tl">
                    <a:srgbClr val="000000">
                      <a:alpha val="43137"/>
                    </a:srgbClr>
                  </a:outerShdw>
                </a:effectLst>
              </a:rPr>
              <a:t> Lastly, managing time effectively while refining the analysis and meeting deadlines was a continuous challenge</a:t>
            </a:r>
            <a:r>
              <a:rPr lang="en-US" dirty="0"/>
              <a:t>.</a:t>
            </a:r>
            <a:endParaRPr lang="en-IN" dirty="0"/>
          </a:p>
        </p:txBody>
      </p:sp>
    </p:spTree>
    <p:extLst>
      <p:ext uri="{BB962C8B-B14F-4D97-AF65-F5344CB8AC3E}">
        <p14:creationId xmlns:p14="http://schemas.microsoft.com/office/powerpoint/2010/main" val="2278569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C759-0BEF-F304-4DC7-05F37E47CE8C}"/>
              </a:ext>
            </a:extLst>
          </p:cNvPr>
          <p:cNvSpPr>
            <a:spLocks noGrp="1"/>
          </p:cNvSpPr>
          <p:nvPr>
            <p:ph type="title"/>
          </p:nvPr>
        </p:nvSpPr>
        <p:spPr>
          <a:xfrm>
            <a:off x="2411893" y="185532"/>
            <a:ext cx="8786194" cy="1073425"/>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a:sp3d extrusionH="57150">
              <a:bevelT w="38100" h="38100"/>
              <a:bevelB w="38100" h="38100"/>
            </a:sp3d>
          </a:bodyPr>
          <a:lstStyle/>
          <a:p>
            <a:r>
              <a:rPr lang="en-US" b="1" i="1" dirty="0">
                <a:solidFill>
                  <a:schemeClr val="accent1"/>
                </a:solidFill>
                <a:effectLst>
                  <a:outerShdw blurRad="38100" dist="38100" dir="2700000" algn="tl">
                    <a:srgbClr val="000000">
                      <a:alpha val="43137"/>
                    </a:srgbClr>
                  </a:outerShdw>
                </a:effectLst>
              </a:rPr>
              <a:t>CONCLUSION</a:t>
            </a:r>
            <a:endParaRPr lang="en-IN" b="1" i="1"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B3E45D9-3CA1-290F-C4DA-D370CAB21D7E}"/>
              </a:ext>
            </a:extLst>
          </p:cNvPr>
          <p:cNvSpPr>
            <a:spLocks noGrp="1"/>
          </p:cNvSpPr>
          <p:nvPr>
            <p:ph idx="1"/>
          </p:nvPr>
        </p:nvSpPr>
        <p:spPr>
          <a:xfrm>
            <a:off x="1656522" y="1802296"/>
            <a:ext cx="9846501" cy="4253947"/>
          </a:xfrm>
        </p:spPr>
        <p:txBody>
          <a:bodyPr>
            <a:normAutofit lnSpcReduction="10000"/>
          </a:bodyPr>
          <a:lstStyle/>
          <a:p>
            <a:r>
              <a:rPr lang="en-US" dirty="0">
                <a:ln w="0"/>
                <a:effectLst>
                  <a:outerShdw blurRad="38100" dist="19050" dir="2700000" algn="tl" rotWithShape="0">
                    <a:schemeClr val="dk1">
                      <a:alpha val="40000"/>
                    </a:schemeClr>
                  </a:outerShdw>
                </a:effectLst>
              </a:rPr>
              <a:t>The analysis highlights key opportunities for improving customer satisfaction and driving business growth.</a:t>
            </a:r>
          </a:p>
          <a:p>
            <a:r>
              <a:rPr lang="en-US" dirty="0">
                <a:ln w="0"/>
                <a:effectLst>
                  <a:outerShdw blurRad="38100" dist="19050" dir="2700000" algn="tl" rotWithShape="0">
                    <a:schemeClr val="dk1">
                      <a:alpha val="40000"/>
                    </a:schemeClr>
                  </a:outerShdw>
                </a:effectLst>
              </a:rPr>
              <a:t> By optimizing shipping times, businesses can enhance customer experiences and secure better reviews. </a:t>
            </a:r>
          </a:p>
          <a:p>
            <a:r>
              <a:rPr lang="en-US" dirty="0">
                <a:ln w="0"/>
                <a:effectLst>
                  <a:outerShdw blurRad="38100" dist="19050" dir="2700000" algn="tl" rotWithShape="0">
                    <a:schemeClr val="dk1">
                      <a:alpha val="40000"/>
                    </a:schemeClr>
                  </a:outerShdw>
                </a:effectLst>
              </a:rPr>
              <a:t>Targeted weekday promotions and strengthened credit card loyalty programs can boost sales and retention. </a:t>
            </a:r>
          </a:p>
          <a:p>
            <a:r>
              <a:rPr lang="en-US" dirty="0">
                <a:ln w="0"/>
                <a:effectLst>
                  <a:outerShdw blurRad="38100" dist="19050" dir="2700000" algn="tl" rotWithShape="0">
                    <a:schemeClr val="dk1">
                      <a:alpha val="40000"/>
                    </a:schemeClr>
                  </a:outerShdw>
                </a:effectLst>
              </a:rPr>
              <a:t>Additionally, refining regional pricing strategies, particularly in high-value markets like São Paulo, will help capitalize on customer spending habits.</a:t>
            </a:r>
          </a:p>
          <a:p>
            <a:r>
              <a:rPr lang="en-US" dirty="0">
                <a:ln w="0"/>
                <a:effectLst>
                  <a:outerShdw blurRad="38100" dist="19050" dir="2700000" algn="tl" rotWithShape="0">
                    <a:schemeClr val="dk1">
                      <a:alpha val="40000"/>
                    </a:schemeClr>
                  </a:outerShdw>
                </a:effectLst>
              </a:rPr>
              <a:t> These insights provide a clear roadmap for improving overall performance and ensuring long-term success</a:t>
            </a:r>
            <a:r>
              <a:rPr lang="en-US" sz="2200" dirty="0">
                <a:ln w="0"/>
                <a:effectLst>
                  <a:outerShdw blurRad="38100" dist="19050" dir="2700000" algn="tl" rotWithShape="0">
                    <a:schemeClr val="dk1">
                      <a:alpha val="40000"/>
                    </a:schemeClr>
                  </a:outerShdw>
                </a:effectLst>
              </a:rPr>
              <a:t>.</a:t>
            </a:r>
            <a:endParaRPr lang="en-IN" sz="2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12898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3137F4-FBDC-9749-358E-2FC031CE772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43270" y="1632850"/>
            <a:ext cx="10190921" cy="3592300"/>
          </a:xfrm>
          <a:prstGeom prst="rect">
            <a:avLst/>
          </a:prstGeom>
          <a:ln>
            <a:noFill/>
          </a:ln>
          <a:effectLst>
            <a:glow rad="63500">
              <a:schemeClr val="accent1">
                <a:satMod val="175000"/>
                <a:alpha val="40000"/>
              </a:schemeClr>
            </a:glow>
            <a:outerShdw blurRad="292100" dist="139700" dir="2700000" algn="tl" rotWithShape="0">
              <a:srgbClr val="333333">
                <a:alpha val="65000"/>
              </a:srgbClr>
            </a:outerShdw>
          </a:effectLst>
        </p:spPr>
      </p:pic>
    </p:spTree>
    <p:extLst>
      <p:ext uri="{BB962C8B-B14F-4D97-AF65-F5344CB8AC3E}">
        <p14:creationId xmlns:p14="http://schemas.microsoft.com/office/powerpoint/2010/main" val="82830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E61A6-E642-7001-8B3E-B4ACB26C2BAC}"/>
              </a:ext>
            </a:extLst>
          </p:cNvPr>
          <p:cNvSpPr>
            <a:spLocks noGrp="1"/>
          </p:cNvSpPr>
          <p:nvPr>
            <p:ph type="title"/>
          </p:nvPr>
        </p:nvSpPr>
        <p:spPr>
          <a:xfrm>
            <a:off x="2895598" y="427787"/>
            <a:ext cx="6982692" cy="1248614"/>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a:normAutofit/>
            <a:sp3d extrusionH="57150">
              <a:bevelT w="38100" h="38100"/>
              <a:bevelB w="38100" h="38100"/>
            </a:sp3d>
          </a:bodyPr>
          <a:lstStyle/>
          <a:p>
            <a:r>
              <a:rPr lang="en-US" dirty="0"/>
              <a:t>	</a:t>
            </a:r>
            <a:r>
              <a:rPr lang="en-US" sz="4400" b="1" i="1" dirty="0">
                <a:solidFill>
                  <a:srgbClr val="00B0F0"/>
                </a:solidFill>
                <a:effectLst>
                  <a:outerShdw blurRad="38100" dist="38100" dir="2700000" algn="tl">
                    <a:srgbClr val="000000">
                      <a:alpha val="43137"/>
                    </a:srgbClr>
                  </a:outerShdw>
                </a:effectLst>
              </a:rPr>
              <a:t>MEET OUR TEAM</a:t>
            </a:r>
            <a:endParaRPr lang="en-IN" b="1" i="1" dirty="0">
              <a:solidFill>
                <a:srgbClr val="00B0F0"/>
              </a:solidFill>
              <a:effectLst>
                <a:outerShdw blurRad="38100" dist="38100" dir="2700000" algn="tl">
                  <a:srgbClr val="000000">
                    <a:alpha val="43137"/>
                  </a:srgbClr>
                </a:outerShdw>
              </a:effectLst>
            </a:endParaRPr>
          </a:p>
        </p:txBody>
      </p:sp>
      <p:graphicFrame>
        <p:nvGraphicFramePr>
          <p:cNvPr id="7" name="Content Placeholder 6">
            <a:extLst>
              <a:ext uri="{FF2B5EF4-FFF2-40B4-BE49-F238E27FC236}">
                <a16:creationId xmlns:a16="http://schemas.microsoft.com/office/drawing/2014/main" id="{F3CD0542-A53D-39C8-1ED4-B61F3F74E92D}"/>
              </a:ext>
            </a:extLst>
          </p:cNvPr>
          <p:cNvGraphicFramePr>
            <a:graphicFrameLocks noGrp="1"/>
          </p:cNvGraphicFramePr>
          <p:nvPr>
            <p:ph idx="1"/>
            <p:extLst>
              <p:ext uri="{D42A27DB-BD31-4B8C-83A1-F6EECF244321}">
                <p14:modId xmlns:p14="http://schemas.microsoft.com/office/powerpoint/2010/main" val="3459846298"/>
              </p:ext>
            </p:extLst>
          </p:nvPr>
        </p:nvGraphicFramePr>
        <p:xfrm>
          <a:off x="1484313" y="1871003"/>
          <a:ext cx="10018712" cy="4684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63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D2E0-5104-6383-4AFB-DF8ED1599716}"/>
              </a:ext>
            </a:extLst>
          </p:cNvPr>
          <p:cNvSpPr>
            <a:spLocks noGrp="1"/>
          </p:cNvSpPr>
          <p:nvPr>
            <p:ph type="title"/>
          </p:nvPr>
        </p:nvSpPr>
        <p:spPr>
          <a:xfrm>
            <a:off x="2285999" y="484909"/>
            <a:ext cx="8077201" cy="1288473"/>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a:sp3d extrusionH="57150">
              <a:bevelT w="38100" h="38100"/>
              <a:bevelB w="38100" h="38100"/>
            </a:sp3d>
          </a:bodyPr>
          <a:lstStyle/>
          <a:p>
            <a:r>
              <a:rPr lang="en-US" b="1" i="1" dirty="0">
                <a:solidFill>
                  <a:schemeClr val="accent1"/>
                </a:solidFill>
                <a:effectLst>
                  <a:outerShdw blurRad="38100" dist="38100" dir="2700000" algn="tl">
                    <a:srgbClr val="000000">
                      <a:alpha val="43137"/>
                    </a:srgbClr>
                  </a:outerShdw>
                </a:effectLst>
              </a:rPr>
              <a:t>INTRODUCTION</a:t>
            </a:r>
            <a:endParaRPr lang="en-IN" b="1" i="1" dirty="0">
              <a:solidFill>
                <a:schemeClr val="accent1"/>
              </a:solidFill>
              <a:effectLst>
                <a:outerShdw blurRad="38100" dist="38100" dir="2700000" algn="tl">
                  <a:srgbClr val="000000">
                    <a:alpha val="43137"/>
                  </a:srgbClr>
                </a:outerShdw>
              </a:effectLst>
            </a:endParaRPr>
          </a:p>
        </p:txBody>
      </p:sp>
      <p:sp>
        <p:nvSpPr>
          <p:cNvPr id="7" name="Content Placeholder 6">
            <a:extLst>
              <a:ext uri="{FF2B5EF4-FFF2-40B4-BE49-F238E27FC236}">
                <a16:creationId xmlns:a16="http://schemas.microsoft.com/office/drawing/2014/main" id="{80988811-9A2A-7C44-1E54-37C11F7838D2}"/>
              </a:ext>
            </a:extLst>
          </p:cNvPr>
          <p:cNvSpPr>
            <a:spLocks noGrp="1"/>
          </p:cNvSpPr>
          <p:nvPr>
            <p:ph idx="1"/>
          </p:nvPr>
        </p:nvSpPr>
        <p:spPr>
          <a:xfrm>
            <a:off x="1630017" y="2116132"/>
            <a:ext cx="10264412" cy="4031672"/>
          </a:xfrm>
        </p:spPr>
        <p:txBody>
          <a:bodyPr vert="horz" lIns="91440" tIns="45720" rIns="91440" bIns="45720" rtlCol="0" anchor="ctr">
            <a:normAutofit lnSpcReduction="10000"/>
          </a:bodyPr>
          <a:lstStyle/>
          <a:p>
            <a:r>
              <a:rPr lang="en-US" sz="2200" dirty="0">
                <a:ln w="0"/>
                <a:effectLst>
                  <a:outerShdw blurRad="38100" dist="19050" dir="2700000" algn="tl" rotWithShape="0">
                    <a:schemeClr val="dk1">
                      <a:alpha val="40000"/>
                    </a:schemeClr>
                  </a:outerShdw>
                </a:effectLst>
              </a:rPr>
              <a:t>By analyzing this dataset, we aim to understand the performance of the </a:t>
            </a:r>
            <a:r>
              <a:rPr lang="en-US" sz="2200" dirty="0" err="1">
                <a:ln w="0"/>
                <a:effectLst>
                  <a:outerShdw blurRad="38100" dist="19050" dir="2700000" algn="tl" rotWithShape="0">
                    <a:schemeClr val="dk1">
                      <a:alpha val="40000"/>
                    </a:schemeClr>
                  </a:outerShdw>
                </a:effectLst>
              </a:rPr>
              <a:t>olist</a:t>
            </a:r>
            <a:r>
              <a:rPr lang="en-US" sz="2200" dirty="0">
                <a:ln w="0"/>
                <a:effectLst>
                  <a:outerShdw blurRad="38100" dist="19050" dir="2700000" algn="tl" rotWithShape="0">
                    <a:schemeClr val="dk1">
                      <a:alpha val="40000"/>
                    </a:schemeClr>
                  </a:outerShdw>
                </a:effectLst>
              </a:rPr>
              <a:t> store, identify trends and extract valuable insights to drive business growth and improve overall efficiency.</a:t>
            </a:r>
          </a:p>
          <a:p>
            <a:r>
              <a:rPr lang="en-US" sz="2200" dirty="0">
                <a:ln w="0"/>
                <a:effectLst>
                  <a:outerShdw blurRad="38100" dist="19050" dir="2700000" algn="tl" rotWithShape="0">
                    <a:schemeClr val="dk1">
                      <a:alpha val="40000"/>
                    </a:schemeClr>
                  </a:outerShdw>
                </a:effectLst>
              </a:rPr>
              <a:t> The project will involve exploring different aspects of the e-commerce domain, such as customer behavior, sales patterns, product popularity, seller performance and more.</a:t>
            </a:r>
          </a:p>
          <a:p>
            <a:r>
              <a:rPr lang="en-US" sz="2200" dirty="0">
                <a:ln w="0"/>
                <a:effectLst>
                  <a:outerShdw blurRad="38100" dist="19050" dir="2700000" algn="tl" rotWithShape="0">
                    <a:schemeClr val="dk1">
                      <a:alpha val="40000"/>
                    </a:schemeClr>
                  </a:outerShdw>
                </a:effectLst>
              </a:rPr>
              <a:t>Through this </a:t>
            </a:r>
            <a:r>
              <a:rPr lang="en-US" sz="2200" dirty="0" err="1">
                <a:ln w="0"/>
                <a:effectLst>
                  <a:outerShdw blurRad="38100" dist="19050" dir="2700000" algn="tl" rotWithShape="0">
                    <a:schemeClr val="dk1">
                      <a:alpha val="40000"/>
                    </a:schemeClr>
                  </a:outerShdw>
                </a:effectLst>
              </a:rPr>
              <a:t>olist</a:t>
            </a:r>
            <a:r>
              <a:rPr lang="en-US" sz="2200" dirty="0">
                <a:ln w="0"/>
                <a:effectLst>
                  <a:outerShdw blurRad="38100" dist="19050" dir="2700000" algn="tl" rotWithShape="0">
                    <a:schemeClr val="dk1">
                      <a:alpha val="40000"/>
                    </a:schemeClr>
                  </a:outerShdw>
                </a:effectLst>
              </a:rPr>
              <a:t> Store Analysis project, we hope to uncover valuable insight that can contribute to better decision making, Operational efficiency, Customer Satisfaction.</a:t>
            </a:r>
          </a:p>
          <a:p>
            <a:r>
              <a:rPr lang="en-US" sz="2200" dirty="0">
                <a:ln w="0"/>
                <a:effectLst>
                  <a:outerShdw blurRad="38100" dist="19050" dir="2700000" algn="tl" rotWithShape="0">
                    <a:schemeClr val="dk1">
                      <a:alpha val="40000"/>
                    </a:schemeClr>
                  </a:outerShdw>
                </a:effectLst>
              </a:rPr>
              <a:t> The finding could potentially guide marketing strategies, inventory management, Sellers onboarding &amp; other crucial aspect of the ecommerce business.</a:t>
            </a:r>
            <a:endParaRPr lang="en-IN" sz="22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2081158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83CE-7C9F-51E0-FE88-DF8960FEEBA5}"/>
              </a:ext>
            </a:extLst>
          </p:cNvPr>
          <p:cNvSpPr>
            <a:spLocks noGrp="1"/>
          </p:cNvSpPr>
          <p:nvPr>
            <p:ph type="title"/>
          </p:nvPr>
        </p:nvSpPr>
        <p:spPr>
          <a:xfrm>
            <a:off x="1727753" y="368303"/>
            <a:ext cx="10018713" cy="965198"/>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fontScale="90000"/>
            <a:sp3d extrusionH="57150">
              <a:bevelT w="38100" h="38100"/>
              <a:bevelB w="38100" h="38100"/>
            </a:sp3d>
          </a:bodyPr>
          <a:lstStyle/>
          <a:p>
            <a:r>
              <a:rPr lang="en-US" b="1" i="1" dirty="0">
                <a:solidFill>
                  <a:schemeClr val="accent1"/>
                </a:solidFill>
                <a:effectLst>
                  <a:outerShdw blurRad="38100" dist="38100" dir="2700000" algn="tl">
                    <a:srgbClr val="000000">
                      <a:alpha val="43137"/>
                    </a:srgbClr>
                  </a:outerShdw>
                </a:effectLst>
              </a:rPr>
              <a:t>KPI-</a:t>
            </a:r>
            <a:r>
              <a:rPr lang="en-US" b="1" i="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1</a:t>
            </a:r>
            <a:r>
              <a:rPr lang="en-US" b="1" i="1" dirty="0">
                <a:solidFill>
                  <a:schemeClr val="accent1"/>
                </a:solidFill>
                <a:effectLst>
                  <a:outerShdw blurRad="38100" dist="38100" dir="2700000" algn="tl">
                    <a:srgbClr val="000000">
                      <a:alpha val="43137"/>
                    </a:srgbClr>
                  </a:outerShdw>
                </a:effectLst>
              </a:rPr>
              <a:t> Weekday Vs Weekend Payment Statistics</a:t>
            </a:r>
            <a:endParaRPr lang="en-IN" b="1" i="1" dirty="0">
              <a:solidFill>
                <a:schemeClr val="accent1"/>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7705040A-2DFB-284D-ECAD-3046D25208C2}"/>
              </a:ext>
            </a:extLst>
          </p:cNvPr>
          <p:cNvPicPr>
            <a:picLocks noGrp="1" noChangeAspect="1"/>
          </p:cNvPicPr>
          <p:nvPr>
            <p:ph sz="half" idx="1"/>
          </p:nvPr>
        </p:nvPicPr>
        <p:blipFill rotWithShape="1">
          <a:blip r:embed="rId2"/>
          <a:srcRect l="25463" t="4517" r="26791" b="10770"/>
          <a:stretch/>
        </p:blipFill>
        <p:spPr>
          <a:xfrm>
            <a:off x="1934818" y="1958615"/>
            <a:ext cx="4352780" cy="4048483"/>
          </a:xfrm>
          <a:prstGeom prst="roundRect">
            <a:avLst>
              <a:gd name="adj" fmla="val 8594"/>
            </a:avLst>
          </a:prstGeom>
          <a:solidFill>
            <a:srgbClr val="FFFFFF">
              <a:shade val="85000"/>
            </a:srgbClr>
          </a:solidFill>
          <a:ln>
            <a:noFill/>
          </a:ln>
          <a:effectLst>
            <a:glow rad="63500">
              <a:schemeClr val="accent1">
                <a:satMod val="175000"/>
                <a:alpha val="40000"/>
              </a:schemeClr>
            </a:glow>
            <a:reflection blurRad="12700" stA="38000" endPos="28000" dist="5000" dir="5400000" sy="-100000" algn="bl" rotWithShape="0"/>
          </a:effectLst>
        </p:spPr>
      </p:pic>
      <p:sp>
        <p:nvSpPr>
          <p:cNvPr id="4" name="Content Placeholder 3">
            <a:extLst>
              <a:ext uri="{FF2B5EF4-FFF2-40B4-BE49-F238E27FC236}">
                <a16:creationId xmlns:a16="http://schemas.microsoft.com/office/drawing/2014/main" id="{7454A97F-0CC0-D8A2-1104-844A31603066}"/>
              </a:ext>
            </a:extLst>
          </p:cNvPr>
          <p:cNvSpPr>
            <a:spLocks noGrp="1"/>
          </p:cNvSpPr>
          <p:nvPr>
            <p:ph sz="half" idx="2"/>
          </p:nvPr>
        </p:nvSpPr>
        <p:spPr>
          <a:xfrm>
            <a:off x="6540500" y="1958615"/>
            <a:ext cx="5081657" cy="4048483"/>
          </a:xfrm>
          <a:solidFill>
            <a:schemeClr val="bg1">
              <a:lumMod val="95000"/>
            </a:schemeClr>
          </a:solidFill>
          <a:ln>
            <a:noFill/>
          </a:ln>
          <a:effectLst>
            <a:glow rad="63500">
              <a:schemeClr val="accent1">
                <a:satMod val="175000"/>
                <a:alpha val="40000"/>
              </a:schemeClr>
            </a:glow>
          </a:effectLst>
        </p:spPr>
        <p:txBody>
          <a:bodyPr/>
          <a:lstStyle/>
          <a:p>
            <a:pPr algn="just"/>
            <a:r>
              <a:rPr lang="en-US" dirty="0">
                <a:ln w="0"/>
                <a:effectLst>
                  <a:outerShdw blurRad="38100" dist="19050" dir="2700000" algn="tl" rotWithShape="0">
                    <a:schemeClr val="dk1">
                      <a:alpha val="40000"/>
                    </a:schemeClr>
                  </a:outerShdw>
                </a:effectLst>
              </a:rPr>
              <a:t>The sum of payment in the weekdays is       </a:t>
            </a:r>
            <a:r>
              <a:rPr lang="en-US" sz="1600" b="1" dirty="0">
                <a:ln w="0"/>
                <a:effectLst>
                  <a:outerShdw blurRad="38100" dist="19050" dir="2700000" algn="tl" rotWithShape="0">
                    <a:schemeClr val="dk1">
                      <a:alpha val="40000"/>
                    </a:schemeClr>
                  </a:outerShdw>
                </a:effectLst>
                <a:latin typeface="Arial Black" panose="020B0A04020102020204" pitchFamily="34" charset="0"/>
              </a:rPr>
              <a:t>77.26 %</a:t>
            </a:r>
            <a:r>
              <a:rPr lang="en-US" b="1" dirty="0">
                <a:ln w="0"/>
                <a:effectLst>
                  <a:outerShdw blurRad="38100" dist="19050" dir="2700000" algn="tl" rotWithShape="0">
                    <a:schemeClr val="dk1">
                      <a:alpha val="40000"/>
                    </a:schemeClr>
                  </a:outerShdw>
                </a:effectLst>
              </a:rPr>
              <a:t> </a:t>
            </a:r>
            <a:r>
              <a:rPr lang="en-US" dirty="0">
                <a:ln w="0"/>
                <a:effectLst>
                  <a:outerShdw blurRad="38100" dist="19050" dir="2700000" algn="tl" rotWithShape="0">
                    <a:schemeClr val="dk1">
                      <a:alpha val="40000"/>
                    </a:schemeClr>
                  </a:outerShdw>
                </a:effectLst>
              </a:rPr>
              <a:t>while for  weekend its </a:t>
            </a:r>
            <a:r>
              <a:rPr lang="en-US" sz="1600" b="1" dirty="0">
                <a:ln w="0"/>
                <a:effectLst>
                  <a:outerShdw blurRad="38100" dist="19050" dir="2700000" algn="tl" rotWithShape="0">
                    <a:schemeClr val="dk1">
                      <a:alpha val="40000"/>
                    </a:schemeClr>
                  </a:outerShdw>
                </a:effectLst>
                <a:latin typeface="Arial Black" panose="020B0A04020102020204" pitchFamily="34" charset="0"/>
              </a:rPr>
              <a:t>22.74%</a:t>
            </a:r>
            <a:r>
              <a:rPr lang="en-US" b="1" dirty="0">
                <a:ln w="0"/>
                <a:effectLst>
                  <a:outerShdw blurRad="38100" dist="19050" dir="2700000" algn="tl" rotWithShape="0">
                    <a:schemeClr val="dk1">
                      <a:alpha val="40000"/>
                    </a:schemeClr>
                  </a:outerShdw>
                </a:effectLst>
              </a:rPr>
              <a:t>     </a:t>
            </a:r>
          </a:p>
          <a:p>
            <a:pPr algn="just"/>
            <a:r>
              <a:rPr lang="en-US" dirty="0">
                <a:ln w="0"/>
                <a:effectLst>
                  <a:outerShdw blurRad="38100" dist="19050" dir="2700000" algn="tl" rotWithShape="0">
                    <a:schemeClr val="dk1">
                      <a:alpha val="40000"/>
                    </a:schemeClr>
                  </a:outerShdw>
                </a:effectLst>
              </a:rPr>
              <a:t> The majority of transactions occur on weekdays, highlighting higher payment activity during the workweek. This trend suggests that weekdays are the primary period for customer purchases. To balance the distribution, consider strategies to boost weekend engagement, such as targeted promotions or special weekend offers.</a:t>
            </a:r>
            <a:endParaRPr lang="en-IN"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0988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22942-F641-CAF4-A34D-C1F588661538}"/>
              </a:ext>
            </a:extLst>
          </p:cNvPr>
          <p:cNvSpPr>
            <a:spLocks noGrp="1"/>
          </p:cNvSpPr>
          <p:nvPr>
            <p:ph type="title"/>
          </p:nvPr>
        </p:nvSpPr>
        <p:spPr>
          <a:xfrm>
            <a:off x="1801810" y="311978"/>
            <a:ext cx="10018713" cy="1145761"/>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fontScale="90000"/>
            <a:sp3d extrusionH="57150">
              <a:bevelT w="38100" h="38100"/>
              <a:bevelB w="38100" h="38100"/>
            </a:sp3d>
          </a:bodyPr>
          <a:lstStyle/>
          <a:p>
            <a:r>
              <a:rPr lang="en-US" b="1" i="1" dirty="0">
                <a:solidFill>
                  <a:schemeClr val="accent1"/>
                </a:solidFill>
                <a:effectLst>
                  <a:outerShdw blurRad="38100" dist="38100" dir="2700000" algn="tl">
                    <a:srgbClr val="000000">
                      <a:alpha val="43137"/>
                    </a:srgbClr>
                  </a:outerShdw>
                </a:effectLst>
              </a:rPr>
              <a:t>KPI – </a:t>
            </a:r>
            <a:r>
              <a:rPr lang="en-US" b="1" i="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2</a:t>
            </a:r>
            <a:r>
              <a:rPr lang="en-US" b="1" i="1" dirty="0">
                <a:solidFill>
                  <a:schemeClr val="accent1"/>
                </a:solidFill>
                <a:effectLst>
                  <a:outerShdw blurRad="38100" dist="38100" dir="2700000" algn="tl">
                    <a:srgbClr val="000000">
                      <a:alpha val="43137"/>
                    </a:srgbClr>
                  </a:outerShdw>
                </a:effectLst>
              </a:rPr>
              <a:t> Number of Orders with review score </a:t>
            </a:r>
            <a:r>
              <a:rPr lang="en-US" b="1" i="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5</a:t>
            </a:r>
            <a:br>
              <a:rPr lang="en-US" b="1" i="1" dirty="0">
                <a:solidFill>
                  <a:schemeClr val="accent1"/>
                </a:solidFill>
                <a:effectLst>
                  <a:outerShdw blurRad="38100" dist="38100" dir="2700000" algn="tl">
                    <a:srgbClr val="000000">
                      <a:alpha val="43137"/>
                    </a:srgbClr>
                  </a:outerShdw>
                </a:effectLst>
              </a:rPr>
            </a:br>
            <a:r>
              <a:rPr lang="en-US" b="1" i="1" dirty="0">
                <a:solidFill>
                  <a:schemeClr val="accent1"/>
                </a:solidFill>
                <a:effectLst>
                  <a:outerShdw blurRad="38100" dist="38100" dir="2700000" algn="tl">
                    <a:srgbClr val="000000">
                      <a:alpha val="43137"/>
                    </a:srgbClr>
                  </a:outerShdw>
                </a:effectLst>
              </a:rPr>
              <a:t> and payment type as credit card</a:t>
            </a:r>
            <a:endParaRPr lang="en-IN" b="1" i="1" dirty="0">
              <a:solidFill>
                <a:schemeClr val="accent1"/>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9E273B8F-5A8A-70EE-E68F-B607CC028576}"/>
              </a:ext>
            </a:extLst>
          </p:cNvPr>
          <p:cNvPicPr>
            <a:picLocks noGrp="1" noChangeAspect="1"/>
          </p:cNvPicPr>
          <p:nvPr>
            <p:ph sz="half" idx="1"/>
          </p:nvPr>
        </p:nvPicPr>
        <p:blipFill rotWithShape="1">
          <a:blip r:embed="rId2"/>
          <a:srcRect l="4744" t="6045" r="79035" b="4954"/>
          <a:stretch/>
        </p:blipFill>
        <p:spPr>
          <a:xfrm>
            <a:off x="2438399" y="1868557"/>
            <a:ext cx="2601291" cy="4544943"/>
          </a:xfrm>
          <a:prstGeom prst="roundRect">
            <a:avLst>
              <a:gd name="adj" fmla="val 8594"/>
            </a:avLst>
          </a:prstGeom>
          <a:solidFill>
            <a:srgbClr val="FFFFFF">
              <a:shade val="85000"/>
            </a:srgbClr>
          </a:solidFill>
          <a:ln>
            <a:noFill/>
          </a:ln>
          <a:effectLst>
            <a:glow rad="63500">
              <a:schemeClr val="accent1">
                <a:satMod val="175000"/>
                <a:alpha val="40000"/>
              </a:schemeClr>
            </a:glow>
            <a:reflection blurRad="12700" stA="38000" endPos="28000" dist="5000" dir="5400000" sy="-100000" algn="bl" rotWithShape="0"/>
          </a:effectLst>
        </p:spPr>
      </p:pic>
      <p:sp>
        <p:nvSpPr>
          <p:cNvPr id="4" name="Content Placeholder 3">
            <a:extLst>
              <a:ext uri="{FF2B5EF4-FFF2-40B4-BE49-F238E27FC236}">
                <a16:creationId xmlns:a16="http://schemas.microsoft.com/office/drawing/2014/main" id="{2D8A5514-9B2F-BBFD-046A-FEB159E32273}"/>
              </a:ext>
            </a:extLst>
          </p:cNvPr>
          <p:cNvSpPr>
            <a:spLocks noGrp="1"/>
          </p:cNvSpPr>
          <p:nvPr>
            <p:ph sz="half" idx="2"/>
          </p:nvPr>
        </p:nvSpPr>
        <p:spPr>
          <a:xfrm>
            <a:off x="5549901" y="2070100"/>
            <a:ext cx="6270622" cy="4343400"/>
          </a:xfrm>
          <a:solidFill>
            <a:schemeClr val="bg1">
              <a:lumMod val="95000"/>
            </a:schemeClr>
          </a:solidFill>
          <a:ln>
            <a:noFill/>
          </a:ln>
          <a:effectLst>
            <a:glow rad="63500">
              <a:schemeClr val="accent1">
                <a:satMod val="175000"/>
                <a:alpha val="40000"/>
              </a:schemeClr>
            </a:glow>
          </a:effectLst>
        </p:spPr>
        <p:txBody>
          <a:bodyPr vert="horz" lIns="91440" tIns="45720" rIns="91440" bIns="45720" rtlCol="0" anchor="ctr">
            <a:normAutofit/>
          </a:bodyPr>
          <a:lstStyle/>
          <a:p>
            <a:pPr algn="just"/>
            <a:r>
              <a:rPr lang="en-US" dirty="0">
                <a:ln w="0">
                  <a:noFill/>
                </a:ln>
                <a:effectLst>
                  <a:outerShdw blurRad="38100" dist="19050" dir="2700000" algn="tl" rotWithShape="0">
                    <a:schemeClr val="dk1">
                      <a:alpha val="40000"/>
                    </a:schemeClr>
                  </a:outerShdw>
                </a:effectLst>
              </a:rPr>
              <a:t>This KPI shows that </a:t>
            </a:r>
            <a:r>
              <a:rPr lang="en-US" b="1" dirty="0">
                <a:ln w="0">
                  <a:no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44,333</a:t>
            </a:r>
            <a:r>
              <a:rPr lang="en-US" dirty="0">
                <a:ln w="0">
                  <a:noFill/>
                </a:ln>
                <a:effectLst>
                  <a:outerShdw blurRad="38100" dist="19050" dir="2700000" algn="tl" rotWithShape="0">
                    <a:schemeClr val="dk1">
                      <a:alpha val="40000"/>
                    </a:schemeClr>
                  </a:outerShdw>
                </a:effectLst>
              </a:rPr>
              <a:t> orders received the highest review score of 5 and were paid using a credit card. </a:t>
            </a:r>
          </a:p>
          <a:p>
            <a:pPr algn="just"/>
            <a:r>
              <a:rPr lang="en-US" dirty="0">
                <a:ln w="0">
                  <a:noFill/>
                </a:ln>
                <a:effectLst>
                  <a:outerShdw blurRad="38100" dist="19050" dir="2700000" algn="tl" rotWithShape="0">
                    <a:schemeClr val="dk1">
                      <a:alpha val="40000"/>
                    </a:schemeClr>
                  </a:outerShdw>
                </a:effectLst>
              </a:rPr>
              <a:t>This indicates a strong correlation between high customer satisfaction and the use of credit cards for payment.</a:t>
            </a:r>
          </a:p>
          <a:p>
            <a:pPr algn="just"/>
            <a:r>
              <a:rPr lang="en-US" dirty="0">
                <a:ln w="0">
                  <a:noFill/>
                </a:ln>
                <a:effectLst>
                  <a:outerShdw blurRad="38100" dist="19050" dir="2700000" algn="tl" rotWithShape="0">
                    <a:schemeClr val="dk1">
                      <a:alpha val="40000"/>
                    </a:schemeClr>
                  </a:outerShdw>
                </a:effectLst>
              </a:rPr>
              <a:t> It highlights the importance of credit card transactions in driving positive customer feedback and could inform future payment and satisfaction strategies.</a:t>
            </a:r>
            <a:endParaRPr lang="en-IN" dirty="0">
              <a:ln w="0">
                <a:noFill/>
              </a:ln>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5744871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D613-E559-E63A-6E81-4BBE65E7D591}"/>
              </a:ext>
            </a:extLst>
          </p:cNvPr>
          <p:cNvSpPr>
            <a:spLocks noGrp="1"/>
          </p:cNvSpPr>
          <p:nvPr>
            <p:ph type="title"/>
          </p:nvPr>
        </p:nvSpPr>
        <p:spPr>
          <a:xfrm>
            <a:off x="1712910" y="172278"/>
            <a:ext cx="10018713" cy="1272209"/>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a:sp3d extrusionH="57150">
              <a:bevelT w="38100" h="38100"/>
              <a:bevelB w="38100" h="38100"/>
            </a:sp3d>
          </a:bodyPr>
          <a:lstStyle/>
          <a:p>
            <a:r>
              <a:rPr lang="en-US" sz="3600" b="1" i="1" dirty="0">
                <a:solidFill>
                  <a:schemeClr val="accent1"/>
                </a:solidFill>
                <a:effectLst>
                  <a:outerShdw blurRad="38100" dist="38100" dir="2700000" algn="tl">
                    <a:srgbClr val="000000">
                      <a:alpha val="43137"/>
                    </a:srgbClr>
                  </a:outerShdw>
                </a:effectLst>
              </a:rPr>
              <a:t>KPI -</a:t>
            </a:r>
            <a:r>
              <a:rPr lang="en-US" sz="3600" b="1" i="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3</a:t>
            </a:r>
            <a:r>
              <a:rPr lang="en-US" sz="3600" b="1" i="1" dirty="0">
                <a:solidFill>
                  <a:schemeClr val="accent1"/>
                </a:solidFill>
                <a:effectLst>
                  <a:outerShdw blurRad="38100" dist="38100" dir="2700000" algn="tl">
                    <a:srgbClr val="000000">
                      <a:alpha val="43137"/>
                    </a:srgbClr>
                  </a:outerShdw>
                </a:effectLst>
              </a:rPr>
              <a:t>  Average number of days taken for order delivered customer date for pet shop</a:t>
            </a:r>
            <a:endParaRPr lang="en-IN" sz="3600" b="1" i="1" dirty="0">
              <a:solidFill>
                <a:schemeClr val="accent1"/>
              </a:solidFill>
              <a:effectLst>
                <a:outerShdw blurRad="38100" dist="38100" dir="2700000" algn="tl">
                  <a:srgbClr val="000000">
                    <a:alpha val="43137"/>
                  </a:srgbClr>
                </a:outerShdw>
              </a:effectLst>
            </a:endParaRPr>
          </a:p>
        </p:txBody>
      </p:sp>
      <p:pic>
        <p:nvPicPr>
          <p:cNvPr id="14" name="Content Placeholder 13">
            <a:extLst>
              <a:ext uri="{FF2B5EF4-FFF2-40B4-BE49-F238E27FC236}">
                <a16:creationId xmlns:a16="http://schemas.microsoft.com/office/drawing/2014/main" id="{3F85D145-19F0-2BC3-A944-7BDA9CB55E30}"/>
              </a:ext>
            </a:extLst>
          </p:cNvPr>
          <p:cNvPicPr>
            <a:picLocks noGrp="1" noChangeAspect="1"/>
          </p:cNvPicPr>
          <p:nvPr>
            <p:ph sz="half" idx="1"/>
          </p:nvPr>
        </p:nvPicPr>
        <p:blipFill rotWithShape="1">
          <a:blip r:embed="rId2"/>
          <a:srcRect l="2858" r="83242" b="2863"/>
          <a:stretch/>
        </p:blipFill>
        <p:spPr>
          <a:xfrm>
            <a:off x="2199861" y="1789043"/>
            <a:ext cx="2517914" cy="4439479"/>
          </a:xfrm>
          <a:prstGeom prst="roundRect">
            <a:avLst>
              <a:gd name="adj" fmla="val 8594"/>
            </a:avLst>
          </a:prstGeom>
          <a:solidFill>
            <a:srgbClr val="FFFFFF">
              <a:shade val="85000"/>
            </a:srgbClr>
          </a:solidFill>
          <a:ln>
            <a:noFill/>
          </a:ln>
          <a:effectLst>
            <a:glow rad="63500">
              <a:schemeClr val="accent1">
                <a:satMod val="175000"/>
                <a:alpha val="40000"/>
              </a:schemeClr>
            </a:glow>
            <a:reflection blurRad="12700" stA="38000" endPos="28000" dist="5000" dir="5400000" sy="-100000" algn="bl" rotWithShape="0"/>
          </a:effectLst>
        </p:spPr>
      </p:pic>
      <p:sp>
        <p:nvSpPr>
          <p:cNvPr id="4" name="Content Placeholder 3">
            <a:extLst>
              <a:ext uri="{FF2B5EF4-FFF2-40B4-BE49-F238E27FC236}">
                <a16:creationId xmlns:a16="http://schemas.microsoft.com/office/drawing/2014/main" id="{AF41BA99-0318-5738-2001-C2D11043CEC8}"/>
              </a:ext>
            </a:extLst>
          </p:cNvPr>
          <p:cNvSpPr>
            <a:spLocks noGrp="1"/>
          </p:cNvSpPr>
          <p:nvPr>
            <p:ph sz="half" idx="2"/>
          </p:nvPr>
        </p:nvSpPr>
        <p:spPr>
          <a:xfrm>
            <a:off x="5406888" y="1895062"/>
            <a:ext cx="6096136" cy="4333460"/>
          </a:xfrm>
          <a:solidFill>
            <a:schemeClr val="bg1">
              <a:lumMod val="95000"/>
            </a:schemeClr>
          </a:solidFill>
          <a:ln>
            <a:noFill/>
          </a:ln>
          <a:effectLst>
            <a:glow rad="63500">
              <a:schemeClr val="accent1">
                <a:satMod val="175000"/>
                <a:alpha val="40000"/>
              </a:schemeClr>
            </a:glow>
          </a:effectLst>
        </p:spPr>
        <p:txBody>
          <a:bodyPr vert="horz" lIns="91440" tIns="45720" rIns="91440" bIns="45720" rtlCol="0" anchor="ctr">
            <a:normAutofit/>
          </a:bodyPr>
          <a:lstStyle/>
          <a:p>
            <a:pPr algn="just"/>
            <a:r>
              <a:rPr lang="en-US" dirty="0">
                <a:ln w="0">
                  <a:noFill/>
                </a:ln>
                <a:effectLst>
                  <a:outerShdw blurRad="38100" dist="19050" dir="2700000" algn="tl" rotWithShape="0">
                    <a:schemeClr val="dk1">
                      <a:alpha val="40000"/>
                    </a:schemeClr>
                  </a:outerShdw>
                </a:effectLst>
              </a:rPr>
              <a:t>On average, it takes </a:t>
            </a:r>
            <a:r>
              <a:rPr lang="en-US" sz="2000" b="1" dirty="0">
                <a:ln w="0">
                  <a:no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11</a:t>
            </a:r>
            <a:r>
              <a:rPr lang="en-US" dirty="0">
                <a:ln w="0">
                  <a:noFill/>
                </a:ln>
                <a:effectLst>
                  <a:outerShdw blurRad="38100" dist="19050" dir="2700000" algn="tl" rotWithShape="0">
                    <a:schemeClr val="dk1">
                      <a:alpha val="40000"/>
                    </a:schemeClr>
                  </a:outerShdw>
                </a:effectLst>
              </a:rPr>
              <a:t> days for orders from the pet shop to be delivered to customers. </a:t>
            </a:r>
          </a:p>
          <a:p>
            <a:pPr algn="just"/>
            <a:r>
              <a:rPr lang="en-US" dirty="0">
                <a:ln w="0">
                  <a:noFill/>
                </a:ln>
                <a:effectLst>
                  <a:outerShdw blurRad="38100" dist="19050" dir="2700000" algn="tl" rotWithShape="0">
                    <a:schemeClr val="dk1">
                      <a:alpha val="40000"/>
                    </a:schemeClr>
                  </a:outerShdw>
                </a:effectLst>
              </a:rPr>
              <a:t>This timeframe can be used as a benchmark for evaluating delivery performance.</a:t>
            </a:r>
          </a:p>
          <a:p>
            <a:pPr algn="just"/>
            <a:r>
              <a:rPr lang="en-US" dirty="0">
                <a:ln w="0">
                  <a:noFill/>
                </a:ln>
                <a:effectLst>
                  <a:outerShdw blurRad="38100" dist="19050" dir="2700000" algn="tl" rotWithShape="0">
                    <a:schemeClr val="dk1">
                      <a:alpha val="40000"/>
                    </a:schemeClr>
                  </a:outerShdw>
                </a:effectLst>
              </a:rPr>
              <a:t> If the goal is to improve customer satisfaction, reducing this delivery time might be a key focus area, possibly by optimizing logistics and supply chain processes.</a:t>
            </a:r>
            <a:endParaRPr lang="en-IN" dirty="0">
              <a:ln w="0">
                <a:noFill/>
              </a:ln>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50728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C2DE-48A1-017C-C319-35C6F66920D1}"/>
              </a:ext>
            </a:extLst>
          </p:cNvPr>
          <p:cNvSpPr>
            <a:spLocks noGrp="1"/>
          </p:cNvSpPr>
          <p:nvPr>
            <p:ph type="title"/>
          </p:nvPr>
        </p:nvSpPr>
        <p:spPr>
          <a:xfrm>
            <a:off x="1762607" y="250135"/>
            <a:ext cx="10018713" cy="1300370"/>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a:sp3d extrusionH="57150">
              <a:bevelT w="38100" h="38100"/>
              <a:bevelB w="38100" h="38100"/>
            </a:sp3d>
          </a:bodyPr>
          <a:lstStyle/>
          <a:p>
            <a:r>
              <a:rPr lang="en-US" sz="3600" b="1" i="1" dirty="0">
                <a:solidFill>
                  <a:schemeClr val="accent1"/>
                </a:solidFill>
                <a:effectLst>
                  <a:outerShdw blurRad="38100" dist="38100" dir="2700000" algn="tl">
                    <a:srgbClr val="000000">
                      <a:alpha val="43137"/>
                    </a:srgbClr>
                  </a:outerShdw>
                </a:effectLst>
              </a:rPr>
              <a:t>KPI-</a:t>
            </a:r>
            <a:r>
              <a:rPr lang="en-US" sz="3600" b="1" i="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4 </a:t>
            </a:r>
            <a:r>
              <a:rPr lang="en-US" sz="3600" b="1" i="1" dirty="0">
                <a:solidFill>
                  <a:schemeClr val="accent1"/>
                </a:solidFill>
                <a:effectLst>
                  <a:outerShdw blurRad="38100" dist="38100" dir="2700000" algn="tl">
                    <a:srgbClr val="000000">
                      <a:alpha val="43137"/>
                    </a:srgbClr>
                  </a:outerShdw>
                </a:effectLst>
              </a:rPr>
              <a:t> Average price and payment values from customers of </a:t>
            </a:r>
            <a:r>
              <a:rPr lang="en-US" sz="1600" dirty="0">
                <a:ln w="0">
                  <a:noFill/>
                </a:ln>
                <a:effectLst>
                  <a:outerShdw blurRad="38100" dist="19050" dir="2700000" algn="tl" rotWithShape="0">
                    <a:schemeClr val="dk1">
                      <a:alpha val="40000"/>
                    </a:schemeClr>
                  </a:outerShdw>
                </a:effectLst>
              </a:rPr>
              <a:t> </a:t>
            </a:r>
            <a:r>
              <a:rPr lang="en-US" sz="3600" b="1" i="1" dirty="0">
                <a:ln w="0"/>
                <a:solidFill>
                  <a:schemeClr val="accent1"/>
                </a:solidFill>
                <a:effectLst>
                  <a:outerShdw blurRad="50800" dist="38100" dir="2700000" algn="tl" rotWithShape="0">
                    <a:prstClr val="black">
                      <a:alpha val="40000"/>
                    </a:prstClr>
                  </a:outerShdw>
                </a:effectLst>
              </a:rPr>
              <a:t>São Paulo</a:t>
            </a:r>
            <a:r>
              <a:rPr lang="en-US" sz="3600" i="1" dirty="0">
                <a:ln w="0"/>
                <a:solidFill>
                  <a:schemeClr val="accent1"/>
                </a:solidFill>
                <a:effectLst>
                  <a:outerShdw blurRad="50800" dist="38100" dir="2700000" algn="tl" rotWithShape="0">
                    <a:prstClr val="black">
                      <a:alpha val="40000"/>
                    </a:prstClr>
                  </a:outerShdw>
                </a:effectLst>
              </a:rPr>
              <a:t> </a:t>
            </a:r>
            <a:r>
              <a:rPr lang="en-US" sz="3600" b="1" i="1" dirty="0">
                <a:solidFill>
                  <a:schemeClr val="accent1"/>
                </a:solidFill>
                <a:effectLst>
                  <a:outerShdw blurRad="38100" dist="38100" dir="2700000" algn="tl">
                    <a:srgbClr val="000000">
                      <a:alpha val="43137"/>
                    </a:srgbClr>
                  </a:outerShdw>
                </a:effectLst>
              </a:rPr>
              <a:t>city</a:t>
            </a:r>
            <a:endParaRPr lang="en-IN" sz="3600" b="1" i="1" dirty="0">
              <a:solidFill>
                <a:schemeClr val="accent1"/>
              </a:solidFill>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EDAF3EF4-0B1F-4313-C02D-0234DB044327}"/>
              </a:ext>
            </a:extLst>
          </p:cNvPr>
          <p:cNvPicPr>
            <a:picLocks noGrp="1" noChangeAspect="1"/>
          </p:cNvPicPr>
          <p:nvPr>
            <p:ph sz="half" idx="1"/>
          </p:nvPr>
        </p:nvPicPr>
        <p:blipFill rotWithShape="1">
          <a:blip r:embed="rId2"/>
          <a:srcRect l="39208" t="20923" r="38271" b="13939"/>
          <a:stretch/>
        </p:blipFill>
        <p:spPr>
          <a:xfrm>
            <a:off x="2107095" y="2003719"/>
            <a:ext cx="2676939" cy="4185608"/>
          </a:xfrm>
          <a:prstGeom prst="roundRect">
            <a:avLst>
              <a:gd name="adj" fmla="val 8594"/>
            </a:avLst>
          </a:prstGeom>
          <a:solidFill>
            <a:srgbClr val="FFFFFF">
              <a:shade val="85000"/>
            </a:srgbClr>
          </a:solidFill>
          <a:ln>
            <a:noFill/>
          </a:ln>
          <a:effectLst>
            <a:glow rad="63500">
              <a:schemeClr val="accent1">
                <a:satMod val="175000"/>
                <a:alpha val="40000"/>
              </a:schemeClr>
            </a:glow>
            <a:reflection blurRad="12700" stA="38000" endPos="28000" dist="5000" dir="5400000" sy="-100000" algn="bl" rotWithShape="0"/>
          </a:effectLst>
        </p:spPr>
      </p:pic>
      <p:sp>
        <p:nvSpPr>
          <p:cNvPr id="4" name="Content Placeholder 3">
            <a:extLst>
              <a:ext uri="{FF2B5EF4-FFF2-40B4-BE49-F238E27FC236}">
                <a16:creationId xmlns:a16="http://schemas.microsoft.com/office/drawing/2014/main" id="{B282080A-0C4A-2245-3DF1-AF5652404585}"/>
              </a:ext>
            </a:extLst>
          </p:cNvPr>
          <p:cNvSpPr>
            <a:spLocks noGrp="1"/>
          </p:cNvSpPr>
          <p:nvPr>
            <p:ph sz="half" idx="2"/>
          </p:nvPr>
        </p:nvSpPr>
        <p:spPr>
          <a:xfrm>
            <a:off x="5486400" y="2003719"/>
            <a:ext cx="6294920" cy="4185608"/>
          </a:xfrm>
          <a:solidFill>
            <a:schemeClr val="bg1">
              <a:lumMod val="95000"/>
            </a:schemeClr>
          </a:solidFill>
          <a:ln>
            <a:noFill/>
          </a:ln>
          <a:effectLst>
            <a:glow rad="63500">
              <a:schemeClr val="accent1">
                <a:satMod val="175000"/>
                <a:alpha val="40000"/>
              </a:schemeClr>
            </a:glow>
          </a:effectLst>
        </p:spPr>
        <p:txBody>
          <a:bodyPr vert="horz" lIns="91440" tIns="45720" rIns="91440" bIns="45720" rtlCol="0" anchor="ctr">
            <a:normAutofit/>
          </a:bodyPr>
          <a:lstStyle/>
          <a:p>
            <a:pPr algn="just"/>
            <a:r>
              <a:rPr lang="en-US" dirty="0">
                <a:ln w="0">
                  <a:noFill/>
                </a:ln>
                <a:effectLst>
                  <a:outerShdw blurRad="38100" dist="19050" dir="2700000" algn="tl" rotWithShape="0">
                    <a:schemeClr val="dk1">
                      <a:alpha val="40000"/>
                    </a:schemeClr>
                  </a:outerShdw>
                </a:effectLst>
              </a:rPr>
              <a:t>The average order price for customers in São Paulo is </a:t>
            </a:r>
            <a:r>
              <a:rPr lang="en-US" b="1" dirty="0">
                <a:ln w="0">
                  <a:no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108</a:t>
            </a:r>
            <a:r>
              <a:rPr lang="en-US" dirty="0">
                <a:ln w="0">
                  <a:noFill/>
                </a:ln>
                <a:effectLst>
                  <a:outerShdw blurRad="38100" dist="19050" dir="2700000" algn="tl" rotWithShape="0">
                    <a:schemeClr val="dk1">
                      <a:alpha val="40000"/>
                    </a:schemeClr>
                  </a:outerShdw>
                </a:effectLst>
              </a:rPr>
              <a:t>, but the average payment received is </a:t>
            </a:r>
            <a:r>
              <a:rPr lang="en-US" b="1" dirty="0">
                <a:ln w="0">
                  <a:no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136.</a:t>
            </a:r>
          </a:p>
          <a:p>
            <a:pPr algn="just"/>
            <a:r>
              <a:rPr lang="en-US" dirty="0">
                <a:ln w="0">
                  <a:noFill/>
                </a:ln>
                <a:effectLst>
                  <a:outerShdw blurRad="38100" dist="19050" dir="2700000" algn="tl" rotWithShape="0">
                    <a:schemeClr val="dk1">
                      <a:alpha val="40000"/>
                    </a:schemeClr>
                  </a:outerShdw>
                </a:effectLst>
              </a:rPr>
              <a:t> This indicates that customers are likely paying more than the initial price, possibly due to additional services, fees, or installment options.</a:t>
            </a:r>
          </a:p>
          <a:p>
            <a:pPr algn="just"/>
            <a:r>
              <a:rPr lang="en-US" dirty="0">
                <a:ln w="0">
                  <a:noFill/>
                </a:ln>
                <a:effectLst>
                  <a:outerShdw blurRad="38100" dist="19050" dir="2700000" algn="tl" rotWithShape="0">
                    <a:schemeClr val="dk1">
                      <a:alpha val="40000"/>
                    </a:schemeClr>
                  </a:outerShdw>
                </a:effectLst>
              </a:rPr>
              <a:t> Understanding this trend can help optimize pricing strategies and offer targeted promotions that align with customer payment behaviors, ultimately boosting revenue.</a:t>
            </a:r>
            <a:endParaRPr lang="en-IN" dirty="0">
              <a:ln w="0">
                <a:noFill/>
              </a:ln>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8521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2F4C-B3E7-3C3A-AD33-441150ADC1A8}"/>
              </a:ext>
            </a:extLst>
          </p:cNvPr>
          <p:cNvSpPr>
            <a:spLocks noGrp="1"/>
          </p:cNvSpPr>
          <p:nvPr>
            <p:ph type="title"/>
          </p:nvPr>
        </p:nvSpPr>
        <p:spPr>
          <a:xfrm>
            <a:off x="1736102" y="190500"/>
            <a:ext cx="10018713" cy="1293743"/>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a:sp3d extrusionH="57150">
              <a:bevelT w="38100" h="38100"/>
              <a:bevelB w="38100" h="38100"/>
            </a:sp3d>
          </a:bodyPr>
          <a:lstStyle/>
          <a:p>
            <a:r>
              <a:rPr lang="en-US" sz="3600" b="1" i="1" dirty="0">
                <a:solidFill>
                  <a:schemeClr val="accent1"/>
                </a:solidFill>
                <a:effectLst>
                  <a:outerShdw blurRad="38100" dist="38100" dir="2700000" algn="tl">
                    <a:srgbClr val="000000">
                      <a:alpha val="43137"/>
                    </a:srgbClr>
                  </a:outerShdw>
                </a:effectLst>
              </a:rPr>
              <a:t>KPI-</a:t>
            </a:r>
            <a:r>
              <a:rPr lang="en-US" sz="3600" b="1" i="1" dirty="0">
                <a:solidFill>
                  <a:schemeClr val="accent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5</a:t>
            </a:r>
            <a:r>
              <a:rPr lang="en-US" sz="3600" b="1" i="1" dirty="0">
                <a:solidFill>
                  <a:schemeClr val="accent1"/>
                </a:solidFill>
                <a:effectLst>
                  <a:outerShdw blurRad="38100" dist="38100" dir="2700000" algn="tl">
                    <a:srgbClr val="000000">
                      <a:alpha val="43137"/>
                    </a:srgbClr>
                  </a:outerShdw>
                </a:effectLst>
              </a:rPr>
              <a:t> Relationship between shipping days vs review scores</a:t>
            </a:r>
            <a:endParaRPr lang="en-IN" sz="3600" b="1" i="1" dirty="0">
              <a:solidFill>
                <a:schemeClr val="accent1"/>
              </a:solidFill>
              <a:effectLst>
                <a:outerShdw blurRad="38100" dist="38100" dir="2700000" algn="tl">
                  <a:srgbClr val="000000">
                    <a:alpha val="43137"/>
                  </a:srgbClr>
                </a:outerShdw>
              </a:effectLst>
            </a:endParaRPr>
          </a:p>
        </p:txBody>
      </p:sp>
      <p:pic>
        <p:nvPicPr>
          <p:cNvPr id="10" name="Content Placeholder 9">
            <a:extLst>
              <a:ext uri="{FF2B5EF4-FFF2-40B4-BE49-F238E27FC236}">
                <a16:creationId xmlns:a16="http://schemas.microsoft.com/office/drawing/2014/main" id="{1F65F911-D18D-61DC-7A44-6FE9661EDB43}"/>
              </a:ext>
            </a:extLst>
          </p:cNvPr>
          <p:cNvPicPr>
            <a:picLocks noGrp="1" noChangeAspect="1"/>
          </p:cNvPicPr>
          <p:nvPr>
            <p:ph sz="half" idx="1"/>
          </p:nvPr>
        </p:nvPicPr>
        <p:blipFill rotWithShape="1">
          <a:blip r:embed="rId2"/>
          <a:srcRect l="14892" t="20923" r="19582" b="13459"/>
          <a:stretch/>
        </p:blipFill>
        <p:spPr>
          <a:xfrm>
            <a:off x="1457740" y="1961321"/>
            <a:ext cx="5052675" cy="3922645"/>
          </a:xfrm>
          <a:prstGeom prst="roundRect">
            <a:avLst>
              <a:gd name="adj" fmla="val 8594"/>
            </a:avLst>
          </a:prstGeom>
          <a:solidFill>
            <a:srgbClr val="FFFFFF">
              <a:shade val="85000"/>
            </a:srgbClr>
          </a:solidFill>
          <a:ln>
            <a:noFill/>
          </a:ln>
          <a:effectLst>
            <a:glow rad="63500">
              <a:schemeClr val="accent1">
                <a:satMod val="175000"/>
                <a:alpha val="40000"/>
              </a:schemeClr>
            </a:glow>
            <a:reflection blurRad="12700" stA="38000" endPos="28000" dist="5000" dir="5400000" sy="-100000" algn="bl" rotWithShape="0"/>
          </a:effectLst>
        </p:spPr>
      </p:pic>
      <p:sp>
        <p:nvSpPr>
          <p:cNvPr id="4" name="Content Placeholder 3">
            <a:extLst>
              <a:ext uri="{FF2B5EF4-FFF2-40B4-BE49-F238E27FC236}">
                <a16:creationId xmlns:a16="http://schemas.microsoft.com/office/drawing/2014/main" id="{316CB5B9-856C-AB9F-2791-65D9ADC4E38E}"/>
              </a:ext>
            </a:extLst>
          </p:cNvPr>
          <p:cNvSpPr>
            <a:spLocks noGrp="1"/>
          </p:cNvSpPr>
          <p:nvPr>
            <p:ph sz="half" idx="2"/>
          </p:nvPr>
        </p:nvSpPr>
        <p:spPr>
          <a:xfrm>
            <a:off x="6607967" y="1961321"/>
            <a:ext cx="5146848" cy="3922645"/>
          </a:xfrm>
          <a:solidFill>
            <a:schemeClr val="bg1">
              <a:lumMod val="95000"/>
            </a:schemeClr>
          </a:solidFill>
          <a:ln>
            <a:noFill/>
          </a:ln>
          <a:effectLst>
            <a:glow rad="63500">
              <a:schemeClr val="accent1">
                <a:satMod val="175000"/>
                <a:alpha val="40000"/>
              </a:schemeClr>
            </a:glow>
          </a:effectLst>
        </p:spPr>
        <p:txBody>
          <a:bodyPr vert="horz" lIns="91440" tIns="45720" rIns="91440" bIns="45720" rtlCol="0" anchor="ctr">
            <a:normAutofit/>
          </a:bodyPr>
          <a:lstStyle/>
          <a:p>
            <a:pPr algn="just"/>
            <a:r>
              <a:rPr lang="en-US" dirty="0">
                <a:ln w="0">
                  <a:noFill/>
                </a:ln>
                <a:effectLst>
                  <a:outerShdw blurRad="38100" dist="19050" dir="2700000" algn="tl" rotWithShape="0">
                    <a:schemeClr val="dk1">
                      <a:alpha val="40000"/>
                    </a:schemeClr>
                  </a:outerShdw>
                </a:effectLst>
              </a:rPr>
              <a:t>This KPI shows a clear trend: as shipping times decrease, customer review scores improve.</a:t>
            </a:r>
          </a:p>
          <a:p>
            <a:pPr algn="just"/>
            <a:r>
              <a:rPr lang="en-US" dirty="0">
                <a:ln w="0">
                  <a:noFill/>
                </a:ln>
                <a:effectLst>
                  <a:outerShdw blurRad="38100" dist="19050" dir="2700000" algn="tl" rotWithShape="0">
                    <a:schemeClr val="dk1">
                      <a:alpha val="40000"/>
                    </a:schemeClr>
                  </a:outerShdw>
                </a:effectLst>
              </a:rPr>
              <a:t> Orders with a review score of </a:t>
            </a:r>
            <a:r>
              <a:rPr lang="en-US" b="1" dirty="0">
                <a:ln w="0">
                  <a:no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a:t>
            </a:r>
            <a:r>
              <a:rPr lang="en-US" dirty="0">
                <a:ln w="0">
                  <a:noFill/>
                </a:ln>
                <a:effectLst>
                  <a:outerShdw blurRad="38100" dist="19050" dir="2700000" algn="tl" rotWithShape="0">
                    <a:schemeClr val="dk1">
                      <a:alpha val="40000"/>
                    </a:schemeClr>
                  </a:outerShdw>
                </a:effectLst>
              </a:rPr>
              <a:t> take an average of </a:t>
            </a:r>
            <a:r>
              <a:rPr lang="en-US" b="1" dirty="0">
                <a:ln w="0">
                  <a:no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21</a:t>
            </a:r>
            <a:r>
              <a:rPr lang="en-US" dirty="0">
                <a:ln w="0">
                  <a:noFill/>
                </a:ln>
                <a:effectLst>
                  <a:outerShdw blurRad="38100" dist="19050" dir="2700000" algn="tl" rotWithShape="0">
                    <a:schemeClr val="dk1">
                      <a:alpha val="40000"/>
                    </a:schemeClr>
                  </a:outerShdw>
                </a:effectLst>
              </a:rPr>
              <a:t> days to be delivered, while orders with a perfect score of </a:t>
            </a:r>
            <a:r>
              <a:rPr lang="en-US" b="1" dirty="0">
                <a:ln w="0">
                  <a:no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5</a:t>
            </a:r>
            <a:r>
              <a:rPr lang="en-US" dirty="0">
                <a:ln w="0">
                  <a:noFill/>
                </a:ln>
                <a:effectLst>
                  <a:outerShdw blurRad="38100" dist="19050" dir="2700000" algn="tl" rotWithShape="0">
                    <a:schemeClr val="dk1">
                      <a:alpha val="40000"/>
                    </a:schemeClr>
                  </a:outerShdw>
                </a:effectLst>
              </a:rPr>
              <a:t> are delivered in just </a:t>
            </a:r>
            <a:r>
              <a:rPr lang="en-US" b="1" dirty="0">
                <a:ln w="0">
                  <a:noFill/>
                </a:ln>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10</a:t>
            </a:r>
            <a:r>
              <a:rPr lang="en-US" dirty="0">
                <a:ln w="0">
                  <a:noFill/>
                </a:ln>
                <a:effectLst>
                  <a:outerShdw blurRad="38100" dist="19050" dir="2700000" algn="tl" rotWithShape="0">
                    <a:schemeClr val="dk1">
                      <a:alpha val="40000"/>
                    </a:schemeClr>
                  </a:outerShdw>
                </a:effectLst>
              </a:rPr>
              <a:t> days on average. </a:t>
            </a:r>
          </a:p>
          <a:p>
            <a:pPr algn="just"/>
            <a:r>
              <a:rPr lang="en-US" dirty="0">
                <a:ln w="0">
                  <a:noFill/>
                </a:ln>
                <a:effectLst>
                  <a:outerShdw blurRad="38100" dist="19050" dir="2700000" algn="tl" rotWithShape="0">
                    <a:schemeClr val="dk1">
                      <a:alpha val="40000"/>
                    </a:schemeClr>
                  </a:outerShdw>
                </a:effectLst>
              </a:rPr>
              <a:t>This suggests that faster shipping is directly linked to higher customer satisfaction. Focusing on reducing delivery times could lead to better reviews and improved customer loyalty.</a:t>
            </a:r>
            <a:endParaRPr lang="en-IN" dirty="0">
              <a:ln w="0">
                <a:noFill/>
              </a:ln>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0322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4E4D-F9D3-C89B-8DBD-4A81BFDEE863}"/>
              </a:ext>
            </a:extLst>
          </p:cNvPr>
          <p:cNvSpPr>
            <a:spLocks noGrp="1"/>
          </p:cNvSpPr>
          <p:nvPr>
            <p:ph type="title"/>
          </p:nvPr>
        </p:nvSpPr>
        <p:spPr>
          <a:xfrm>
            <a:off x="-1" y="0"/>
            <a:ext cx="12191999" cy="940904"/>
          </a:xfrm>
          <a:solidFill>
            <a:schemeClr val="tx1">
              <a:lumMod val="65000"/>
              <a:lumOff val="35000"/>
            </a:schemeClr>
          </a:solidFill>
          <a:effectLst>
            <a:glow rad="63500">
              <a:schemeClr val="accent1">
                <a:satMod val="175000"/>
                <a:alpha val="40000"/>
              </a:schemeClr>
            </a:glow>
            <a:outerShdw blurRad="50800" dist="50800" dir="5400000" algn="ctr" rotWithShape="0">
              <a:schemeClr val="accent1"/>
            </a:outerShdw>
          </a:effectLst>
          <a:scene3d>
            <a:camera prst="orthographicFront"/>
            <a:lightRig rig="threePt" dir="t"/>
          </a:scene3d>
          <a:sp3d contourW="12700">
            <a:contourClr>
              <a:schemeClr val="accent1"/>
            </a:contourClr>
          </a:sp3d>
        </p:spPr>
        <p:txBody>
          <a:bodyPr vert="horz" lIns="91440" tIns="45720" rIns="91440" bIns="45720" rtlCol="0" anchor="ctr">
            <a:normAutofit/>
            <a:sp3d extrusionH="57150">
              <a:bevelT w="38100" h="38100"/>
              <a:bevelB w="38100" h="38100"/>
            </a:sp3d>
          </a:bodyPr>
          <a:lstStyle/>
          <a:p>
            <a:r>
              <a:rPr lang="en-US" b="1" i="1" dirty="0">
                <a:ln w="0"/>
                <a:solidFill>
                  <a:schemeClr val="accent1"/>
                </a:solidFill>
                <a:effectLst>
                  <a:outerShdw blurRad="50800" dist="38100" dir="2700000" algn="tl" rotWithShape="0">
                    <a:prstClr val="black">
                      <a:alpha val="40000"/>
                    </a:prstClr>
                  </a:outerShdw>
                </a:effectLst>
              </a:rPr>
              <a:t>Excel Dashboard</a:t>
            </a:r>
            <a:endParaRPr lang="en-IN" b="1" i="1" dirty="0">
              <a:ln w="0"/>
              <a:solidFill>
                <a:schemeClr val="accent1"/>
              </a:solidFill>
              <a:effectLst>
                <a:outerShdw blurRad="50800" dist="38100" dir="2700000" algn="tl" rotWithShape="0">
                  <a:prstClr val="black">
                    <a:alpha val="40000"/>
                  </a:prstClr>
                </a:outerShdw>
              </a:effectLst>
            </a:endParaRPr>
          </a:p>
        </p:txBody>
      </p:sp>
      <p:pic>
        <p:nvPicPr>
          <p:cNvPr id="4" name="Content Placeholder 3">
            <a:extLst>
              <a:ext uri="{FF2B5EF4-FFF2-40B4-BE49-F238E27FC236}">
                <a16:creationId xmlns:a16="http://schemas.microsoft.com/office/drawing/2014/main" id="{43246264-8900-D9CF-2D53-1400832F2ADC}"/>
              </a:ext>
            </a:extLst>
          </p:cNvPr>
          <p:cNvPicPr>
            <a:picLocks noGrp="1" noChangeAspect="1"/>
          </p:cNvPicPr>
          <p:nvPr>
            <p:ph idx="1"/>
          </p:nvPr>
        </p:nvPicPr>
        <p:blipFill>
          <a:blip r:embed="rId2"/>
          <a:stretch>
            <a:fillRect/>
          </a:stretch>
        </p:blipFill>
        <p:spPr>
          <a:xfrm>
            <a:off x="1" y="940904"/>
            <a:ext cx="12192000" cy="5917097"/>
          </a:xfrm>
          <a:prstGeom prst="rect">
            <a:avLst/>
          </a:prstGeom>
          <a:solidFill>
            <a:srgbClr val="FFFFFF">
              <a:shade val="85000"/>
            </a:srgbClr>
          </a:solidFill>
          <a:ln w="88900"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336728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14464</TotalTime>
  <Words>889</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Black</vt:lpstr>
      <vt:lpstr>Calibri</vt:lpstr>
      <vt:lpstr>Corbel</vt:lpstr>
      <vt:lpstr>Parallax</vt:lpstr>
      <vt:lpstr>Ecommerce Project :      Olist Store Analysis </vt:lpstr>
      <vt:lpstr> MEET OUR TEAM</vt:lpstr>
      <vt:lpstr>INTRODUCTION</vt:lpstr>
      <vt:lpstr>KPI-1 Weekday Vs Weekend Payment Statistics</vt:lpstr>
      <vt:lpstr>KPI – 2 Number of Orders with review score 5  and payment type as credit card</vt:lpstr>
      <vt:lpstr>KPI -3  Average number of days taken for order delivered customer date for pet shop</vt:lpstr>
      <vt:lpstr>KPI-4  Average price and payment values from customers of  São Paulo city</vt:lpstr>
      <vt:lpstr>KPI-5 Relationship between shipping days vs review scores</vt:lpstr>
      <vt:lpstr>Excel Dashboard</vt:lpstr>
      <vt:lpstr>Tableau Dashboard</vt:lpstr>
      <vt:lpstr>Power BI Dashboard</vt:lpstr>
      <vt:lpstr>SQL Query</vt:lpstr>
      <vt:lpstr>PowerPoint Presentation</vt:lpstr>
      <vt:lpstr>RECOMMENDATION</vt:lpstr>
      <vt:lpstr>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Kalokhe</dc:creator>
  <cp:lastModifiedBy>Vaibhav Kalokhe</cp:lastModifiedBy>
  <cp:revision>3</cp:revision>
  <dcterms:created xsi:type="dcterms:W3CDTF">2024-08-25T12:34:02Z</dcterms:created>
  <dcterms:modified xsi:type="dcterms:W3CDTF">2024-09-04T13:38:51Z</dcterms:modified>
</cp:coreProperties>
</file>