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79300" cy="6858000"/>
  <p:notesSz cx="121793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2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3447" y="2125980"/>
            <a:ext cx="10352405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6895" y="3840480"/>
            <a:ext cx="852551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8965" y="1577340"/>
            <a:ext cx="529799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2339" y="1577340"/>
            <a:ext cx="529799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4590" y="947124"/>
            <a:ext cx="7030084" cy="832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9494" y="2332701"/>
            <a:ext cx="11080310" cy="3508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0962" y="6377940"/>
            <a:ext cx="3897376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8965" y="6377940"/>
            <a:ext cx="28012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9096" y="6377940"/>
            <a:ext cx="28012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python/" TargetMode="External"/><Relationship Id="rId5" Type="http://schemas.openxmlformats.org/officeDocument/2006/relationships/hyperlink" Target="http://www.tutorialsteacher.com/python/python-version-history" TargetMode="External"/><Relationship Id="rId4" Type="http://schemas.openxmlformats.org/officeDocument/2006/relationships/hyperlink" Target="http://www.javatpoint.com/python-oops-concep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6841" y="679135"/>
            <a:ext cx="5160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70" dirty="0"/>
              <a:t>BRAIN</a:t>
            </a:r>
            <a:r>
              <a:rPr spc="114" dirty="0"/>
              <a:t> </a:t>
            </a:r>
            <a:r>
              <a:rPr spc="170" dirty="0"/>
              <a:t>TUMOUR</a:t>
            </a:r>
            <a:r>
              <a:rPr spc="120" dirty="0"/>
              <a:t> </a:t>
            </a:r>
            <a:r>
              <a:rPr spc="155" dirty="0"/>
              <a:t>DETECTION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9182" y="4316481"/>
            <a:ext cx="6065520" cy="215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4240" marR="2336165" indent="3810" algn="ctr">
              <a:lnSpc>
                <a:spcPct val="135300"/>
              </a:lnSpc>
              <a:spcBef>
                <a:spcPts val="100"/>
              </a:spcBef>
            </a:pPr>
            <a:r>
              <a:rPr sz="1800" b="1" spc="60" dirty="0">
                <a:latin typeface="Cambria"/>
                <a:cs typeface="Cambria"/>
              </a:rPr>
              <a:t>Presenter </a:t>
            </a:r>
            <a:r>
              <a:rPr sz="1800" spc="125" dirty="0">
                <a:latin typeface="Cambria"/>
                <a:cs typeface="Cambria"/>
              </a:rPr>
              <a:t>Humaira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Gani </a:t>
            </a:r>
            <a:r>
              <a:rPr sz="1800" spc="-10" dirty="0">
                <a:latin typeface="Cambria"/>
                <a:cs typeface="Cambria"/>
              </a:rPr>
              <a:t>(2020A1R124)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1689"/>
              </a:spcBef>
            </a:pPr>
            <a:r>
              <a:rPr sz="1600" b="1" spc="80" dirty="0">
                <a:latin typeface="Cambria"/>
                <a:cs typeface="Cambria"/>
              </a:rPr>
              <a:t>DEPARTMENT</a:t>
            </a:r>
            <a:r>
              <a:rPr sz="1600" b="1" spc="75" dirty="0">
                <a:latin typeface="Cambria"/>
                <a:cs typeface="Cambria"/>
              </a:rPr>
              <a:t> </a:t>
            </a:r>
            <a:r>
              <a:rPr sz="1600" b="1" spc="114" dirty="0">
                <a:latin typeface="Cambria"/>
                <a:cs typeface="Cambria"/>
              </a:rPr>
              <a:t>OF</a:t>
            </a:r>
            <a:r>
              <a:rPr sz="1600" b="1" spc="75" dirty="0">
                <a:latin typeface="Cambria"/>
                <a:cs typeface="Cambria"/>
              </a:rPr>
              <a:t> </a:t>
            </a:r>
            <a:r>
              <a:rPr sz="1600" b="1" spc="95" dirty="0">
                <a:latin typeface="Cambria"/>
                <a:cs typeface="Cambria"/>
              </a:rPr>
              <a:t>COMPUTER</a:t>
            </a:r>
            <a:r>
              <a:rPr sz="1600" b="1" spc="75" dirty="0">
                <a:latin typeface="Cambria"/>
                <a:cs typeface="Cambria"/>
              </a:rPr>
              <a:t> </a:t>
            </a:r>
            <a:r>
              <a:rPr sz="1600" b="1" spc="120" dirty="0">
                <a:latin typeface="Cambria"/>
                <a:cs typeface="Cambria"/>
              </a:rPr>
              <a:t>SCIENCE</a:t>
            </a:r>
            <a:r>
              <a:rPr sz="1600" b="1" spc="75" dirty="0">
                <a:latin typeface="Cambria"/>
                <a:cs typeface="Cambria"/>
              </a:rPr>
              <a:t> </a:t>
            </a:r>
            <a:r>
              <a:rPr sz="1600" b="1" spc="140" dirty="0">
                <a:latin typeface="Cambria"/>
                <a:cs typeface="Cambria"/>
              </a:rPr>
              <a:t>AND</a:t>
            </a:r>
            <a:r>
              <a:rPr sz="1600" b="1" spc="80" dirty="0">
                <a:latin typeface="Cambria"/>
                <a:cs typeface="Cambria"/>
              </a:rPr>
              <a:t> </a:t>
            </a:r>
            <a:r>
              <a:rPr sz="1600" b="1" spc="120" dirty="0">
                <a:latin typeface="Cambria"/>
                <a:cs typeface="Cambria"/>
              </a:rPr>
              <a:t>ENGINEERING</a:t>
            </a:r>
            <a:endParaRPr sz="1600">
              <a:latin typeface="Cambria"/>
              <a:cs typeface="Cambria"/>
            </a:endParaRPr>
          </a:p>
          <a:p>
            <a:pPr marR="1905" algn="ctr">
              <a:lnSpc>
                <a:spcPct val="100000"/>
              </a:lnSpc>
              <a:spcBef>
                <a:spcPts val="30"/>
              </a:spcBef>
            </a:pPr>
            <a:r>
              <a:rPr sz="1600" b="1" spc="75" dirty="0">
                <a:latin typeface="Cambria"/>
                <a:cs typeface="Cambria"/>
              </a:rPr>
              <a:t>MIET(Autonomous),</a:t>
            </a:r>
            <a:r>
              <a:rPr sz="1600" b="1" spc="90" dirty="0">
                <a:latin typeface="Cambria"/>
                <a:cs typeface="Cambria"/>
              </a:rPr>
              <a:t> </a:t>
            </a:r>
            <a:r>
              <a:rPr sz="1600" b="1" spc="114" dirty="0">
                <a:latin typeface="Cambria"/>
                <a:cs typeface="Cambria"/>
              </a:rPr>
              <a:t>JAMMU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49288" y="1890048"/>
            <a:ext cx="21475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105" dirty="0">
                <a:solidFill>
                  <a:srgbClr val="002060"/>
                </a:solidFill>
                <a:latin typeface="Cambria"/>
                <a:cs typeface="Cambria"/>
              </a:rPr>
              <a:t>Final</a:t>
            </a:r>
            <a:r>
              <a:rPr sz="2000" b="1" spc="80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2000" b="1" spc="90" dirty="0">
                <a:solidFill>
                  <a:srgbClr val="002060"/>
                </a:solidFill>
                <a:latin typeface="Cambria"/>
                <a:cs typeface="Cambria"/>
              </a:rPr>
              <a:t>Evaluation</a:t>
            </a:r>
            <a:endParaRPr sz="20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5560" y="2569065"/>
            <a:ext cx="3621700" cy="14272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862" y="3004194"/>
            <a:ext cx="3011805" cy="38023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sz="2400" spc="150" dirty="0" smtClean="0"/>
              <a:t>DEMONSTRATIO</a:t>
            </a:r>
            <a:r>
              <a:rPr sz="2400" spc="235" dirty="0" smtClean="0"/>
              <a:t>N</a:t>
            </a:r>
            <a:endParaRPr sz="2400" spc="23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24427" y="3588446"/>
            <a:ext cx="116078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i="1" strike="sngStrike" dirty="0">
                <a:latin typeface="Calibri"/>
                <a:cs typeface="Calibri"/>
              </a:rPr>
              <a:t>THANK</a:t>
            </a:r>
            <a:r>
              <a:rPr sz="1800" b="1" i="1" strike="sngStrike" spc="-70" dirty="0">
                <a:latin typeface="Calibri"/>
                <a:cs typeface="Calibri"/>
              </a:rPr>
              <a:t> </a:t>
            </a:r>
            <a:r>
              <a:rPr sz="1800" b="1" i="1" strike="sngStrike" spc="-25" dirty="0">
                <a:latin typeface="Calibri"/>
                <a:cs typeface="Calibri"/>
              </a:rPr>
              <a:t>YOU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2686" y="4653324"/>
            <a:ext cx="2941391" cy="160469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689029" y="2953479"/>
            <a:ext cx="2929255" cy="1592580"/>
          </a:xfrm>
          <a:custGeom>
            <a:avLst/>
            <a:gdLst/>
            <a:ahLst/>
            <a:cxnLst/>
            <a:rect l="l" t="t" r="r" b="b"/>
            <a:pathLst>
              <a:path w="2929254" h="1592579">
                <a:moveTo>
                  <a:pt x="0" y="793090"/>
                </a:moveTo>
                <a:lnTo>
                  <a:pt x="1447" y="744777"/>
                </a:lnTo>
                <a:lnTo>
                  <a:pt x="5734" y="697230"/>
                </a:lnTo>
                <a:lnTo>
                  <a:pt x="12777" y="650531"/>
                </a:lnTo>
                <a:lnTo>
                  <a:pt x="22494" y="604764"/>
                </a:lnTo>
                <a:lnTo>
                  <a:pt x="34802" y="560011"/>
                </a:lnTo>
                <a:lnTo>
                  <a:pt x="49617" y="516355"/>
                </a:lnTo>
                <a:lnTo>
                  <a:pt x="66857" y="473880"/>
                </a:lnTo>
                <a:lnTo>
                  <a:pt x="86439" y="432668"/>
                </a:lnTo>
                <a:lnTo>
                  <a:pt x="108280" y="392802"/>
                </a:lnTo>
                <a:lnTo>
                  <a:pt x="132296" y="354366"/>
                </a:lnTo>
                <a:lnTo>
                  <a:pt x="158405" y="317441"/>
                </a:lnTo>
                <a:lnTo>
                  <a:pt x="186524" y="282112"/>
                </a:lnTo>
                <a:lnTo>
                  <a:pt x="216570" y="248461"/>
                </a:lnTo>
                <a:lnTo>
                  <a:pt x="248461" y="216571"/>
                </a:lnTo>
                <a:lnTo>
                  <a:pt x="282112" y="186525"/>
                </a:lnTo>
                <a:lnTo>
                  <a:pt x="317441" y="158405"/>
                </a:lnTo>
                <a:lnTo>
                  <a:pt x="354365" y="132296"/>
                </a:lnTo>
                <a:lnTo>
                  <a:pt x="392802" y="108280"/>
                </a:lnTo>
                <a:lnTo>
                  <a:pt x="432668" y="86439"/>
                </a:lnTo>
                <a:lnTo>
                  <a:pt x="473880" y="66857"/>
                </a:lnTo>
                <a:lnTo>
                  <a:pt x="516355" y="49617"/>
                </a:lnTo>
                <a:lnTo>
                  <a:pt x="560011" y="34802"/>
                </a:lnTo>
                <a:lnTo>
                  <a:pt x="604764" y="22494"/>
                </a:lnTo>
                <a:lnTo>
                  <a:pt x="650531" y="12777"/>
                </a:lnTo>
                <a:lnTo>
                  <a:pt x="697230" y="5734"/>
                </a:lnTo>
                <a:lnTo>
                  <a:pt x="744777" y="1447"/>
                </a:lnTo>
                <a:lnTo>
                  <a:pt x="793090" y="0"/>
                </a:lnTo>
                <a:lnTo>
                  <a:pt x="2135613" y="0"/>
                </a:lnTo>
                <a:lnTo>
                  <a:pt x="2183980" y="1474"/>
                </a:lnTo>
                <a:lnTo>
                  <a:pt x="2231920" y="5866"/>
                </a:lnTo>
                <a:lnTo>
                  <a:pt x="2279312" y="13123"/>
                </a:lnTo>
                <a:lnTo>
                  <a:pt x="2326034" y="23196"/>
                </a:lnTo>
                <a:lnTo>
                  <a:pt x="2371965" y="36035"/>
                </a:lnTo>
                <a:lnTo>
                  <a:pt x="2416985" y="51590"/>
                </a:lnTo>
                <a:lnTo>
                  <a:pt x="2460972" y="69810"/>
                </a:lnTo>
                <a:lnTo>
                  <a:pt x="2503805" y="90645"/>
                </a:lnTo>
                <a:lnTo>
                  <a:pt x="2545362" y="114045"/>
                </a:lnTo>
                <a:lnTo>
                  <a:pt x="2585522" y="139960"/>
                </a:lnTo>
                <a:lnTo>
                  <a:pt x="2624165" y="168339"/>
                </a:lnTo>
                <a:lnTo>
                  <a:pt x="2661169" y="199133"/>
                </a:lnTo>
                <a:lnTo>
                  <a:pt x="2696412" y="232290"/>
                </a:lnTo>
                <a:lnTo>
                  <a:pt x="2729570" y="267534"/>
                </a:lnTo>
                <a:lnTo>
                  <a:pt x="2760364" y="304538"/>
                </a:lnTo>
                <a:lnTo>
                  <a:pt x="2788743" y="343180"/>
                </a:lnTo>
                <a:lnTo>
                  <a:pt x="2814658" y="383341"/>
                </a:lnTo>
                <a:lnTo>
                  <a:pt x="2838058" y="424898"/>
                </a:lnTo>
                <a:lnTo>
                  <a:pt x="2858893" y="467731"/>
                </a:lnTo>
                <a:lnTo>
                  <a:pt x="2877113" y="511718"/>
                </a:lnTo>
                <a:lnTo>
                  <a:pt x="2892667" y="556737"/>
                </a:lnTo>
                <a:lnTo>
                  <a:pt x="2905507" y="602669"/>
                </a:lnTo>
                <a:lnTo>
                  <a:pt x="2915580" y="649391"/>
                </a:lnTo>
                <a:lnTo>
                  <a:pt x="2922837" y="696783"/>
                </a:lnTo>
                <a:lnTo>
                  <a:pt x="2927229" y="744723"/>
                </a:lnTo>
                <a:lnTo>
                  <a:pt x="2928704" y="793090"/>
                </a:lnTo>
                <a:lnTo>
                  <a:pt x="2928704" y="798917"/>
                </a:lnTo>
                <a:lnTo>
                  <a:pt x="2927256" y="847230"/>
                </a:lnTo>
                <a:lnTo>
                  <a:pt x="2922969" y="894777"/>
                </a:lnTo>
                <a:lnTo>
                  <a:pt x="2915926" y="941476"/>
                </a:lnTo>
                <a:lnTo>
                  <a:pt x="2906209" y="987243"/>
                </a:lnTo>
                <a:lnTo>
                  <a:pt x="2893901" y="1031996"/>
                </a:lnTo>
                <a:lnTo>
                  <a:pt x="2879086" y="1075652"/>
                </a:lnTo>
                <a:lnTo>
                  <a:pt x="2861846" y="1118127"/>
                </a:lnTo>
                <a:lnTo>
                  <a:pt x="2842264" y="1159339"/>
                </a:lnTo>
                <a:lnTo>
                  <a:pt x="2820423" y="1199205"/>
                </a:lnTo>
                <a:lnTo>
                  <a:pt x="2796407" y="1237642"/>
                </a:lnTo>
                <a:lnTo>
                  <a:pt x="2770298" y="1274566"/>
                </a:lnTo>
                <a:lnTo>
                  <a:pt x="2742179" y="1309895"/>
                </a:lnTo>
                <a:lnTo>
                  <a:pt x="2712132" y="1343546"/>
                </a:lnTo>
                <a:lnTo>
                  <a:pt x="2680242" y="1375436"/>
                </a:lnTo>
                <a:lnTo>
                  <a:pt x="2646591" y="1405483"/>
                </a:lnTo>
                <a:lnTo>
                  <a:pt x="2611262" y="1433602"/>
                </a:lnTo>
                <a:lnTo>
                  <a:pt x="2574337" y="1459711"/>
                </a:lnTo>
                <a:lnTo>
                  <a:pt x="2535901" y="1483727"/>
                </a:lnTo>
                <a:lnTo>
                  <a:pt x="2496035" y="1505568"/>
                </a:lnTo>
                <a:lnTo>
                  <a:pt x="2454823" y="1525150"/>
                </a:lnTo>
                <a:lnTo>
                  <a:pt x="2412348" y="1542390"/>
                </a:lnTo>
                <a:lnTo>
                  <a:pt x="2368692" y="1557205"/>
                </a:lnTo>
                <a:lnTo>
                  <a:pt x="2323939" y="1569513"/>
                </a:lnTo>
                <a:lnTo>
                  <a:pt x="2278172" y="1579230"/>
                </a:lnTo>
                <a:lnTo>
                  <a:pt x="2231473" y="1586273"/>
                </a:lnTo>
                <a:lnTo>
                  <a:pt x="2183926" y="1590560"/>
                </a:lnTo>
                <a:lnTo>
                  <a:pt x="2135613" y="1592007"/>
                </a:lnTo>
                <a:lnTo>
                  <a:pt x="793090" y="1592007"/>
                </a:lnTo>
                <a:lnTo>
                  <a:pt x="744777" y="1590560"/>
                </a:lnTo>
                <a:lnTo>
                  <a:pt x="697230" y="1586273"/>
                </a:lnTo>
                <a:lnTo>
                  <a:pt x="650531" y="1579230"/>
                </a:lnTo>
                <a:lnTo>
                  <a:pt x="604764" y="1569513"/>
                </a:lnTo>
                <a:lnTo>
                  <a:pt x="560011" y="1557205"/>
                </a:lnTo>
                <a:lnTo>
                  <a:pt x="516355" y="1542390"/>
                </a:lnTo>
                <a:lnTo>
                  <a:pt x="473880" y="1525150"/>
                </a:lnTo>
                <a:lnTo>
                  <a:pt x="432668" y="1505568"/>
                </a:lnTo>
                <a:lnTo>
                  <a:pt x="392802" y="1483727"/>
                </a:lnTo>
                <a:lnTo>
                  <a:pt x="354365" y="1459711"/>
                </a:lnTo>
                <a:lnTo>
                  <a:pt x="317441" y="1433602"/>
                </a:lnTo>
                <a:lnTo>
                  <a:pt x="282112" y="1405483"/>
                </a:lnTo>
                <a:lnTo>
                  <a:pt x="248461" y="1375436"/>
                </a:lnTo>
                <a:lnTo>
                  <a:pt x="216570" y="1343546"/>
                </a:lnTo>
                <a:lnTo>
                  <a:pt x="186524" y="1309895"/>
                </a:lnTo>
                <a:lnTo>
                  <a:pt x="158405" y="1274566"/>
                </a:lnTo>
                <a:lnTo>
                  <a:pt x="132296" y="1237642"/>
                </a:lnTo>
                <a:lnTo>
                  <a:pt x="108280" y="1199205"/>
                </a:lnTo>
                <a:lnTo>
                  <a:pt x="86439" y="1159339"/>
                </a:lnTo>
                <a:lnTo>
                  <a:pt x="66857" y="1118127"/>
                </a:lnTo>
                <a:lnTo>
                  <a:pt x="49617" y="1075652"/>
                </a:lnTo>
                <a:lnTo>
                  <a:pt x="34802" y="1031996"/>
                </a:lnTo>
                <a:lnTo>
                  <a:pt x="22494" y="987243"/>
                </a:lnTo>
                <a:lnTo>
                  <a:pt x="12777" y="941476"/>
                </a:lnTo>
                <a:lnTo>
                  <a:pt x="5734" y="894777"/>
                </a:lnTo>
                <a:lnTo>
                  <a:pt x="1447" y="847230"/>
                </a:lnTo>
                <a:lnTo>
                  <a:pt x="0" y="798917"/>
                </a:lnTo>
                <a:lnTo>
                  <a:pt x="0" y="793090"/>
                </a:lnTo>
                <a:close/>
              </a:path>
            </a:pathLst>
          </a:custGeom>
          <a:ln w="126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4726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95"/>
              </a:spcBef>
            </a:pPr>
            <a:r>
              <a:rPr spc="120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4183" y="2016808"/>
            <a:ext cx="3808095" cy="35823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4645" indent="-322580">
              <a:lnSpc>
                <a:spcPct val="100000"/>
              </a:lnSpc>
              <a:spcBef>
                <a:spcPts val="2355"/>
              </a:spcBef>
              <a:buSzPct val="128125"/>
              <a:buFont typeface="Arial"/>
              <a:buChar char="▪"/>
              <a:tabLst>
                <a:tab pos="334645" algn="l"/>
                <a:tab pos="335280" algn="l"/>
              </a:tabLst>
            </a:pPr>
            <a:r>
              <a:rPr sz="1600" spc="85" dirty="0" smtClean="0">
                <a:latin typeface="Cambria"/>
                <a:cs typeface="Cambria"/>
              </a:rPr>
              <a:t>Problem</a:t>
            </a:r>
            <a:r>
              <a:rPr sz="1600" spc="65" dirty="0" smtClean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Statement</a:t>
            </a:r>
            <a:endParaRPr sz="1600" dirty="0">
              <a:latin typeface="Cambria"/>
              <a:cs typeface="Cambria"/>
            </a:endParaRPr>
          </a:p>
          <a:p>
            <a:pPr marL="334645" indent="-322580">
              <a:lnSpc>
                <a:spcPct val="100000"/>
              </a:lnSpc>
              <a:spcBef>
                <a:spcPts val="2350"/>
              </a:spcBef>
              <a:buSzPct val="128125"/>
              <a:buFont typeface="Arial"/>
              <a:buChar char="▪"/>
              <a:tabLst>
                <a:tab pos="334645" algn="l"/>
                <a:tab pos="335280" algn="l"/>
              </a:tabLst>
            </a:pPr>
            <a:r>
              <a:rPr sz="1600" spc="60" dirty="0">
                <a:latin typeface="Cambria"/>
                <a:cs typeface="Cambria"/>
              </a:rPr>
              <a:t>Solution</a:t>
            </a:r>
            <a:endParaRPr sz="1600" dirty="0">
              <a:latin typeface="Cambria"/>
              <a:cs typeface="Cambria"/>
            </a:endParaRPr>
          </a:p>
          <a:p>
            <a:pPr marL="334645" indent="-322580">
              <a:lnSpc>
                <a:spcPct val="100000"/>
              </a:lnSpc>
              <a:spcBef>
                <a:spcPts val="2350"/>
              </a:spcBef>
              <a:buSzPct val="128125"/>
              <a:buFont typeface="Arial"/>
              <a:buChar char="▪"/>
              <a:tabLst>
                <a:tab pos="334645" algn="l"/>
                <a:tab pos="335280" algn="l"/>
              </a:tabLst>
            </a:pPr>
            <a:r>
              <a:rPr sz="1600" spc="65" dirty="0">
                <a:latin typeface="Cambria"/>
                <a:cs typeface="Cambria"/>
              </a:rPr>
              <a:t>Need</a:t>
            </a:r>
            <a:endParaRPr sz="1600" dirty="0">
              <a:latin typeface="Cambria"/>
              <a:cs typeface="Cambria"/>
            </a:endParaRPr>
          </a:p>
          <a:p>
            <a:pPr marL="334645" indent="-322580">
              <a:lnSpc>
                <a:spcPct val="100000"/>
              </a:lnSpc>
              <a:spcBef>
                <a:spcPts val="2350"/>
              </a:spcBef>
              <a:buSzPct val="128125"/>
              <a:buFont typeface="Arial"/>
              <a:buChar char="▪"/>
              <a:tabLst>
                <a:tab pos="334645" algn="l"/>
                <a:tab pos="335280" algn="l"/>
              </a:tabLst>
            </a:pPr>
            <a:r>
              <a:rPr sz="1600" spc="65" dirty="0">
                <a:latin typeface="Cambria"/>
                <a:cs typeface="Cambria"/>
              </a:rPr>
              <a:t>Objective</a:t>
            </a:r>
            <a:endParaRPr sz="1600" dirty="0">
              <a:latin typeface="Cambria"/>
              <a:cs typeface="Cambria"/>
            </a:endParaRPr>
          </a:p>
          <a:p>
            <a:pPr marL="353695" indent="-323215">
              <a:lnSpc>
                <a:spcPct val="100000"/>
              </a:lnSpc>
              <a:spcBef>
                <a:spcPts val="2350"/>
              </a:spcBef>
              <a:buSzPct val="128125"/>
              <a:buFont typeface="Arial"/>
              <a:buChar char="▪"/>
              <a:tabLst>
                <a:tab pos="353695" algn="l"/>
                <a:tab pos="354330" algn="l"/>
              </a:tabLst>
            </a:pPr>
            <a:r>
              <a:rPr sz="1600" spc="85" dirty="0">
                <a:latin typeface="Cambria"/>
                <a:cs typeface="Cambria"/>
              </a:rPr>
              <a:t>Workﬂow</a:t>
            </a:r>
            <a:endParaRPr sz="1600" dirty="0">
              <a:latin typeface="Cambria"/>
              <a:cs typeface="Cambria"/>
            </a:endParaRPr>
          </a:p>
          <a:p>
            <a:pPr marL="353695" indent="-323215">
              <a:lnSpc>
                <a:spcPct val="100000"/>
              </a:lnSpc>
              <a:spcBef>
                <a:spcPts val="2350"/>
              </a:spcBef>
              <a:buSzPct val="128125"/>
              <a:buFont typeface="Arial"/>
              <a:buChar char="▪"/>
              <a:tabLst>
                <a:tab pos="353695" algn="l"/>
                <a:tab pos="354330" algn="l"/>
              </a:tabLst>
            </a:pPr>
            <a:r>
              <a:rPr sz="1600" spc="80" dirty="0">
                <a:latin typeface="Cambria"/>
                <a:cs typeface="Cambria"/>
              </a:rPr>
              <a:t>Survey</a:t>
            </a:r>
            <a:endParaRPr sz="1600" dirty="0">
              <a:latin typeface="Cambria"/>
              <a:cs typeface="Cambria"/>
            </a:endParaRPr>
          </a:p>
          <a:p>
            <a:pPr marL="353695" indent="-323215">
              <a:lnSpc>
                <a:spcPct val="100000"/>
              </a:lnSpc>
              <a:spcBef>
                <a:spcPts val="2350"/>
              </a:spcBef>
              <a:buSzPct val="128125"/>
              <a:buFont typeface="Arial"/>
              <a:buChar char="▪"/>
              <a:tabLst>
                <a:tab pos="353695" algn="l"/>
                <a:tab pos="354330" algn="l"/>
              </a:tabLst>
            </a:pPr>
            <a:r>
              <a:rPr sz="1600" spc="70" dirty="0">
                <a:latin typeface="Cambria"/>
                <a:cs typeface="Cambria"/>
              </a:rPr>
              <a:t>Demonstration</a:t>
            </a:r>
            <a:endParaRPr sz="16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44665" y="6419480"/>
            <a:ext cx="11112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" dirty="0">
                <a:solidFill>
                  <a:srgbClr val="FFBF00"/>
                </a:solidFill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678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95"/>
              </a:spcBef>
            </a:pPr>
            <a:r>
              <a:rPr spc="160" dirty="0"/>
              <a:t>PROBLEM</a:t>
            </a:r>
            <a:r>
              <a:rPr spc="140" dirty="0"/>
              <a:t> </a:t>
            </a:r>
            <a:r>
              <a:rPr spc="114" dirty="0"/>
              <a:t>STATEMENT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68605" marR="5080">
              <a:lnSpc>
                <a:spcPct val="101499"/>
              </a:lnSpc>
              <a:spcBef>
                <a:spcPts val="70"/>
              </a:spcBef>
            </a:pPr>
            <a:r>
              <a:rPr spc="80" dirty="0"/>
              <a:t>Automated</a:t>
            </a:r>
            <a:r>
              <a:rPr spc="70" dirty="0"/>
              <a:t> </a:t>
            </a:r>
            <a:r>
              <a:rPr spc="65" dirty="0"/>
              <a:t>defect</a:t>
            </a:r>
            <a:r>
              <a:rPr spc="75" dirty="0"/>
              <a:t> </a:t>
            </a:r>
            <a:r>
              <a:rPr spc="70" dirty="0"/>
              <a:t>detection</a:t>
            </a:r>
            <a:r>
              <a:rPr spc="75" dirty="0"/>
              <a:t> </a:t>
            </a:r>
            <a:r>
              <a:rPr spc="100" dirty="0"/>
              <a:t>in</a:t>
            </a:r>
            <a:r>
              <a:rPr spc="70" dirty="0"/>
              <a:t> </a:t>
            </a:r>
            <a:r>
              <a:rPr spc="90" dirty="0"/>
              <a:t>medical</a:t>
            </a:r>
            <a:r>
              <a:rPr spc="75" dirty="0"/>
              <a:t> </a:t>
            </a:r>
            <a:r>
              <a:rPr spc="90" dirty="0"/>
              <a:t>imaging</a:t>
            </a:r>
            <a:r>
              <a:rPr spc="75" dirty="0"/>
              <a:t> </a:t>
            </a:r>
            <a:r>
              <a:rPr spc="90" dirty="0"/>
              <a:t>has</a:t>
            </a:r>
            <a:r>
              <a:rPr spc="75" dirty="0"/>
              <a:t> </a:t>
            </a:r>
            <a:r>
              <a:rPr spc="95" dirty="0"/>
              <a:t>become</a:t>
            </a:r>
            <a:r>
              <a:rPr spc="70" dirty="0"/>
              <a:t> </a:t>
            </a:r>
            <a:r>
              <a:rPr spc="125" dirty="0"/>
              <a:t>an</a:t>
            </a:r>
            <a:r>
              <a:rPr spc="75" dirty="0"/>
              <a:t> </a:t>
            </a:r>
            <a:r>
              <a:rPr spc="90" dirty="0"/>
              <a:t>emergent</a:t>
            </a:r>
            <a:r>
              <a:rPr spc="75" dirty="0"/>
              <a:t> </a:t>
            </a:r>
            <a:r>
              <a:rPr spc="80" dirty="0"/>
              <a:t>ﬁeld</a:t>
            </a:r>
            <a:r>
              <a:rPr spc="75" dirty="0"/>
              <a:t> </a:t>
            </a:r>
            <a:r>
              <a:rPr spc="100" dirty="0"/>
              <a:t>in</a:t>
            </a:r>
            <a:r>
              <a:rPr spc="70" dirty="0"/>
              <a:t> several</a:t>
            </a:r>
            <a:r>
              <a:rPr spc="75" dirty="0"/>
              <a:t> </a:t>
            </a:r>
            <a:r>
              <a:rPr spc="90" dirty="0"/>
              <a:t>medical</a:t>
            </a:r>
            <a:r>
              <a:rPr spc="75" dirty="0"/>
              <a:t> </a:t>
            </a:r>
            <a:r>
              <a:rPr spc="60" dirty="0"/>
              <a:t>diagnostic </a:t>
            </a:r>
            <a:r>
              <a:rPr spc="70" dirty="0"/>
              <a:t>applications.</a:t>
            </a:r>
            <a:r>
              <a:rPr spc="80" dirty="0"/>
              <a:t> </a:t>
            </a:r>
            <a:r>
              <a:rPr spc="75" dirty="0"/>
              <a:t>The</a:t>
            </a:r>
            <a:r>
              <a:rPr spc="85" dirty="0"/>
              <a:t> conventional method</a:t>
            </a:r>
            <a:r>
              <a:rPr spc="80" dirty="0"/>
              <a:t> </a:t>
            </a:r>
            <a:r>
              <a:rPr spc="85" dirty="0"/>
              <a:t>for </a:t>
            </a:r>
            <a:r>
              <a:rPr spc="65" dirty="0"/>
              <a:t>defect</a:t>
            </a:r>
            <a:r>
              <a:rPr spc="85" dirty="0"/>
              <a:t> </a:t>
            </a:r>
            <a:r>
              <a:rPr spc="70" dirty="0"/>
              <a:t>detection</a:t>
            </a:r>
            <a:r>
              <a:rPr spc="85" dirty="0"/>
              <a:t> </a:t>
            </a:r>
            <a:r>
              <a:rPr spc="100" dirty="0"/>
              <a:t>in</a:t>
            </a:r>
            <a:r>
              <a:rPr spc="80" dirty="0"/>
              <a:t> </a:t>
            </a:r>
            <a:r>
              <a:rPr spc="85" dirty="0"/>
              <a:t>magnetic resonance </a:t>
            </a:r>
            <a:r>
              <a:rPr spc="90" dirty="0"/>
              <a:t>brain</a:t>
            </a:r>
            <a:r>
              <a:rPr spc="80" dirty="0"/>
              <a:t> </a:t>
            </a:r>
            <a:r>
              <a:rPr spc="85" dirty="0"/>
              <a:t>images </a:t>
            </a:r>
            <a:r>
              <a:rPr dirty="0"/>
              <a:t>is</a:t>
            </a:r>
            <a:r>
              <a:rPr spc="85" dirty="0"/>
              <a:t> </a:t>
            </a:r>
            <a:r>
              <a:rPr spc="120" dirty="0"/>
              <a:t>human </a:t>
            </a:r>
            <a:r>
              <a:rPr spc="70" dirty="0"/>
              <a:t>inspection.</a:t>
            </a:r>
            <a:r>
              <a:rPr spc="80" dirty="0"/>
              <a:t> </a:t>
            </a:r>
            <a:r>
              <a:rPr spc="55" dirty="0"/>
              <a:t>This</a:t>
            </a:r>
            <a:r>
              <a:rPr spc="80" dirty="0"/>
              <a:t> </a:t>
            </a:r>
            <a:r>
              <a:rPr spc="85" dirty="0"/>
              <a:t>method</a:t>
            </a:r>
            <a:r>
              <a:rPr spc="80" dirty="0"/>
              <a:t> </a:t>
            </a:r>
            <a:r>
              <a:rPr dirty="0"/>
              <a:t>is</a:t>
            </a:r>
            <a:r>
              <a:rPr spc="80" dirty="0"/>
              <a:t> impractical </a:t>
            </a:r>
            <a:r>
              <a:rPr spc="90" dirty="0"/>
              <a:t>due</a:t>
            </a:r>
            <a:r>
              <a:rPr spc="80" dirty="0"/>
              <a:t> </a:t>
            </a:r>
            <a:r>
              <a:rPr dirty="0"/>
              <a:t>to</a:t>
            </a:r>
            <a:r>
              <a:rPr spc="80" dirty="0"/>
              <a:t> </a:t>
            </a:r>
            <a:r>
              <a:rPr spc="114" dirty="0"/>
              <a:t>a</a:t>
            </a:r>
            <a:r>
              <a:rPr spc="80" dirty="0"/>
              <a:t> large </a:t>
            </a:r>
            <a:r>
              <a:rPr spc="105" dirty="0"/>
              <a:t>amount</a:t>
            </a:r>
            <a:r>
              <a:rPr spc="80" dirty="0"/>
              <a:t> </a:t>
            </a:r>
            <a:r>
              <a:rPr spc="85" dirty="0"/>
              <a:t>of</a:t>
            </a:r>
            <a:r>
              <a:rPr spc="80" dirty="0"/>
              <a:t> data </a:t>
            </a:r>
            <a:r>
              <a:rPr spc="110" dirty="0"/>
              <a:t>and</a:t>
            </a:r>
            <a:r>
              <a:rPr spc="80" dirty="0"/>
              <a:t> </a:t>
            </a:r>
            <a:r>
              <a:rPr spc="70" dirty="0"/>
              <a:t>sometimes</a:t>
            </a:r>
            <a:r>
              <a:rPr spc="80" dirty="0"/>
              <a:t> </a:t>
            </a:r>
            <a:r>
              <a:rPr spc="60" dirty="0"/>
              <a:t>took</a:t>
            </a:r>
            <a:r>
              <a:rPr spc="80" dirty="0"/>
              <a:t> </a:t>
            </a:r>
            <a:r>
              <a:rPr spc="114" dirty="0"/>
              <a:t>a</a:t>
            </a:r>
            <a:r>
              <a:rPr spc="80" dirty="0"/>
              <a:t> long </a:t>
            </a:r>
            <a:r>
              <a:rPr spc="90" dirty="0"/>
              <a:t>while</a:t>
            </a:r>
            <a:r>
              <a:rPr spc="80" dirty="0"/>
              <a:t> </a:t>
            </a:r>
            <a:r>
              <a:rPr spc="90" dirty="0"/>
              <a:t>due</a:t>
            </a:r>
            <a:r>
              <a:rPr spc="80" dirty="0"/>
              <a:t> </a:t>
            </a:r>
            <a:r>
              <a:rPr spc="-25" dirty="0"/>
              <a:t>to </a:t>
            </a:r>
            <a:r>
              <a:rPr spc="85" dirty="0"/>
              <a:t>unavailability of </a:t>
            </a:r>
            <a:r>
              <a:rPr spc="70" dirty="0"/>
              <a:t>the</a:t>
            </a:r>
            <a:r>
              <a:rPr spc="85" dirty="0"/>
              <a:t> </a:t>
            </a:r>
            <a:r>
              <a:rPr spc="70" dirty="0"/>
              <a:t>respective</a:t>
            </a:r>
            <a:r>
              <a:rPr spc="85" dirty="0"/>
              <a:t> </a:t>
            </a:r>
            <a:r>
              <a:rPr spc="65" dirty="0"/>
              <a:t>doctor.</a:t>
            </a:r>
            <a:r>
              <a:rPr spc="85" dirty="0"/>
              <a:t> </a:t>
            </a:r>
            <a:r>
              <a:rPr spc="95" dirty="0"/>
              <a:t>In</a:t>
            </a:r>
            <a:r>
              <a:rPr spc="85" dirty="0"/>
              <a:t> </a:t>
            </a:r>
            <a:r>
              <a:rPr spc="55" dirty="0"/>
              <a:t>this</a:t>
            </a:r>
            <a:r>
              <a:rPr spc="85" dirty="0"/>
              <a:t> </a:t>
            </a:r>
            <a:r>
              <a:rPr spc="60" dirty="0"/>
              <a:t>project,</a:t>
            </a:r>
            <a:r>
              <a:rPr spc="85" dirty="0"/>
              <a:t> </a:t>
            </a:r>
            <a:r>
              <a:rPr dirty="0"/>
              <a:t>it</a:t>
            </a:r>
            <a:r>
              <a:rPr spc="85" dirty="0"/>
              <a:t> </a:t>
            </a:r>
            <a:r>
              <a:rPr dirty="0"/>
              <a:t>is</a:t>
            </a:r>
            <a:r>
              <a:rPr spc="85" dirty="0"/>
              <a:t> </a:t>
            </a:r>
            <a:r>
              <a:rPr spc="70" dirty="0"/>
              <a:t>proposed</a:t>
            </a:r>
            <a:r>
              <a:rPr spc="85" dirty="0"/>
              <a:t> with </a:t>
            </a:r>
            <a:r>
              <a:rPr spc="105" dirty="0"/>
              <a:t>machine</a:t>
            </a:r>
            <a:r>
              <a:rPr spc="85" dirty="0"/>
              <a:t> </a:t>
            </a:r>
            <a:r>
              <a:rPr spc="90" dirty="0"/>
              <a:t>learning </a:t>
            </a:r>
            <a:r>
              <a:rPr spc="80" dirty="0"/>
              <a:t>algorithms</a:t>
            </a:r>
            <a:r>
              <a:rPr spc="85" dirty="0"/>
              <a:t> </a:t>
            </a:r>
            <a:r>
              <a:rPr spc="-25" dirty="0"/>
              <a:t>to </a:t>
            </a:r>
            <a:r>
              <a:rPr spc="90" dirty="0"/>
              <a:t>overcome</a:t>
            </a:r>
            <a:r>
              <a:rPr spc="75" dirty="0"/>
              <a:t> </a:t>
            </a:r>
            <a:r>
              <a:rPr spc="70" dirty="0"/>
              <a:t>the</a:t>
            </a:r>
            <a:r>
              <a:rPr spc="75" dirty="0"/>
              <a:t> </a:t>
            </a:r>
            <a:r>
              <a:rPr spc="85" dirty="0"/>
              <a:t>drawbacks</a:t>
            </a:r>
            <a:r>
              <a:rPr spc="80" dirty="0"/>
              <a:t> </a:t>
            </a:r>
            <a:r>
              <a:rPr spc="105" dirty="0"/>
              <a:t>from</a:t>
            </a:r>
            <a:r>
              <a:rPr spc="75" dirty="0"/>
              <a:t> </a:t>
            </a:r>
            <a:r>
              <a:rPr spc="100" dirty="0"/>
              <a:t>any</a:t>
            </a:r>
            <a:r>
              <a:rPr spc="80" dirty="0"/>
              <a:t> </a:t>
            </a:r>
            <a:r>
              <a:rPr spc="75" dirty="0"/>
              <a:t>source </a:t>
            </a:r>
            <a:r>
              <a:rPr spc="95" dirty="0"/>
              <a:t>where</a:t>
            </a:r>
            <a:r>
              <a:rPr spc="80" dirty="0"/>
              <a:t> </a:t>
            </a:r>
            <a:r>
              <a:rPr spc="90" dirty="0"/>
              <a:t>tumor</a:t>
            </a:r>
            <a:r>
              <a:rPr spc="75" dirty="0"/>
              <a:t> </a:t>
            </a:r>
            <a:r>
              <a:rPr dirty="0"/>
              <a:t>is</a:t>
            </a:r>
            <a:r>
              <a:rPr spc="80" dirty="0"/>
              <a:t> </a:t>
            </a:r>
            <a:r>
              <a:rPr spc="65" dirty="0"/>
              <a:t>detected</a:t>
            </a:r>
            <a:r>
              <a:rPr spc="75" dirty="0"/>
              <a:t> </a:t>
            </a:r>
            <a:r>
              <a:rPr spc="100" dirty="0"/>
              <a:t>in</a:t>
            </a:r>
            <a:r>
              <a:rPr spc="80" dirty="0"/>
              <a:t> </a:t>
            </a:r>
            <a:r>
              <a:rPr spc="90" dirty="0"/>
              <a:t>brain</a:t>
            </a:r>
            <a:r>
              <a:rPr spc="75" dirty="0"/>
              <a:t> </a:t>
            </a:r>
            <a:r>
              <a:rPr spc="100" dirty="0"/>
              <a:t>MRI</a:t>
            </a:r>
            <a:r>
              <a:rPr spc="75" dirty="0"/>
              <a:t> </a:t>
            </a:r>
            <a:r>
              <a:rPr spc="80" dirty="0"/>
              <a:t>using </a:t>
            </a:r>
            <a:r>
              <a:rPr spc="105" dirty="0"/>
              <a:t>machine</a:t>
            </a:r>
            <a:r>
              <a:rPr spc="75" dirty="0"/>
              <a:t> </a:t>
            </a:r>
            <a:r>
              <a:rPr spc="80" dirty="0"/>
              <a:t>learning </a:t>
            </a:r>
            <a:r>
              <a:rPr spc="65" dirty="0"/>
              <a:t>algorithms.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85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95"/>
              </a:spcBef>
            </a:pPr>
            <a:r>
              <a:rPr spc="120" dirty="0"/>
              <a:t>Solution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0595" rIns="0" bIns="0" rtlCol="0">
            <a:spAutoFit/>
          </a:bodyPr>
          <a:lstStyle/>
          <a:p>
            <a:pPr marL="288925">
              <a:lnSpc>
                <a:spcPct val="100000"/>
              </a:lnSpc>
              <a:spcBef>
                <a:spcPts val="95"/>
              </a:spcBef>
            </a:pPr>
            <a:r>
              <a:rPr dirty="0"/>
              <a:t>Let’s</a:t>
            </a:r>
            <a:r>
              <a:rPr spc="95" dirty="0"/>
              <a:t> </a:t>
            </a:r>
            <a:r>
              <a:rPr spc="105" dirty="0"/>
              <a:t>have</a:t>
            </a:r>
            <a:r>
              <a:rPr spc="100" dirty="0"/>
              <a:t> </a:t>
            </a:r>
            <a:r>
              <a:rPr spc="114" dirty="0"/>
              <a:t>a</a:t>
            </a:r>
            <a:r>
              <a:rPr spc="100" dirty="0"/>
              <a:t> </a:t>
            </a:r>
            <a:r>
              <a:rPr spc="70" dirty="0"/>
              <a:t>look</a:t>
            </a:r>
            <a:r>
              <a:rPr spc="100" dirty="0"/>
              <a:t> </a:t>
            </a:r>
            <a:r>
              <a:rPr spc="85" dirty="0"/>
              <a:t>over</a:t>
            </a:r>
            <a:r>
              <a:rPr spc="100" dirty="0"/>
              <a:t> </a:t>
            </a:r>
            <a:r>
              <a:rPr spc="70" dirty="0"/>
              <a:t>the</a:t>
            </a:r>
            <a:r>
              <a:rPr spc="100" dirty="0"/>
              <a:t> </a:t>
            </a:r>
            <a:r>
              <a:rPr spc="65" dirty="0"/>
              <a:t>solution</a:t>
            </a:r>
            <a:r>
              <a:rPr spc="95" dirty="0"/>
              <a:t> </a:t>
            </a:r>
            <a:r>
              <a:rPr spc="75" dirty="0"/>
              <a:t>part</a:t>
            </a:r>
            <a:r>
              <a:rPr spc="100" dirty="0"/>
              <a:t> </a:t>
            </a:r>
            <a:r>
              <a:rPr spc="-50" dirty="0"/>
              <a:t>:</a:t>
            </a:r>
          </a:p>
          <a:p>
            <a:pPr marL="204470">
              <a:lnSpc>
                <a:spcPct val="100000"/>
              </a:lnSpc>
              <a:spcBef>
                <a:spcPts val="25"/>
              </a:spcBef>
            </a:pPr>
            <a:endParaRPr sz="2600"/>
          </a:p>
          <a:p>
            <a:pPr marL="574675" marR="6985" indent="-358140">
              <a:lnSpc>
                <a:spcPct val="160000"/>
              </a:lnSpc>
              <a:tabLst>
                <a:tab pos="574040" algn="l"/>
              </a:tabLst>
            </a:pPr>
            <a:r>
              <a:rPr spc="-50" dirty="0">
                <a:latin typeface="Courier New"/>
                <a:cs typeface="Courier New"/>
              </a:rPr>
              <a:t>D</a:t>
            </a:r>
            <a:r>
              <a:rPr dirty="0">
                <a:latin typeface="Courier New"/>
                <a:cs typeface="Courier New"/>
              </a:rPr>
              <a:t>	</a:t>
            </a:r>
            <a:r>
              <a:rPr spc="80" dirty="0"/>
              <a:t>We</a:t>
            </a:r>
            <a:r>
              <a:rPr spc="185" dirty="0"/>
              <a:t> </a:t>
            </a:r>
            <a:r>
              <a:rPr spc="105" dirty="0"/>
              <a:t>have</a:t>
            </a:r>
            <a:r>
              <a:rPr spc="85" dirty="0"/>
              <a:t> </a:t>
            </a:r>
            <a:r>
              <a:rPr spc="70" dirty="0"/>
              <a:t>created</a:t>
            </a:r>
            <a:r>
              <a:rPr spc="125" dirty="0"/>
              <a:t> </a:t>
            </a:r>
            <a:r>
              <a:rPr spc="114" dirty="0"/>
              <a:t>a</a:t>
            </a:r>
            <a:r>
              <a:rPr spc="120" dirty="0"/>
              <a:t> </a:t>
            </a:r>
            <a:r>
              <a:rPr spc="70" dirty="0"/>
              <a:t>system</a:t>
            </a:r>
            <a:r>
              <a:rPr spc="114" dirty="0"/>
              <a:t> </a:t>
            </a:r>
            <a:r>
              <a:rPr spc="100" dirty="0"/>
              <a:t>which</a:t>
            </a:r>
            <a:r>
              <a:rPr spc="170" dirty="0"/>
              <a:t> </a:t>
            </a:r>
            <a:r>
              <a:rPr spc="75" dirty="0"/>
              <a:t>will</a:t>
            </a:r>
            <a:r>
              <a:rPr spc="105" dirty="0"/>
              <a:t> </a:t>
            </a:r>
            <a:r>
              <a:rPr spc="80" dirty="0"/>
              <a:t>be</a:t>
            </a:r>
            <a:r>
              <a:rPr spc="130" dirty="0"/>
              <a:t> </a:t>
            </a:r>
            <a:r>
              <a:rPr spc="70" dirty="0"/>
              <a:t>detecting</a:t>
            </a:r>
            <a:r>
              <a:rPr spc="195" dirty="0"/>
              <a:t> </a:t>
            </a:r>
            <a:r>
              <a:rPr spc="65" dirty="0"/>
              <a:t>that</a:t>
            </a:r>
            <a:r>
              <a:rPr spc="15" dirty="0"/>
              <a:t> </a:t>
            </a:r>
            <a:r>
              <a:rPr spc="80" dirty="0"/>
              <a:t>if</a:t>
            </a:r>
            <a:r>
              <a:rPr spc="210" dirty="0"/>
              <a:t> </a:t>
            </a:r>
            <a:r>
              <a:rPr spc="70" dirty="0"/>
              <a:t>the</a:t>
            </a:r>
            <a:r>
              <a:rPr spc="114" dirty="0"/>
              <a:t> </a:t>
            </a:r>
            <a:r>
              <a:rPr spc="60" dirty="0"/>
              <a:t>reports</a:t>
            </a:r>
            <a:r>
              <a:rPr spc="130" dirty="0"/>
              <a:t> </a:t>
            </a:r>
            <a:r>
              <a:rPr spc="85" dirty="0"/>
              <a:t>are</a:t>
            </a:r>
            <a:r>
              <a:rPr spc="110" dirty="0"/>
              <a:t> </a:t>
            </a:r>
            <a:r>
              <a:rPr spc="100" dirty="0"/>
              <a:t>tumour</a:t>
            </a:r>
            <a:r>
              <a:rPr spc="110" dirty="0"/>
              <a:t> </a:t>
            </a:r>
            <a:r>
              <a:rPr spc="65" dirty="0"/>
              <a:t>positive</a:t>
            </a:r>
            <a:r>
              <a:rPr spc="114" dirty="0"/>
              <a:t> </a:t>
            </a:r>
            <a:r>
              <a:rPr spc="75" dirty="0"/>
              <a:t>or</a:t>
            </a:r>
            <a:r>
              <a:rPr spc="145" dirty="0"/>
              <a:t> </a:t>
            </a:r>
            <a:r>
              <a:rPr spc="75" dirty="0"/>
              <a:t>not</a:t>
            </a:r>
            <a:r>
              <a:rPr spc="180" dirty="0"/>
              <a:t> </a:t>
            </a:r>
            <a:r>
              <a:rPr spc="85" dirty="0"/>
              <a:t>through</a:t>
            </a:r>
            <a:r>
              <a:rPr spc="110" dirty="0"/>
              <a:t> </a:t>
            </a:r>
            <a:r>
              <a:rPr spc="45" dirty="0"/>
              <a:t>the </a:t>
            </a:r>
            <a:r>
              <a:rPr spc="85" dirty="0"/>
              <a:t>images</a:t>
            </a:r>
            <a:r>
              <a:rPr spc="70" dirty="0"/>
              <a:t> </a:t>
            </a:r>
            <a:r>
              <a:rPr spc="85" dirty="0"/>
              <a:t>of</a:t>
            </a:r>
            <a:r>
              <a:rPr spc="70" dirty="0"/>
              <a:t> the </a:t>
            </a:r>
            <a:r>
              <a:rPr spc="-10" dirty="0"/>
              <a:t>tests.</a:t>
            </a:r>
          </a:p>
          <a:p>
            <a:pPr marL="204470">
              <a:lnSpc>
                <a:spcPct val="100000"/>
              </a:lnSpc>
            </a:pPr>
            <a:endParaRPr sz="1800"/>
          </a:p>
          <a:p>
            <a:pPr marL="204470">
              <a:lnSpc>
                <a:spcPct val="100000"/>
              </a:lnSpc>
            </a:pPr>
            <a:endParaRPr sz="1800"/>
          </a:p>
          <a:p>
            <a:pPr marL="217170">
              <a:lnSpc>
                <a:spcPct val="100000"/>
              </a:lnSpc>
              <a:spcBef>
                <a:spcPts val="5"/>
              </a:spcBef>
              <a:tabLst>
                <a:tab pos="574040" algn="l"/>
              </a:tabLst>
            </a:pPr>
            <a:r>
              <a:rPr spc="-50" dirty="0">
                <a:latin typeface="Courier New"/>
                <a:cs typeface="Courier New"/>
              </a:rPr>
              <a:t>D</a:t>
            </a:r>
            <a:r>
              <a:rPr dirty="0">
                <a:latin typeface="Courier New"/>
                <a:cs typeface="Courier New"/>
              </a:rPr>
              <a:t>	</a:t>
            </a:r>
            <a:r>
              <a:rPr spc="160" dirty="0"/>
              <a:t>ML</a:t>
            </a:r>
            <a:r>
              <a:rPr spc="70" dirty="0"/>
              <a:t> </a:t>
            </a:r>
            <a:r>
              <a:rPr spc="80" dirty="0"/>
              <a:t>techniques</a:t>
            </a:r>
            <a:r>
              <a:rPr spc="75" dirty="0"/>
              <a:t> </a:t>
            </a:r>
            <a:r>
              <a:rPr spc="85" dirty="0"/>
              <a:t>are</a:t>
            </a:r>
            <a:r>
              <a:rPr spc="70" dirty="0"/>
              <a:t> </a:t>
            </a:r>
            <a:r>
              <a:rPr spc="95" dirty="0"/>
              <a:t>having</a:t>
            </a:r>
            <a:r>
              <a:rPr spc="75" dirty="0"/>
              <a:t> </a:t>
            </a:r>
            <a:r>
              <a:rPr spc="114" dirty="0"/>
              <a:t>a</a:t>
            </a:r>
            <a:r>
              <a:rPr spc="70" dirty="0"/>
              <a:t> </a:t>
            </a:r>
            <a:r>
              <a:rPr spc="65" dirty="0"/>
              <a:t>strong</a:t>
            </a:r>
            <a:r>
              <a:rPr spc="75" dirty="0"/>
              <a:t> </a:t>
            </a:r>
            <a:r>
              <a:rPr spc="80" dirty="0"/>
              <a:t>hold</a:t>
            </a:r>
            <a:r>
              <a:rPr spc="70" dirty="0"/>
              <a:t> </a:t>
            </a:r>
            <a:r>
              <a:rPr spc="100" dirty="0"/>
              <a:t>in</a:t>
            </a:r>
            <a:r>
              <a:rPr spc="75" dirty="0"/>
              <a:t> </a:t>
            </a:r>
            <a:r>
              <a:rPr spc="65" dirty="0"/>
              <a:t>detecting,</a:t>
            </a:r>
            <a:r>
              <a:rPr spc="70" dirty="0"/>
              <a:t> </a:t>
            </a:r>
            <a:r>
              <a:rPr spc="75" dirty="0"/>
              <a:t>predicting </a:t>
            </a:r>
            <a:r>
              <a:rPr spc="110" dirty="0"/>
              <a:t>and</a:t>
            </a:r>
            <a:r>
              <a:rPr spc="70" dirty="0"/>
              <a:t> </a:t>
            </a:r>
            <a:r>
              <a:rPr spc="80" dirty="0"/>
              <a:t>diagnosing</a:t>
            </a:r>
            <a:r>
              <a:rPr spc="75" dirty="0"/>
              <a:t> </a:t>
            </a:r>
            <a:r>
              <a:rPr spc="100" dirty="0"/>
              <a:t>any</a:t>
            </a:r>
            <a:r>
              <a:rPr spc="75" dirty="0"/>
              <a:t> </a:t>
            </a:r>
            <a:r>
              <a:rPr spc="55" dirty="0"/>
              <a:t>disease.</a:t>
            </a:r>
          </a:p>
          <a:p>
            <a:pPr marL="204470">
              <a:lnSpc>
                <a:spcPct val="100000"/>
              </a:lnSpc>
              <a:spcBef>
                <a:spcPts val="20"/>
              </a:spcBef>
            </a:pPr>
            <a:endParaRPr sz="2600"/>
          </a:p>
          <a:p>
            <a:pPr marL="574675" marR="5080" indent="-358140">
              <a:lnSpc>
                <a:spcPct val="160000"/>
              </a:lnSpc>
              <a:tabLst>
                <a:tab pos="574040" algn="l"/>
              </a:tabLst>
            </a:pPr>
            <a:r>
              <a:rPr spc="-50" dirty="0">
                <a:latin typeface="Courier New"/>
                <a:cs typeface="Courier New"/>
              </a:rPr>
              <a:t>D</a:t>
            </a:r>
            <a:r>
              <a:rPr dirty="0">
                <a:latin typeface="Courier New"/>
                <a:cs typeface="Courier New"/>
              </a:rPr>
              <a:t>	</a:t>
            </a:r>
            <a:r>
              <a:rPr spc="100" dirty="0"/>
              <a:t>With</a:t>
            </a:r>
            <a:r>
              <a:rPr spc="295" dirty="0"/>
              <a:t> </a:t>
            </a:r>
            <a:r>
              <a:rPr spc="70" dirty="0"/>
              <a:t>the</a:t>
            </a:r>
            <a:r>
              <a:rPr spc="385" dirty="0"/>
              <a:t> </a:t>
            </a:r>
            <a:r>
              <a:rPr spc="75" dirty="0"/>
              <a:t>recent</a:t>
            </a:r>
            <a:r>
              <a:rPr spc="300" dirty="0"/>
              <a:t> </a:t>
            </a:r>
            <a:r>
              <a:rPr spc="100" dirty="0"/>
              <a:t>advancement</a:t>
            </a:r>
            <a:r>
              <a:rPr spc="335" dirty="0"/>
              <a:t> </a:t>
            </a:r>
            <a:r>
              <a:rPr spc="100" dirty="0"/>
              <a:t>in</a:t>
            </a:r>
            <a:r>
              <a:rPr spc="335" dirty="0"/>
              <a:t> </a:t>
            </a:r>
            <a:r>
              <a:rPr spc="60" dirty="0"/>
              <a:t>technology,</a:t>
            </a:r>
            <a:r>
              <a:rPr spc="315" dirty="0"/>
              <a:t> </a:t>
            </a:r>
            <a:r>
              <a:rPr dirty="0"/>
              <a:t>it</a:t>
            </a:r>
            <a:r>
              <a:rPr spc="370" dirty="0"/>
              <a:t> </a:t>
            </a:r>
            <a:r>
              <a:rPr dirty="0"/>
              <a:t>is</a:t>
            </a:r>
            <a:r>
              <a:rPr spc="280" dirty="0"/>
              <a:t> </a:t>
            </a:r>
            <a:r>
              <a:rPr spc="60" dirty="0"/>
              <a:t>possible</a:t>
            </a:r>
            <a:r>
              <a:rPr spc="335" dirty="0"/>
              <a:t> </a:t>
            </a:r>
            <a:r>
              <a:rPr dirty="0"/>
              <a:t>to</a:t>
            </a:r>
            <a:r>
              <a:rPr spc="325" dirty="0"/>
              <a:t> </a:t>
            </a:r>
            <a:r>
              <a:rPr spc="85" dirty="0"/>
              <a:t>automatically</a:t>
            </a:r>
            <a:r>
              <a:rPr spc="350" dirty="0"/>
              <a:t> </a:t>
            </a:r>
            <a:r>
              <a:rPr spc="55" dirty="0"/>
              <a:t>detect</a:t>
            </a:r>
            <a:r>
              <a:rPr spc="80" dirty="0"/>
              <a:t> </a:t>
            </a:r>
            <a:r>
              <a:rPr spc="70" dirty="0"/>
              <a:t>the</a:t>
            </a:r>
            <a:r>
              <a:rPr spc="310" dirty="0"/>
              <a:t> </a:t>
            </a:r>
            <a:r>
              <a:rPr spc="90" dirty="0"/>
              <a:t>tumor</a:t>
            </a:r>
            <a:r>
              <a:rPr spc="380" dirty="0"/>
              <a:t> </a:t>
            </a:r>
            <a:r>
              <a:rPr spc="105" dirty="0"/>
              <a:t>from</a:t>
            </a:r>
            <a:r>
              <a:rPr spc="355" dirty="0"/>
              <a:t> </a:t>
            </a:r>
            <a:r>
              <a:rPr spc="75" dirty="0"/>
              <a:t>images </a:t>
            </a:r>
            <a:r>
              <a:rPr spc="85" dirty="0"/>
              <a:t>such</a:t>
            </a:r>
            <a:r>
              <a:rPr spc="75" dirty="0"/>
              <a:t> </a:t>
            </a:r>
            <a:r>
              <a:rPr spc="70" dirty="0"/>
              <a:t>as</a:t>
            </a:r>
            <a:r>
              <a:rPr spc="75" dirty="0"/>
              <a:t> </a:t>
            </a:r>
            <a:r>
              <a:rPr spc="90" dirty="0"/>
              <a:t>Magnetic</a:t>
            </a:r>
            <a:r>
              <a:rPr spc="80" dirty="0"/>
              <a:t> Resonance</a:t>
            </a:r>
            <a:r>
              <a:rPr spc="75" dirty="0"/>
              <a:t> </a:t>
            </a:r>
            <a:r>
              <a:rPr spc="90" dirty="0"/>
              <a:t>imaging</a:t>
            </a:r>
            <a:r>
              <a:rPr spc="80" dirty="0"/>
              <a:t> </a:t>
            </a:r>
            <a:r>
              <a:rPr spc="-10" dirty="0"/>
              <a:t>(MRI).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088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750" spc="150" dirty="0"/>
              <a:t>OBJECTIVE</a:t>
            </a:r>
            <a:endParaRPr sz="2750"/>
          </a:p>
        </p:txBody>
      </p:sp>
      <p:sp>
        <p:nvSpPr>
          <p:cNvPr id="3" name="object 3"/>
          <p:cNvSpPr txBox="1"/>
          <p:nvPr/>
        </p:nvSpPr>
        <p:spPr>
          <a:xfrm>
            <a:off x="661072" y="2522776"/>
            <a:ext cx="10119995" cy="2967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16865" indent="-3048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sz="1550" spc="85" dirty="0">
                <a:latin typeface="Cambria"/>
                <a:cs typeface="Cambria"/>
              </a:rPr>
              <a:t>As</a:t>
            </a:r>
            <a:r>
              <a:rPr sz="1550" spc="75" dirty="0">
                <a:latin typeface="Cambria"/>
                <a:cs typeface="Cambria"/>
              </a:rPr>
              <a:t> </a:t>
            </a:r>
            <a:r>
              <a:rPr sz="1550" spc="114" dirty="0">
                <a:latin typeface="Cambria"/>
                <a:cs typeface="Cambria"/>
              </a:rPr>
              <a:t>we</a:t>
            </a:r>
            <a:r>
              <a:rPr sz="1550" spc="80" dirty="0">
                <a:latin typeface="Cambria"/>
                <a:cs typeface="Cambria"/>
              </a:rPr>
              <a:t> </a:t>
            </a:r>
            <a:r>
              <a:rPr sz="1550" spc="85" dirty="0">
                <a:latin typeface="Cambria"/>
                <a:cs typeface="Cambria"/>
              </a:rPr>
              <a:t>know,</a:t>
            </a:r>
            <a:r>
              <a:rPr sz="1550" spc="80" dirty="0">
                <a:latin typeface="Cambria"/>
                <a:cs typeface="Cambria"/>
              </a:rPr>
              <a:t> </a:t>
            </a:r>
            <a:r>
              <a:rPr sz="1550" spc="100" dirty="0">
                <a:latin typeface="Cambria"/>
                <a:cs typeface="Cambria"/>
              </a:rPr>
              <a:t>brain</a:t>
            </a:r>
            <a:r>
              <a:rPr sz="1550" spc="80" dirty="0">
                <a:latin typeface="Cambria"/>
                <a:cs typeface="Cambria"/>
              </a:rPr>
              <a:t> </a:t>
            </a:r>
            <a:r>
              <a:rPr sz="1550" spc="105" dirty="0">
                <a:latin typeface="Cambria"/>
                <a:cs typeface="Cambria"/>
              </a:rPr>
              <a:t>tumor</a:t>
            </a:r>
            <a:r>
              <a:rPr sz="1550" spc="80" dirty="0">
                <a:latin typeface="Cambria"/>
                <a:cs typeface="Cambria"/>
              </a:rPr>
              <a:t> </a:t>
            </a:r>
            <a:r>
              <a:rPr sz="1550" spc="85" dirty="0">
                <a:latin typeface="Cambria"/>
                <a:cs typeface="Cambria"/>
              </a:rPr>
              <a:t>occurs</a:t>
            </a:r>
            <a:r>
              <a:rPr sz="1550" spc="80" dirty="0">
                <a:latin typeface="Cambria"/>
                <a:cs typeface="Cambria"/>
              </a:rPr>
              <a:t> </a:t>
            </a:r>
            <a:r>
              <a:rPr sz="1550" spc="90" dirty="0">
                <a:latin typeface="Cambria"/>
                <a:cs typeface="Cambria"/>
              </a:rPr>
              <a:t>because</a:t>
            </a:r>
            <a:r>
              <a:rPr sz="1550" spc="80" dirty="0">
                <a:latin typeface="Cambria"/>
                <a:cs typeface="Cambria"/>
              </a:rPr>
              <a:t> </a:t>
            </a:r>
            <a:r>
              <a:rPr sz="1550" spc="95" dirty="0">
                <a:latin typeface="Cambria"/>
                <a:cs typeface="Cambria"/>
              </a:rPr>
              <a:t>of</a:t>
            </a:r>
            <a:r>
              <a:rPr sz="1550" spc="75" dirty="0">
                <a:latin typeface="Cambria"/>
                <a:cs typeface="Cambria"/>
              </a:rPr>
              <a:t> </a:t>
            </a:r>
            <a:r>
              <a:rPr sz="1550" spc="100" dirty="0">
                <a:latin typeface="Cambria"/>
                <a:cs typeface="Cambria"/>
              </a:rPr>
              <a:t>anomalous</a:t>
            </a:r>
            <a:r>
              <a:rPr sz="1550" spc="80" dirty="0">
                <a:latin typeface="Cambria"/>
                <a:cs typeface="Cambria"/>
              </a:rPr>
              <a:t> </a:t>
            </a:r>
            <a:r>
              <a:rPr sz="1550" spc="90" dirty="0">
                <a:latin typeface="Cambria"/>
                <a:cs typeface="Cambria"/>
              </a:rPr>
              <a:t>development</a:t>
            </a:r>
            <a:r>
              <a:rPr sz="1550" spc="80" dirty="0">
                <a:latin typeface="Cambria"/>
                <a:cs typeface="Cambria"/>
              </a:rPr>
              <a:t> </a:t>
            </a:r>
            <a:r>
              <a:rPr sz="1550" spc="95" dirty="0">
                <a:latin typeface="Cambria"/>
                <a:cs typeface="Cambria"/>
              </a:rPr>
              <a:t>of</a:t>
            </a:r>
            <a:r>
              <a:rPr sz="1550" spc="80" dirty="0">
                <a:latin typeface="Cambria"/>
                <a:cs typeface="Cambria"/>
              </a:rPr>
              <a:t> </a:t>
            </a:r>
            <a:r>
              <a:rPr sz="1550" spc="55" dirty="0">
                <a:latin typeface="Cambria"/>
                <a:cs typeface="Cambria"/>
              </a:rPr>
              <a:t>cells.</a:t>
            </a:r>
            <a:endParaRPr sz="1550">
              <a:latin typeface="Cambria"/>
              <a:cs typeface="Cambria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800">
              <a:latin typeface="Cambria"/>
              <a:cs typeface="Cambria"/>
            </a:endParaRPr>
          </a:p>
          <a:p>
            <a:pPr marL="316865" marR="161925" indent="-304800">
              <a:lnSpc>
                <a:spcPct val="72500"/>
              </a:lnSpc>
              <a:spcBef>
                <a:spcPts val="1185"/>
              </a:spcBef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sz="1550" spc="50" dirty="0">
                <a:latin typeface="Cambria"/>
                <a:cs typeface="Cambria"/>
              </a:rPr>
              <a:t>It</a:t>
            </a:r>
            <a:r>
              <a:rPr sz="1550" spc="70" dirty="0">
                <a:latin typeface="Cambria"/>
                <a:cs typeface="Cambria"/>
              </a:rPr>
              <a:t> </a:t>
            </a:r>
            <a:r>
              <a:rPr sz="1550" spc="50" dirty="0">
                <a:latin typeface="Cambria"/>
                <a:cs typeface="Cambria"/>
              </a:rPr>
              <a:t>is</a:t>
            </a:r>
            <a:r>
              <a:rPr sz="1550" spc="75" dirty="0">
                <a:latin typeface="Cambria"/>
                <a:cs typeface="Cambria"/>
              </a:rPr>
              <a:t> </a:t>
            </a:r>
            <a:r>
              <a:rPr sz="1550" spc="100" dirty="0">
                <a:latin typeface="Cambria"/>
                <a:cs typeface="Cambria"/>
              </a:rPr>
              <a:t>one</a:t>
            </a:r>
            <a:r>
              <a:rPr sz="1550" spc="75" dirty="0">
                <a:latin typeface="Cambria"/>
                <a:cs typeface="Cambria"/>
              </a:rPr>
              <a:t> </a:t>
            </a:r>
            <a:r>
              <a:rPr sz="1550" spc="95" dirty="0">
                <a:latin typeface="Cambria"/>
                <a:cs typeface="Cambria"/>
              </a:rPr>
              <a:t>of</a:t>
            </a:r>
            <a:r>
              <a:rPr sz="1550" spc="75" dirty="0">
                <a:latin typeface="Cambria"/>
                <a:cs typeface="Cambria"/>
              </a:rPr>
              <a:t> the </a:t>
            </a:r>
            <a:r>
              <a:rPr sz="1550" spc="105" dirty="0">
                <a:latin typeface="Cambria"/>
                <a:cs typeface="Cambria"/>
              </a:rPr>
              <a:t>major</a:t>
            </a:r>
            <a:r>
              <a:rPr sz="1550" spc="75" dirty="0">
                <a:latin typeface="Cambria"/>
                <a:cs typeface="Cambria"/>
              </a:rPr>
              <a:t> </a:t>
            </a:r>
            <a:r>
              <a:rPr sz="1550" spc="85" dirty="0">
                <a:latin typeface="Cambria"/>
                <a:cs typeface="Cambria"/>
              </a:rPr>
              <a:t>reasons</a:t>
            </a:r>
            <a:r>
              <a:rPr sz="1550" spc="75" dirty="0">
                <a:latin typeface="Cambria"/>
                <a:cs typeface="Cambria"/>
              </a:rPr>
              <a:t> </a:t>
            </a:r>
            <a:r>
              <a:rPr sz="1550" spc="95" dirty="0">
                <a:latin typeface="Cambria"/>
                <a:cs typeface="Cambria"/>
              </a:rPr>
              <a:t>of</a:t>
            </a:r>
            <a:r>
              <a:rPr sz="1550" spc="75" dirty="0">
                <a:latin typeface="Cambria"/>
                <a:cs typeface="Cambria"/>
              </a:rPr>
              <a:t> </a:t>
            </a:r>
            <a:r>
              <a:rPr sz="1550" spc="90" dirty="0">
                <a:latin typeface="Cambria"/>
                <a:cs typeface="Cambria"/>
              </a:rPr>
              <a:t>death</a:t>
            </a:r>
            <a:r>
              <a:rPr sz="1550" spc="75" dirty="0">
                <a:latin typeface="Cambria"/>
                <a:cs typeface="Cambria"/>
              </a:rPr>
              <a:t> </a:t>
            </a:r>
            <a:r>
              <a:rPr sz="1550" spc="100" dirty="0">
                <a:latin typeface="Cambria"/>
                <a:cs typeface="Cambria"/>
              </a:rPr>
              <a:t>in</a:t>
            </a:r>
            <a:r>
              <a:rPr sz="1550" spc="75" dirty="0">
                <a:latin typeface="Cambria"/>
                <a:cs typeface="Cambria"/>
              </a:rPr>
              <a:t> </a:t>
            </a:r>
            <a:r>
              <a:rPr sz="1550" spc="80" dirty="0">
                <a:latin typeface="Cambria"/>
                <a:cs typeface="Cambria"/>
              </a:rPr>
              <a:t>adults</a:t>
            </a:r>
            <a:r>
              <a:rPr sz="1550" spc="75" dirty="0">
                <a:latin typeface="Cambria"/>
                <a:cs typeface="Cambria"/>
              </a:rPr>
              <a:t> </a:t>
            </a:r>
            <a:r>
              <a:rPr sz="1550" spc="110" dirty="0">
                <a:latin typeface="Cambria"/>
                <a:cs typeface="Cambria"/>
              </a:rPr>
              <a:t>around</a:t>
            </a:r>
            <a:r>
              <a:rPr sz="1550" spc="75" dirty="0">
                <a:latin typeface="Cambria"/>
                <a:cs typeface="Cambria"/>
              </a:rPr>
              <a:t> the</a:t>
            </a:r>
            <a:r>
              <a:rPr sz="1550" spc="70" dirty="0">
                <a:latin typeface="Cambria"/>
                <a:cs typeface="Cambria"/>
              </a:rPr>
              <a:t> </a:t>
            </a:r>
            <a:r>
              <a:rPr sz="1550" spc="75" dirty="0">
                <a:latin typeface="Cambria"/>
                <a:cs typeface="Cambria"/>
              </a:rPr>
              <a:t>globe. </a:t>
            </a:r>
            <a:r>
              <a:rPr sz="1550" spc="90" dirty="0">
                <a:latin typeface="Cambria"/>
                <a:cs typeface="Cambria"/>
              </a:rPr>
              <a:t>Millions</a:t>
            </a:r>
            <a:r>
              <a:rPr sz="1550" spc="75" dirty="0">
                <a:latin typeface="Cambria"/>
                <a:cs typeface="Cambria"/>
              </a:rPr>
              <a:t> </a:t>
            </a:r>
            <a:r>
              <a:rPr sz="1550" spc="95" dirty="0">
                <a:latin typeface="Cambria"/>
                <a:cs typeface="Cambria"/>
              </a:rPr>
              <a:t>of</a:t>
            </a:r>
            <a:r>
              <a:rPr sz="1550" spc="75" dirty="0">
                <a:latin typeface="Cambria"/>
                <a:cs typeface="Cambria"/>
              </a:rPr>
              <a:t> </a:t>
            </a:r>
            <a:r>
              <a:rPr sz="1550" spc="80" dirty="0">
                <a:latin typeface="Cambria"/>
                <a:cs typeface="Cambria"/>
              </a:rPr>
              <a:t>deaths</a:t>
            </a:r>
            <a:r>
              <a:rPr sz="1550" spc="75" dirty="0">
                <a:latin typeface="Cambria"/>
                <a:cs typeface="Cambria"/>
              </a:rPr>
              <a:t> </a:t>
            </a:r>
            <a:r>
              <a:rPr sz="1550" spc="114" dirty="0">
                <a:latin typeface="Cambria"/>
                <a:cs typeface="Cambria"/>
              </a:rPr>
              <a:t>can</a:t>
            </a:r>
            <a:r>
              <a:rPr sz="1550" spc="75" dirty="0">
                <a:latin typeface="Cambria"/>
                <a:cs typeface="Cambria"/>
              </a:rPr>
              <a:t> </a:t>
            </a:r>
            <a:r>
              <a:rPr sz="1550" spc="95" dirty="0">
                <a:latin typeface="Cambria"/>
                <a:cs typeface="Cambria"/>
              </a:rPr>
              <a:t>be</a:t>
            </a:r>
            <a:r>
              <a:rPr sz="1550" spc="75" dirty="0">
                <a:latin typeface="Cambria"/>
                <a:cs typeface="Cambria"/>
              </a:rPr>
              <a:t> </a:t>
            </a:r>
            <a:r>
              <a:rPr sz="1550" spc="80" dirty="0">
                <a:latin typeface="Cambria"/>
                <a:cs typeface="Cambria"/>
              </a:rPr>
              <a:t>prevented </a:t>
            </a:r>
            <a:r>
              <a:rPr sz="1550" spc="95" dirty="0">
                <a:latin typeface="Cambria"/>
                <a:cs typeface="Cambria"/>
              </a:rPr>
              <a:t>through</a:t>
            </a:r>
            <a:r>
              <a:rPr sz="1550" spc="70" dirty="0">
                <a:latin typeface="Cambria"/>
                <a:cs typeface="Cambria"/>
              </a:rPr>
              <a:t> </a:t>
            </a:r>
            <a:r>
              <a:rPr sz="1550" spc="90" dirty="0">
                <a:latin typeface="Cambria"/>
                <a:cs typeface="Cambria"/>
              </a:rPr>
              <a:t>early</a:t>
            </a:r>
            <a:r>
              <a:rPr sz="1550" spc="75" dirty="0">
                <a:latin typeface="Cambria"/>
                <a:cs typeface="Cambria"/>
              </a:rPr>
              <a:t> detection </a:t>
            </a:r>
            <a:r>
              <a:rPr sz="1550" spc="95" dirty="0">
                <a:latin typeface="Cambria"/>
                <a:cs typeface="Cambria"/>
              </a:rPr>
              <a:t>of</a:t>
            </a:r>
            <a:r>
              <a:rPr sz="1550" spc="70" dirty="0">
                <a:latin typeface="Cambria"/>
                <a:cs typeface="Cambria"/>
              </a:rPr>
              <a:t> </a:t>
            </a:r>
            <a:r>
              <a:rPr sz="1550" spc="100" dirty="0">
                <a:latin typeface="Cambria"/>
                <a:cs typeface="Cambria"/>
              </a:rPr>
              <a:t>brain</a:t>
            </a:r>
            <a:r>
              <a:rPr sz="1550" spc="75" dirty="0">
                <a:latin typeface="Cambria"/>
                <a:cs typeface="Cambria"/>
              </a:rPr>
              <a:t> </a:t>
            </a:r>
            <a:r>
              <a:rPr sz="1550" spc="85" dirty="0">
                <a:latin typeface="Cambria"/>
                <a:cs typeface="Cambria"/>
              </a:rPr>
              <a:t>tumor.</a:t>
            </a:r>
            <a:endParaRPr sz="1550">
              <a:latin typeface="Cambria"/>
              <a:cs typeface="Cambria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800">
              <a:latin typeface="Cambria"/>
              <a:cs typeface="Cambria"/>
            </a:endParaRPr>
          </a:p>
          <a:p>
            <a:pPr marL="316865" marR="5080" indent="-304800">
              <a:lnSpc>
                <a:spcPct val="72500"/>
              </a:lnSpc>
              <a:spcBef>
                <a:spcPts val="1185"/>
              </a:spcBef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sz="1550" spc="90" dirty="0">
                <a:latin typeface="Cambria"/>
                <a:cs typeface="Cambria"/>
              </a:rPr>
              <a:t>Earlier</a:t>
            </a:r>
            <a:r>
              <a:rPr sz="1550" spc="95" dirty="0">
                <a:latin typeface="Cambria"/>
                <a:cs typeface="Cambria"/>
              </a:rPr>
              <a:t> </a:t>
            </a:r>
            <a:r>
              <a:rPr sz="1550" spc="100" dirty="0">
                <a:latin typeface="Cambria"/>
                <a:cs typeface="Cambria"/>
              </a:rPr>
              <a:t>brain</a:t>
            </a:r>
            <a:r>
              <a:rPr sz="1550" spc="95" dirty="0">
                <a:latin typeface="Cambria"/>
                <a:cs typeface="Cambria"/>
              </a:rPr>
              <a:t> </a:t>
            </a:r>
            <a:r>
              <a:rPr sz="1550" spc="105" dirty="0">
                <a:latin typeface="Cambria"/>
                <a:cs typeface="Cambria"/>
              </a:rPr>
              <a:t>tumor</a:t>
            </a:r>
            <a:r>
              <a:rPr sz="1550" spc="95" dirty="0">
                <a:latin typeface="Cambria"/>
                <a:cs typeface="Cambria"/>
              </a:rPr>
              <a:t> </a:t>
            </a:r>
            <a:r>
              <a:rPr sz="1550" spc="75" dirty="0">
                <a:latin typeface="Cambria"/>
                <a:cs typeface="Cambria"/>
              </a:rPr>
              <a:t>detection</a:t>
            </a:r>
            <a:r>
              <a:rPr sz="1550" spc="95" dirty="0">
                <a:latin typeface="Cambria"/>
                <a:cs typeface="Cambria"/>
              </a:rPr>
              <a:t> </a:t>
            </a:r>
            <a:r>
              <a:rPr sz="1550" spc="90" dirty="0">
                <a:latin typeface="Cambria"/>
                <a:cs typeface="Cambria"/>
              </a:rPr>
              <a:t>using</a:t>
            </a:r>
            <a:r>
              <a:rPr sz="1550" spc="100" dirty="0">
                <a:latin typeface="Cambria"/>
                <a:cs typeface="Cambria"/>
              </a:rPr>
              <a:t> </a:t>
            </a:r>
            <a:r>
              <a:rPr sz="1550" spc="95" dirty="0">
                <a:latin typeface="Cambria"/>
                <a:cs typeface="Cambria"/>
              </a:rPr>
              <a:t>Magnetic Resonance </a:t>
            </a:r>
            <a:r>
              <a:rPr sz="1550" spc="105" dirty="0">
                <a:latin typeface="Cambria"/>
                <a:cs typeface="Cambria"/>
              </a:rPr>
              <a:t>Imaging</a:t>
            </a:r>
            <a:r>
              <a:rPr sz="1550" spc="95" dirty="0">
                <a:latin typeface="Cambria"/>
                <a:cs typeface="Cambria"/>
              </a:rPr>
              <a:t> </a:t>
            </a:r>
            <a:r>
              <a:rPr sz="1550" dirty="0">
                <a:latin typeface="Cambria"/>
                <a:cs typeface="Cambria"/>
              </a:rPr>
              <a:t>(MRI)</a:t>
            </a:r>
            <a:r>
              <a:rPr sz="1550" spc="100" dirty="0">
                <a:latin typeface="Cambria"/>
                <a:cs typeface="Cambria"/>
              </a:rPr>
              <a:t> </a:t>
            </a:r>
            <a:r>
              <a:rPr sz="1550" spc="120" dirty="0">
                <a:latin typeface="Cambria"/>
                <a:cs typeface="Cambria"/>
              </a:rPr>
              <a:t>may</a:t>
            </a:r>
            <a:r>
              <a:rPr sz="1550" spc="95" dirty="0">
                <a:latin typeface="Cambria"/>
                <a:cs typeface="Cambria"/>
              </a:rPr>
              <a:t> </a:t>
            </a:r>
            <a:r>
              <a:rPr sz="1550" spc="90" dirty="0">
                <a:latin typeface="Cambria"/>
                <a:cs typeface="Cambria"/>
              </a:rPr>
              <a:t>increase</a:t>
            </a:r>
            <a:r>
              <a:rPr sz="1550" spc="95" dirty="0">
                <a:latin typeface="Cambria"/>
                <a:cs typeface="Cambria"/>
              </a:rPr>
              <a:t> </a:t>
            </a:r>
            <a:r>
              <a:rPr sz="1550" spc="60" dirty="0">
                <a:latin typeface="Cambria"/>
                <a:cs typeface="Cambria"/>
              </a:rPr>
              <a:t>patient's</a:t>
            </a:r>
            <a:r>
              <a:rPr sz="1550" spc="95" dirty="0">
                <a:latin typeface="Cambria"/>
                <a:cs typeface="Cambria"/>
              </a:rPr>
              <a:t> </a:t>
            </a:r>
            <a:r>
              <a:rPr sz="1550" spc="90" dirty="0">
                <a:latin typeface="Cambria"/>
                <a:cs typeface="Cambria"/>
              </a:rPr>
              <a:t>survival </a:t>
            </a:r>
            <a:r>
              <a:rPr sz="1550" spc="60" dirty="0">
                <a:latin typeface="Cambria"/>
                <a:cs typeface="Cambria"/>
              </a:rPr>
              <a:t>rate.</a:t>
            </a:r>
            <a:endParaRPr sz="15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350">
              <a:latin typeface="Cambria"/>
              <a:cs typeface="Cambria"/>
            </a:endParaRPr>
          </a:p>
          <a:p>
            <a:pPr marL="316865" indent="-304800">
              <a:lnSpc>
                <a:spcPct val="100000"/>
              </a:lnSpc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sz="1550" spc="105" dirty="0">
                <a:latin typeface="Cambria"/>
                <a:cs typeface="Cambria"/>
              </a:rPr>
              <a:t>In</a:t>
            </a:r>
            <a:r>
              <a:rPr sz="1550" spc="75" dirty="0">
                <a:latin typeface="Cambria"/>
                <a:cs typeface="Cambria"/>
              </a:rPr>
              <a:t> </a:t>
            </a:r>
            <a:r>
              <a:rPr sz="1550" spc="100" dirty="0">
                <a:latin typeface="Cambria"/>
                <a:cs typeface="Cambria"/>
              </a:rPr>
              <a:t>MRI,</a:t>
            </a:r>
            <a:r>
              <a:rPr sz="1550" spc="80" dirty="0">
                <a:latin typeface="Cambria"/>
                <a:cs typeface="Cambria"/>
              </a:rPr>
              <a:t> </a:t>
            </a:r>
            <a:r>
              <a:rPr sz="1550" spc="105" dirty="0">
                <a:latin typeface="Cambria"/>
                <a:cs typeface="Cambria"/>
              </a:rPr>
              <a:t>tumor</a:t>
            </a:r>
            <a:r>
              <a:rPr sz="1550" spc="75" dirty="0">
                <a:latin typeface="Cambria"/>
                <a:cs typeface="Cambria"/>
              </a:rPr>
              <a:t> </a:t>
            </a:r>
            <a:r>
              <a:rPr sz="1550" spc="50" dirty="0">
                <a:latin typeface="Cambria"/>
                <a:cs typeface="Cambria"/>
              </a:rPr>
              <a:t>is</a:t>
            </a:r>
            <a:r>
              <a:rPr sz="1550" spc="80" dirty="0">
                <a:latin typeface="Cambria"/>
                <a:cs typeface="Cambria"/>
              </a:rPr>
              <a:t> </a:t>
            </a:r>
            <a:r>
              <a:rPr sz="1550" spc="105" dirty="0">
                <a:latin typeface="Cambria"/>
                <a:cs typeface="Cambria"/>
              </a:rPr>
              <a:t>shown</a:t>
            </a:r>
            <a:r>
              <a:rPr sz="1550" spc="75" dirty="0">
                <a:latin typeface="Cambria"/>
                <a:cs typeface="Cambria"/>
              </a:rPr>
              <a:t> </a:t>
            </a:r>
            <a:r>
              <a:rPr sz="1550" spc="110" dirty="0">
                <a:latin typeface="Cambria"/>
                <a:cs typeface="Cambria"/>
              </a:rPr>
              <a:t>more</a:t>
            </a:r>
            <a:r>
              <a:rPr sz="1550" spc="80" dirty="0">
                <a:latin typeface="Cambria"/>
                <a:cs typeface="Cambria"/>
              </a:rPr>
              <a:t> </a:t>
            </a:r>
            <a:r>
              <a:rPr sz="1550" spc="85" dirty="0">
                <a:latin typeface="Cambria"/>
                <a:cs typeface="Cambria"/>
              </a:rPr>
              <a:t>clearly</a:t>
            </a:r>
            <a:r>
              <a:rPr sz="1550" spc="75" dirty="0">
                <a:latin typeface="Cambria"/>
                <a:cs typeface="Cambria"/>
              </a:rPr>
              <a:t> that</a:t>
            </a:r>
            <a:r>
              <a:rPr sz="1550" spc="80" dirty="0">
                <a:latin typeface="Cambria"/>
                <a:cs typeface="Cambria"/>
              </a:rPr>
              <a:t> </a:t>
            </a:r>
            <a:r>
              <a:rPr sz="1550" spc="85" dirty="0">
                <a:latin typeface="Cambria"/>
                <a:cs typeface="Cambria"/>
              </a:rPr>
              <a:t>helps</a:t>
            </a:r>
            <a:r>
              <a:rPr sz="1550" spc="75" dirty="0">
                <a:latin typeface="Cambria"/>
                <a:cs typeface="Cambria"/>
              </a:rPr>
              <a:t> </a:t>
            </a:r>
            <a:r>
              <a:rPr sz="1550" spc="100" dirty="0">
                <a:latin typeface="Cambria"/>
                <a:cs typeface="Cambria"/>
              </a:rPr>
              <a:t>in</a:t>
            </a:r>
            <a:r>
              <a:rPr sz="1550" spc="80" dirty="0">
                <a:latin typeface="Cambria"/>
                <a:cs typeface="Cambria"/>
              </a:rPr>
              <a:t> </a:t>
            </a:r>
            <a:r>
              <a:rPr sz="1550" spc="75" dirty="0">
                <a:latin typeface="Cambria"/>
                <a:cs typeface="Cambria"/>
              </a:rPr>
              <a:t>the </a:t>
            </a:r>
            <a:r>
              <a:rPr sz="1550" spc="70" dirty="0">
                <a:latin typeface="Cambria"/>
                <a:cs typeface="Cambria"/>
              </a:rPr>
              <a:t>process</a:t>
            </a:r>
            <a:r>
              <a:rPr sz="1550" spc="80" dirty="0">
                <a:latin typeface="Cambria"/>
                <a:cs typeface="Cambria"/>
              </a:rPr>
              <a:t> </a:t>
            </a:r>
            <a:r>
              <a:rPr sz="1550" spc="95" dirty="0">
                <a:latin typeface="Cambria"/>
                <a:cs typeface="Cambria"/>
              </a:rPr>
              <a:t>of</a:t>
            </a:r>
            <a:r>
              <a:rPr sz="1550" spc="75" dirty="0">
                <a:latin typeface="Cambria"/>
                <a:cs typeface="Cambria"/>
              </a:rPr>
              <a:t> </a:t>
            </a:r>
            <a:r>
              <a:rPr sz="1550" spc="90" dirty="0">
                <a:latin typeface="Cambria"/>
                <a:cs typeface="Cambria"/>
              </a:rPr>
              <a:t>further</a:t>
            </a:r>
            <a:r>
              <a:rPr sz="1550" spc="80" dirty="0">
                <a:latin typeface="Cambria"/>
                <a:cs typeface="Cambria"/>
              </a:rPr>
              <a:t> </a:t>
            </a:r>
            <a:r>
              <a:rPr sz="1550" spc="70" dirty="0">
                <a:latin typeface="Cambria"/>
                <a:cs typeface="Cambria"/>
              </a:rPr>
              <a:t>treatment.</a:t>
            </a:r>
            <a:endParaRPr sz="15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350">
              <a:latin typeface="Cambria"/>
              <a:cs typeface="Cambria"/>
            </a:endParaRPr>
          </a:p>
          <a:p>
            <a:pPr marL="316865" indent="-304800">
              <a:lnSpc>
                <a:spcPct val="100000"/>
              </a:lnSpc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sz="1550" spc="125" dirty="0">
                <a:latin typeface="Cambria"/>
                <a:cs typeface="Cambria"/>
              </a:rPr>
              <a:t>Our</a:t>
            </a:r>
            <a:r>
              <a:rPr sz="1550" spc="75" dirty="0">
                <a:latin typeface="Cambria"/>
                <a:cs typeface="Cambria"/>
              </a:rPr>
              <a:t> </a:t>
            </a:r>
            <a:r>
              <a:rPr sz="1550" spc="55" dirty="0">
                <a:latin typeface="Cambria"/>
                <a:cs typeface="Cambria"/>
              </a:rPr>
              <a:t>project's</a:t>
            </a:r>
            <a:r>
              <a:rPr sz="1550" spc="80" dirty="0">
                <a:latin typeface="Cambria"/>
                <a:cs typeface="Cambria"/>
              </a:rPr>
              <a:t> </a:t>
            </a:r>
            <a:r>
              <a:rPr sz="1550" spc="120" dirty="0">
                <a:latin typeface="Cambria"/>
                <a:cs typeface="Cambria"/>
              </a:rPr>
              <a:t>aim</a:t>
            </a:r>
            <a:r>
              <a:rPr sz="1550" spc="80" dirty="0">
                <a:latin typeface="Cambria"/>
                <a:cs typeface="Cambria"/>
              </a:rPr>
              <a:t> </a:t>
            </a:r>
            <a:r>
              <a:rPr sz="1550" spc="50" dirty="0">
                <a:latin typeface="Cambria"/>
                <a:cs typeface="Cambria"/>
              </a:rPr>
              <a:t>is</a:t>
            </a:r>
            <a:r>
              <a:rPr sz="1550" spc="80" dirty="0">
                <a:latin typeface="Cambria"/>
                <a:cs typeface="Cambria"/>
              </a:rPr>
              <a:t> </a:t>
            </a:r>
            <a:r>
              <a:rPr sz="1550" spc="50" dirty="0">
                <a:latin typeface="Cambria"/>
                <a:cs typeface="Cambria"/>
              </a:rPr>
              <a:t>to</a:t>
            </a:r>
            <a:r>
              <a:rPr sz="1550" spc="80" dirty="0">
                <a:latin typeface="Cambria"/>
                <a:cs typeface="Cambria"/>
              </a:rPr>
              <a:t> </a:t>
            </a:r>
            <a:r>
              <a:rPr sz="1550" spc="65" dirty="0">
                <a:latin typeface="Cambria"/>
                <a:cs typeface="Cambria"/>
              </a:rPr>
              <a:t>detect</a:t>
            </a:r>
            <a:r>
              <a:rPr sz="1550" spc="80" dirty="0">
                <a:latin typeface="Cambria"/>
                <a:cs typeface="Cambria"/>
              </a:rPr>
              <a:t> </a:t>
            </a:r>
            <a:r>
              <a:rPr sz="1550" spc="100" dirty="0">
                <a:latin typeface="Cambria"/>
                <a:cs typeface="Cambria"/>
              </a:rPr>
              <a:t>tumor</a:t>
            </a:r>
            <a:r>
              <a:rPr sz="1550" spc="80" dirty="0">
                <a:latin typeface="Cambria"/>
                <a:cs typeface="Cambria"/>
              </a:rPr>
              <a:t> </a:t>
            </a:r>
            <a:r>
              <a:rPr sz="1550" spc="75" dirty="0">
                <a:latin typeface="Cambria"/>
                <a:cs typeface="Cambria"/>
              </a:rPr>
              <a:t>at</a:t>
            </a:r>
            <a:r>
              <a:rPr sz="1550" spc="80" dirty="0">
                <a:latin typeface="Cambria"/>
                <a:cs typeface="Cambria"/>
              </a:rPr>
              <a:t> </a:t>
            </a:r>
            <a:r>
              <a:rPr sz="1550" spc="125" dirty="0">
                <a:latin typeface="Cambria"/>
                <a:cs typeface="Cambria"/>
              </a:rPr>
              <a:t>an</a:t>
            </a:r>
            <a:r>
              <a:rPr sz="1550" spc="80" dirty="0">
                <a:latin typeface="Cambria"/>
                <a:cs typeface="Cambria"/>
              </a:rPr>
              <a:t> </a:t>
            </a:r>
            <a:r>
              <a:rPr sz="1550" spc="90" dirty="0">
                <a:latin typeface="Cambria"/>
                <a:cs typeface="Cambria"/>
              </a:rPr>
              <a:t>early</a:t>
            </a:r>
            <a:r>
              <a:rPr sz="1550" spc="80" dirty="0">
                <a:latin typeface="Cambria"/>
                <a:cs typeface="Cambria"/>
              </a:rPr>
              <a:t> phase.</a:t>
            </a:r>
            <a:endParaRPr sz="15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2850" y="2971800"/>
            <a:ext cx="2302510" cy="31867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lang="en-US" sz="2000" i="1" u="sng" spc="215" dirty="0" smtClean="0">
                <a:latin typeface="Berlin Sans FB Demi" panose="020E0802020502020306" pitchFamily="34" charset="0"/>
              </a:rPr>
              <a:t>WORKFLOW</a:t>
            </a:r>
            <a:endParaRPr sz="2000" i="1" u="sng" spc="215" dirty="0"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5659" y="643937"/>
            <a:ext cx="2870200" cy="442595"/>
          </a:xfrm>
          <a:prstGeom prst="rect">
            <a:avLst/>
          </a:prstGeom>
          <a:ln w="12686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623570">
              <a:lnSpc>
                <a:spcPct val="100000"/>
              </a:lnSpc>
              <a:spcBef>
                <a:spcPts val="575"/>
              </a:spcBef>
            </a:pPr>
            <a:r>
              <a:rPr sz="1800" spc="105" dirty="0"/>
              <a:t>Load</a:t>
            </a:r>
            <a:r>
              <a:rPr sz="1800" spc="75" dirty="0"/>
              <a:t> Modules</a:t>
            </a:r>
            <a:endParaRPr sz="1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998996" y="1075459"/>
            <a:ext cx="81915" cy="617220"/>
            <a:chOff x="1998996" y="1075459"/>
            <a:chExt cx="81915" cy="617220"/>
          </a:xfrm>
        </p:grpSpPr>
        <p:sp>
          <p:nvSpPr>
            <p:cNvPr id="4" name="object 4"/>
            <p:cNvSpPr/>
            <p:nvPr/>
          </p:nvSpPr>
          <p:spPr>
            <a:xfrm>
              <a:off x="2039945" y="1084974"/>
              <a:ext cx="1905" cy="511809"/>
            </a:xfrm>
            <a:custGeom>
              <a:avLst/>
              <a:gdLst/>
              <a:ahLst/>
              <a:cxnLst/>
              <a:rect l="l" t="t" r="r" b="b"/>
              <a:pathLst>
                <a:path w="1905" h="511809">
                  <a:moveTo>
                    <a:pt x="1682" y="0"/>
                  </a:moveTo>
                  <a:lnTo>
                    <a:pt x="0" y="511243"/>
                  </a:lnTo>
                </a:path>
              </a:pathLst>
            </a:custGeom>
            <a:ln w="190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8996" y="1586599"/>
              <a:ext cx="81899" cy="10549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03085" y="1711169"/>
            <a:ext cx="2870200" cy="442595"/>
          </a:xfrm>
          <a:prstGeom prst="rect">
            <a:avLst/>
          </a:prstGeom>
          <a:ln w="12686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575"/>
              </a:spcBef>
            </a:pPr>
            <a:r>
              <a:rPr sz="1800" b="1" spc="105" dirty="0">
                <a:latin typeface="Cambria"/>
                <a:cs typeface="Cambria"/>
              </a:rPr>
              <a:t>Load</a:t>
            </a:r>
            <a:r>
              <a:rPr sz="1800" b="1" spc="75" dirty="0">
                <a:latin typeface="Cambria"/>
                <a:cs typeface="Cambria"/>
              </a:rPr>
              <a:t> </a:t>
            </a:r>
            <a:r>
              <a:rPr sz="1800" b="1" spc="95" dirty="0">
                <a:latin typeface="Cambria"/>
                <a:cs typeface="Cambria"/>
              </a:rPr>
              <a:t>and</a:t>
            </a:r>
            <a:r>
              <a:rPr sz="1800" b="1" spc="80" dirty="0">
                <a:latin typeface="Cambria"/>
                <a:cs typeface="Cambria"/>
              </a:rPr>
              <a:t> prepare </a:t>
            </a:r>
            <a:r>
              <a:rPr sz="1800" b="1" spc="65" dirty="0">
                <a:latin typeface="Cambria"/>
                <a:cs typeface="Cambria"/>
              </a:rPr>
              <a:t>data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96479" y="2142691"/>
            <a:ext cx="81915" cy="534670"/>
            <a:chOff x="1996479" y="2142691"/>
            <a:chExt cx="81915" cy="534670"/>
          </a:xfrm>
        </p:grpSpPr>
        <p:sp>
          <p:nvSpPr>
            <p:cNvPr id="8" name="object 8"/>
            <p:cNvSpPr/>
            <p:nvPr/>
          </p:nvSpPr>
          <p:spPr>
            <a:xfrm>
              <a:off x="2037429" y="2152206"/>
              <a:ext cx="1905" cy="429259"/>
            </a:xfrm>
            <a:custGeom>
              <a:avLst/>
              <a:gdLst/>
              <a:ahLst/>
              <a:cxnLst/>
              <a:rect l="l" t="t" r="r" b="b"/>
              <a:pathLst>
                <a:path w="1905" h="429260">
                  <a:moveTo>
                    <a:pt x="1625" y="0"/>
                  </a:moveTo>
                  <a:lnTo>
                    <a:pt x="0" y="428950"/>
                  </a:lnTo>
                </a:path>
              </a:pathLst>
            </a:custGeom>
            <a:ln w="190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6479" y="2571523"/>
              <a:ext cx="81899" cy="10550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10800" y="2696109"/>
            <a:ext cx="2870200" cy="555625"/>
          </a:xfrm>
          <a:prstGeom prst="rect">
            <a:avLst/>
          </a:prstGeom>
          <a:ln w="12686">
            <a:solidFill>
              <a:srgbClr val="000000"/>
            </a:solidFill>
          </a:ln>
        </p:spPr>
        <p:txBody>
          <a:bodyPr vert="horz" wrap="square" lIns="0" tIns="129539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019"/>
              </a:spcBef>
            </a:pPr>
            <a:r>
              <a:rPr sz="1800" b="1" spc="90" dirty="0">
                <a:latin typeface="Cambria"/>
                <a:cs typeface="Cambria"/>
              </a:rPr>
              <a:t>Data</a:t>
            </a:r>
            <a:r>
              <a:rPr sz="1800" b="1" spc="70" dirty="0">
                <a:latin typeface="Cambria"/>
                <a:cs typeface="Cambria"/>
              </a:rPr>
              <a:t> Analysis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96496" y="3243354"/>
            <a:ext cx="81915" cy="514350"/>
            <a:chOff x="1996496" y="3243354"/>
            <a:chExt cx="81915" cy="514350"/>
          </a:xfrm>
        </p:grpSpPr>
        <p:sp>
          <p:nvSpPr>
            <p:cNvPr id="12" name="object 12"/>
            <p:cNvSpPr/>
            <p:nvPr/>
          </p:nvSpPr>
          <p:spPr>
            <a:xfrm>
              <a:off x="2037446" y="3252870"/>
              <a:ext cx="1905" cy="408940"/>
            </a:xfrm>
            <a:custGeom>
              <a:avLst/>
              <a:gdLst/>
              <a:ahLst/>
              <a:cxnLst/>
              <a:rect l="l" t="t" r="r" b="b"/>
              <a:pathLst>
                <a:path w="1905" h="408939">
                  <a:moveTo>
                    <a:pt x="1608" y="0"/>
                  </a:moveTo>
                  <a:lnTo>
                    <a:pt x="0" y="408379"/>
                  </a:lnTo>
                </a:path>
              </a:pathLst>
            </a:custGeom>
            <a:ln w="190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6496" y="3651610"/>
              <a:ext cx="81898" cy="10551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00514" y="3776199"/>
            <a:ext cx="2870200" cy="555625"/>
          </a:xfrm>
          <a:prstGeom prst="rect">
            <a:avLst/>
          </a:prstGeom>
          <a:ln w="12686">
            <a:solidFill>
              <a:srgbClr val="000000"/>
            </a:solidFill>
          </a:ln>
        </p:spPr>
        <p:txBody>
          <a:bodyPr vert="horz" wrap="square" lIns="0" tIns="129539" rIns="0" bIns="0" rtlCol="0">
            <a:spAutoFit/>
          </a:bodyPr>
          <a:lstStyle/>
          <a:p>
            <a:pPr marL="367030">
              <a:lnSpc>
                <a:spcPct val="100000"/>
              </a:lnSpc>
              <a:spcBef>
                <a:spcPts val="1019"/>
              </a:spcBef>
            </a:pPr>
            <a:r>
              <a:rPr sz="1800" b="1" spc="90" dirty="0">
                <a:latin typeface="Cambria"/>
                <a:cs typeface="Cambria"/>
              </a:rPr>
              <a:t>Data</a:t>
            </a:r>
            <a:r>
              <a:rPr sz="1800" b="1" spc="70" dirty="0">
                <a:latin typeface="Cambria"/>
                <a:cs typeface="Cambria"/>
              </a:rPr>
              <a:t> </a:t>
            </a:r>
            <a:r>
              <a:rPr sz="1800" b="1" spc="65" dirty="0">
                <a:latin typeface="Cambria"/>
                <a:cs typeface="Cambria"/>
              </a:rPr>
              <a:t>Visualization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0514" y="4784283"/>
            <a:ext cx="2870200" cy="555625"/>
          </a:xfrm>
          <a:prstGeom prst="rect">
            <a:avLst/>
          </a:prstGeom>
          <a:ln w="12686">
            <a:solidFill>
              <a:srgbClr val="000000"/>
            </a:solidFill>
          </a:ln>
        </p:spPr>
        <p:txBody>
          <a:bodyPr vert="horz" wrap="square" lIns="0" tIns="129539" rIns="0" bIns="0" rtlCol="0">
            <a:spAutoFit/>
          </a:bodyPr>
          <a:lstStyle/>
          <a:p>
            <a:pPr marL="861694">
              <a:lnSpc>
                <a:spcPct val="100000"/>
              </a:lnSpc>
              <a:spcBef>
                <a:spcPts val="1019"/>
              </a:spcBef>
            </a:pPr>
            <a:r>
              <a:rPr sz="1800" b="1" spc="75" dirty="0">
                <a:latin typeface="Cambria"/>
                <a:cs typeface="Cambria"/>
              </a:rPr>
              <a:t>Split</a:t>
            </a:r>
            <a:r>
              <a:rPr sz="1800" b="1" spc="90" dirty="0">
                <a:latin typeface="Cambria"/>
                <a:cs typeface="Cambria"/>
              </a:rPr>
              <a:t> </a:t>
            </a:r>
            <a:r>
              <a:rPr sz="1800" b="1" spc="70" dirty="0">
                <a:latin typeface="Cambria"/>
                <a:cs typeface="Cambria"/>
              </a:rPr>
              <a:t>Data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0514" y="5751220"/>
            <a:ext cx="2870200" cy="555625"/>
          </a:xfrm>
          <a:prstGeom prst="rect">
            <a:avLst/>
          </a:prstGeom>
          <a:ln w="12686">
            <a:solidFill>
              <a:srgbClr val="000000"/>
            </a:solidFill>
          </a:ln>
        </p:spPr>
        <p:txBody>
          <a:bodyPr vert="horz" wrap="square" lIns="0" tIns="129539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1019"/>
              </a:spcBef>
            </a:pPr>
            <a:r>
              <a:rPr sz="1800" b="1" spc="75" dirty="0">
                <a:latin typeface="Cambria"/>
                <a:cs typeface="Cambria"/>
              </a:rPr>
              <a:t>Feature</a:t>
            </a:r>
            <a:r>
              <a:rPr sz="1800" b="1" spc="95" dirty="0">
                <a:latin typeface="Cambria"/>
                <a:cs typeface="Cambria"/>
              </a:rPr>
              <a:t> </a:t>
            </a:r>
            <a:r>
              <a:rPr sz="1800" b="1" spc="75" dirty="0">
                <a:latin typeface="Cambria"/>
                <a:cs typeface="Cambria"/>
              </a:rPr>
              <a:t>Scaling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302289" y="5751220"/>
            <a:ext cx="2870200" cy="555625"/>
          </a:xfrm>
          <a:custGeom>
            <a:avLst/>
            <a:gdLst/>
            <a:ahLst/>
            <a:cxnLst/>
            <a:rect l="l" t="t" r="r" b="b"/>
            <a:pathLst>
              <a:path w="2870200" h="555625">
                <a:moveTo>
                  <a:pt x="0" y="0"/>
                </a:moveTo>
                <a:lnTo>
                  <a:pt x="2869953" y="0"/>
                </a:lnTo>
                <a:lnTo>
                  <a:pt x="2869953" y="555474"/>
                </a:lnTo>
                <a:lnTo>
                  <a:pt x="0" y="555474"/>
                </a:lnTo>
                <a:lnTo>
                  <a:pt x="0" y="0"/>
                </a:lnTo>
                <a:close/>
              </a:path>
            </a:pathLst>
          </a:custGeom>
          <a:ln w="126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837643" y="5868774"/>
            <a:ext cx="179514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90" dirty="0">
                <a:latin typeface="Cambria"/>
                <a:cs typeface="Cambria"/>
              </a:rPr>
              <a:t>Model</a:t>
            </a:r>
            <a:r>
              <a:rPr sz="1800" b="1" spc="85" dirty="0">
                <a:latin typeface="Cambria"/>
                <a:cs typeface="Cambria"/>
              </a:rPr>
              <a:t> </a:t>
            </a:r>
            <a:r>
              <a:rPr sz="1800" b="1" spc="60" dirty="0">
                <a:latin typeface="Cambria"/>
                <a:cs typeface="Cambria"/>
              </a:rPr>
              <a:t>Training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08443" y="4669580"/>
            <a:ext cx="2870200" cy="555625"/>
          </a:xfrm>
          <a:prstGeom prst="rect">
            <a:avLst/>
          </a:prstGeom>
          <a:ln w="12686">
            <a:solidFill>
              <a:srgbClr val="000000"/>
            </a:solidFill>
          </a:ln>
        </p:spPr>
        <p:txBody>
          <a:bodyPr vert="horz" wrap="square" lIns="0" tIns="129539" rIns="0" bIns="0" rtlCol="0">
            <a:spAutoFit/>
          </a:bodyPr>
          <a:lstStyle/>
          <a:p>
            <a:pPr marL="804545">
              <a:lnSpc>
                <a:spcPct val="100000"/>
              </a:lnSpc>
              <a:spcBef>
                <a:spcPts val="1019"/>
              </a:spcBef>
            </a:pPr>
            <a:r>
              <a:rPr sz="1800" b="1" spc="80" dirty="0">
                <a:latin typeface="Cambria"/>
                <a:cs typeface="Cambria"/>
              </a:rPr>
              <a:t>Evaluation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99424" y="2426262"/>
            <a:ext cx="2870200" cy="555625"/>
          </a:xfrm>
          <a:prstGeom prst="rect">
            <a:avLst/>
          </a:prstGeom>
          <a:ln w="12686">
            <a:solidFill>
              <a:srgbClr val="000000"/>
            </a:solidFill>
          </a:ln>
        </p:spPr>
        <p:txBody>
          <a:bodyPr vert="horz" wrap="square" lIns="0" tIns="129539" rIns="0" bIns="0" rtlCol="0">
            <a:spAutoFit/>
          </a:bodyPr>
          <a:lstStyle/>
          <a:p>
            <a:pPr algn="ctr">
              <a:lnSpc>
                <a:spcPts val="2140"/>
              </a:lnSpc>
              <a:spcBef>
                <a:spcPts val="1019"/>
              </a:spcBef>
            </a:pPr>
            <a:r>
              <a:rPr sz="1800" b="1" spc="40" dirty="0">
                <a:latin typeface="Cambria"/>
                <a:cs typeface="Cambria"/>
              </a:rPr>
              <a:t>Testing</a:t>
            </a:r>
            <a:endParaRPr sz="1800">
              <a:latin typeface="Cambria"/>
              <a:cs typeface="Cambria"/>
            </a:endParaRPr>
          </a:p>
          <a:p>
            <a:pPr marL="1813560">
              <a:lnSpc>
                <a:spcPts val="1180"/>
              </a:lnSpc>
            </a:pPr>
            <a:r>
              <a:rPr sz="1000" spc="-10" dirty="0">
                <a:latin typeface="Calibri"/>
                <a:cs typeface="Calibri"/>
              </a:rPr>
              <a:t>Examine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the</a:t>
            </a:r>
            <a:r>
              <a:rPr sz="1000" spc="-10" dirty="0">
                <a:latin typeface="Calibri"/>
                <a:cs typeface="Calibri"/>
              </a:rPr>
              <a:t> result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996569" y="4323445"/>
            <a:ext cx="81915" cy="441959"/>
            <a:chOff x="1996569" y="4323445"/>
            <a:chExt cx="81915" cy="441959"/>
          </a:xfrm>
        </p:grpSpPr>
        <p:sp>
          <p:nvSpPr>
            <p:cNvPr id="22" name="object 22"/>
            <p:cNvSpPr/>
            <p:nvPr/>
          </p:nvSpPr>
          <p:spPr>
            <a:xfrm>
              <a:off x="2037518" y="4332960"/>
              <a:ext cx="1905" cy="336550"/>
            </a:xfrm>
            <a:custGeom>
              <a:avLst/>
              <a:gdLst/>
              <a:ahLst/>
              <a:cxnLst/>
              <a:rect l="l" t="t" r="r" b="b"/>
              <a:pathLst>
                <a:path w="1905" h="336550">
                  <a:moveTo>
                    <a:pt x="1536" y="0"/>
                  </a:moveTo>
                  <a:lnTo>
                    <a:pt x="0" y="336372"/>
                  </a:lnTo>
                </a:path>
              </a:pathLst>
            </a:custGeom>
            <a:ln w="190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6569" y="4659673"/>
              <a:ext cx="81898" cy="105531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1996621" y="5331528"/>
            <a:ext cx="81915" cy="400685"/>
            <a:chOff x="1996621" y="5331528"/>
            <a:chExt cx="81915" cy="400685"/>
          </a:xfrm>
        </p:grpSpPr>
        <p:sp>
          <p:nvSpPr>
            <p:cNvPr id="25" name="object 25"/>
            <p:cNvSpPr/>
            <p:nvPr/>
          </p:nvSpPr>
          <p:spPr>
            <a:xfrm>
              <a:off x="2037570" y="5341043"/>
              <a:ext cx="1905" cy="295275"/>
            </a:xfrm>
            <a:custGeom>
              <a:avLst/>
              <a:gdLst/>
              <a:ahLst/>
              <a:cxnLst/>
              <a:rect l="l" t="t" r="r" b="b"/>
              <a:pathLst>
                <a:path w="1905" h="295275">
                  <a:moveTo>
                    <a:pt x="1484" y="0"/>
                  </a:moveTo>
                  <a:lnTo>
                    <a:pt x="0" y="295226"/>
                  </a:lnTo>
                </a:path>
              </a:pathLst>
            </a:custGeom>
            <a:ln w="190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96621" y="5626597"/>
              <a:ext cx="81898" cy="105545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3560952" y="5143910"/>
            <a:ext cx="6116320" cy="925194"/>
            <a:chOff x="3560952" y="5143910"/>
            <a:chExt cx="6116320" cy="925194"/>
          </a:xfrm>
        </p:grpSpPr>
        <p:sp>
          <p:nvSpPr>
            <p:cNvPr id="28" name="object 28"/>
            <p:cNvSpPr/>
            <p:nvPr/>
          </p:nvSpPr>
          <p:spPr>
            <a:xfrm>
              <a:off x="3582040" y="6019958"/>
              <a:ext cx="4605655" cy="8255"/>
            </a:xfrm>
            <a:custGeom>
              <a:avLst/>
              <a:gdLst/>
              <a:ahLst/>
              <a:cxnLst/>
              <a:rect l="l" t="t" r="r" b="b"/>
              <a:pathLst>
                <a:path w="4605655" h="8254">
                  <a:moveTo>
                    <a:pt x="0" y="0"/>
                  </a:moveTo>
                  <a:lnTo>
                    <a:pt x="4605296" y="8030"/>
                  </a:lnTo>
                </a:path>
              </a:pathLst>
            </a:custGeom>
            <a:ln w="190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77767" y="5987038"/>
              <a:ext cx="105444" cy="8189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9629697" y="5349016"/>
              <a:ext cx="6985" cy="372745"/>
            </a:xfrm>
            <a:custGeom>
              <a:avLst/>
              <a:gdLst/>
              <a:ahLst/>
              <a:cxnLst/>
              <a:rect l="l" t="t" r="r" b="b"/>
              <a:pathLst>
                <a:path w="6984" h="372745">
                  <a:moveTo>
                    <a:pt x="0" y="372206"/>
                  </a:moveTo>
                  <a:lnTo>
                    <a:pt x="6405" y="0"/>
                  </a:lnTo>
                </a:path>
              </a:pathLst>
            </a:custGeom>
            <a:ln w="190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95156" y="5253155"/>
              <a:ext cx="81890" cy="10591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570467" y="5153425"/>
              <a:ext cx="328295" cy="151765"/>
            </a:xfrm>
            <a:custGeom>
              <a:avLst/>
              <a:gdLst/>
              <a:ahLst/>
              <a:cxnLst/>
              <a:rect l="l" t="t" r="r" b="b"/>
              <a:pathLst>
                <a:path w="328295" h="151764">
                  <a:moveTo>
                    <a:pt x="0" y="0"/>
                  </a:moveTo>
                  <a:lnTo>
                    <a:pt x="327783" y="151306"/>
                  </a:lnTo>
                </a:path>
              </a:pathLst>
            </a:custGeom>
            <a:ln w="190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75561" y="5266675"/>
              <a:ext cx="110613" cy="83764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9587949" y="4244653"/>
            <a:ext cx="81915" cy="415290"/>
            <a:chOff x="9587949" y="4244653"/>
            <a:chExt cx="81915" cy="415290"/>
          </a:xfrm>
        </p:grpSpPr>
        <p:sp>
          <p:nvSpPr>
            <p:cNvPr id="35" name="object 35"/>
            <p:cNvSpPr/>
            <p:nvPr/>
          </p:nvSpPr>
          <p:spPr>
            <a:xfrm>
              <a:off x="9628898" y="4340526"/>
              <a:ext cx="1905" cy="309880"/>
            </a:xfrm>
            <a:custGeom>
              <a:avLst/>
              <a:gdLst/>
              <a:ahLst/>
              <a:cxnLst/>
              <a:rect l="l" t="t" r="r" b="b"/>
              <a:pathLst>
                <a:path w="1904" h="309879">
                  <a:moveTo>
                    <a:pt x="1503" y="309626"/>
                  </a:moveTo>
                  <a:lnTo>
                    <a:pt x="0" y="0"/>
                  </a:lnTo>
                </a:path>
              </a:pathLst>
            </a:custGeom>
            <a:ln w="190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87949" y="4244653"/>
              <a:ext cx="81898" cy="105540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9587744" y="2999414"/>
            <a:ext cx="81915" cy="662305"/>
            <a:chOff x="9587744" y="2999414"/>
            <a:chExt cx="81915" cy="662305"/>
          </a:xfrm>
        </p:grpSpPr>
        <p:sp>
          <p:nvSpPr>
            <p:cNvPr id="38" name="object 38"/>
            <p:cNvSpPr/>
            <p:nvPr/>
          </p:nvSpPr>
          <p:spPr>
            <a:xfrm>
              <a:off x="9628693" y="3095287"/>
              <a:ext cx="1905" cy="556895"/>
            </a:xfrm>
            <a:custGeom>
              <a:avLst/>
              <a:gdLst/>
              <a:ahLst/>
              <a:cxnLst/>
              <a:rect l="l" t="t" r="r" b="b"/>
              <a:pathLst>
                <a:path w="1904" h="556895">
                  <a:moveTo>
                    <a:pt x="1707" y="556501"/>
                  </a:moveTo>
                  <a:lnTo>
                    <a:pt x="0" y="0"/>
                  </a:lnTo>
                </a:path>
              </a:pathLst>
            </a:custGeom>
            <a:ln w="190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87744" y="2999414"/>
              <a:ext cx="81899" cy="105485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8208443" y="3637134"/>
            <a:ext cx="2870200" cy="555625"/>
          </a:xfrm>
          <a:prstGeom prst="rect">
            <a:avLst/>
          </a:prstGeom>
          <a:ln w="12686">
            <a:solidFill>
              <a:srgbClr val="000000"/>
            </a:solidFill>
          </a:ln>
        </p:spPr>
        <p:txBody>
          <a:bodyPr vert="horz" wrap="square" lIns="0" tIns="129539" rIns="0" bIns="0" rtlCol="0">
            <a:spAutoFit/>
          </a:bodyPr>
          <a:lstStyle/>
          <a:p>
            <a:pPr marL="823594">
              <a:lnSpc>
                <a:spcPts val="2080"/>
              </a:lnSpc>
              <a:spcBef>
                <a:spcPts val="1019"/>
              </a:spcBef>
            </a:pPr>
            <a:r>
              <a:rPr sz="1800" b="1" spc="60" dirty="0">
                <a:latin typeface="Cambria"/>
                <a:cs typeface="Cambria"/>
              </a:rPr>
              <a:t>Prediction</a:t>
            </a:r>
            <a:endParaRPr sz="1800">
              <a:latin typeface="Cambria"/>
              <a:cs typeface="Cambria"/>
            </a:endParaRPr>
          </a:p>
          <a:p>
            <a:pPr marL="1808480">
              <a:lnSpc>
                <a:spcPts val="1120"/>
              </a:lnSpc>
            </a:pPr>
            <a:r>
              <a:rPr sz="1000" spc="-10" dirty="0">
                <a:latin typeface="Calibri"/>
                <a:cs typeface="Calibri"/>
              </a:rPr>
              <a:t>Predict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test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dataset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571238" y="4728044"/>
            <a:ext cx="415290" cy="194945"/>
            <a:chOff x="3571238" y="4728044"/>
            <a:chExt cx="415290" cy="194945"/>
          </a:xfrm>
        </p:grpSpPr>
        <p:sp>
          <p:nvSpPr>
            <p:cNvPr id="42" name="object 42"/>
            <p:cNvSpPr/>
            <p:nvPr/>
          </p:nvSpPr>
          <p:spPr>
            <a:xfrm>
              <a:off x="3580754" y="4772594"/>
              <a:ext cx="316865" cy="140970"/>
            </a:xfrm>
            <a:custGeom>
              <a:avLst/>
              <a:gdLst/>
              <a:ahLst/>
              <a:cxnLst/>
              <a:rect l="l" t="t" r="r" b="b"/>
              <a:pathLst>
                <a:path w="316864" h="140970">
                  <a:moveTo>
                    <a:pt x="0" y="140612"/>
                  </a:moveTo>
                  <a:lnTo>
                    <a:pt x="316802" y="0"/>
                  </a:lnTo>
                </a:path>
              </a:pathLst>
            </a:custGeom>
            <a:ln w="190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75289" y="4728044"/>
              <a:ext cx="110716" cy="82796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4075342" y="4443275"/>
            <a:ext cx="1069975" cy="504190"/>
          </a:xfrm>
          <a:prstGeom prst="rect">
            <a:avLst/>
          </a:prstGeom>
          <a:ln w="1268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3335" algn="ctr">
              <a:lnSpc>
                <a:spcPts val="1895"/>
              </a:lnSpc>
            </a:pPr>
            <a:r>
              <a:rPr sz="1800" b="1" spc="60" dirty="0">
                <a:latin typeface="Cambria"/>
                <a:cs typeface="Cambria"/>
              </a:rPr>
              <a:t>Trainin</a:t>
            </a:r>
            <a:endParaRPr sz="1800">
              <a:latin typeface="Cambria"/>
              <a:cs typeface="Cambria"/>
            </a:endParaRPr>
          </a:p>
          <a:p>
            <a:pPr marR="8890" algn="ctr">
              <a:lnSpc>
                <a:spcPts val="2060"/>
              </a:lnSpc>
              <a:spcBef>
                <a:spcPts val="10"/>
              </a:spcBef>
            </a:pPr>
            <a:r>
              <a:rPr sz="1800" b="1" spc="70" dirty="0">
                <a:latin typeface="Cambria"/>
                <a:cs typeface="Cambria"/>
              </a:rPr>
              <a:t>g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075342" y="5182229"/>
            <a:ext cx="1069975" cy="504190"/>
          </a:xfrm>
          <a:prstGeom prst="rect">
            <a:avLst/>
          </a:prstGeom>
          <a:ln w="12686">
            <a:solidFill>
              <a:srgbClr val="000000"/>
            </a:solidFill>
          </a:ln>
        </p:spPr>
        <p:txBody>
          <a:bodyPr vert="horz" wrap="square" lIns="0" tIns="104139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819"/>
              </a:spcBef>
            </a:pPr>
            <a:r>
              <a:rPr sz="1800" b="1" spc="40" dirty="0">
                <a:latin typeface="Cambria"/>
                <a:cs typeface="Cambria"/>
              </a:rPr>
              <a:t>Testing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190944" y="6154186"/>
            <a:ext cx="21882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0" dirty="0">
                <a:latin typeface="Cambria"/>
                <a:cs typeface="Cambria"/>
              </a:rPr>
              <a:t>using</a:t>
            </a:r>
            <a:r>
              <a:rPr sz="1000" spc="90" dirty="0">
                <a:latin typeface="Cambria"/>
                <a:cs typeface="Cambria"/>
              </a:rPr>
              <a:t> </a:t>
            </a:r>
            <a:r>
              <a:rPr sz="1000" spc="65" dirty="0">
                <a:latin typeface="Cambria"/>
                <a:cs typeface="Cambria"/>
              </a:rPr>
              <a:t>SVM</a:t>
            </a:r>
            <a:r>
              <a:rPr sz="1000" spc="9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(Support</a:t>
            </a:r>
            <a:r>
              <a:rPr sz="1000" spc="110" dirty="0">
                <a:latin typeface="Cambria"/>
                <a:cs typeface="Cambria"/>
              </a:rPr>
              <a:t> </a:t>
            </a:r>
            <a:r>
              <a:rPr sz="1000" spc="-10" dirty="0">
                <a:latin typeface="Calibri"/>
                <a:cs typeface="Calibri"/>
              </a:rPr>
              <a:t>Vector</a:t>
            </a:r>
            <a:r>
              <a:rPr sz="1000" spc="95" dirty="0">
                <a:latin typeface="Calibri"/>
                <a:cs typeface="Calibri"/>
              </a:rPr>
              <a:t> </a:t>
            </a:r>
            <a:r>
              <a:rPr sz="1000" spc="40" dirty="0">
                <a:latin typeface="Cambria"/>
                <a:cs typeface="Cambria"/>
              </a:rPr>
              <a:t>Machine)</a:t>
            </a:r>
            <a:endParaRPr sz="1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495"/>
              </a:spcBef>
            </a:pPr>
            <a:r>
              <a:rPr spc="155" dirty="0"/>
              <a:t>Survey</a:t>
            </a:r>
            <a:r>
              <a:rPr spc="114" dirty="0"/>
              <a:t> </a:t>
            </a:r>
            <a:r>
              <a:rPr spc="160" dirty="0"/>
              <a:t>of</a:t>
            </a:r>
            <a:r>
              <a:rPr spc="120" dirty="0"/>
              <a:t> </a:t>
            </a:r>
            <a:r>
              <a:rPr spc="185" dirty="0"/>
              <a:t>New</a:t>
            </a:r>
            <a:r>
              <a:rPr spc="110" dirty="0"/>
              <a:t> </a:t>
            </a:r>
            <a:r>
              <a:rPr spc="135" dirty="0"/>
              <a:t>Cases</a:t>
            </a:r>
            <a:r>
              <a:rPr spc="114" dirty="0"/>
              <a:t> </a:t>
            </a:r>
            <a:r>
              <a:rPr spc="165" dirty="0"/>
              <a:t>&amp;</a:t>
            </a:r>
            <a:r>
              <a:rPr spc="114" dirty="0"/>
              <a:t> </a:t>
            </a:r>
            <a:r>
              <a:rPr spc="125" dirty="0"/>
              <a:t>Deaths</a:t>
            </a:r>
            <a:r>
              <a:rPr spc="114" dirty="0"/>
              <a:t> </a:t>
            </a:r>
            <a:r>
              <a:rPr spc="55" dirty="0"/>
              <a:t>By</a:t>
            </a:r>
            <a:r>
              <a:rPr spc="114" dirty="0"/>
              <a:t> </a:t>
            </a:r>
            <a:r>
              <a:rPr spc="95" dirty="0"/>
              <a:t>Brain </a:t>
            </a:r>
            <a:r>
              <a:rPr spc="145" dirty="0"/>
              <a:t>Tumour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15803" y="2568708"/>
            <a:ext cx="4623435" cy="3099435"/>
            <a:chOff x="915803" y="2568708"/>
            <a:chExt cx="4623435" cy="30994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1851" y="2840253"/>
              <a:ext cx="4272301" cy="26566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22147" y="2575051"/>
              <a:ext cx="4610735" cy="3086735"/>
            </a:xfrm>
            <a:custGeom>
              <a:avLst/>
              <a:gdLst/>
              <a:ahLst/>
              <a:cxnLst/>
              <a:rect l="l" t="t" r="r" b="b"/>
              <a:pathLst>
                <a:path w="4610735" h="3086735">
                  <a:moveTo>
                    <a:pt x="0" y="514415"/>
                  </a:moveTo>
                  <a:lnTo>
                    <a:pt x="2102" y="467592"/>
                  </a:lnTo>
                  <a:lnTo>
                    <a:pt x="8287" y="421948"/>
                  </a:lnTo>
                  <a:lnTo>
                    <a:pt x="18375" y="377663"/>
                  </a:lnTo>
                  <a:lnTo>
                    <a:pt x="32183" y="334919"/>
                  </a:lnTo>
                  <a:lnTo>
                    <a:pt x="49529" y="293897"/>
                  </a:lnTo>
                  <a:lnTo>
                    <a:pt x="70232" y="254780"/>
                  </a:lnTo>
                  <a:lnTo>
                    <a:pt x="94111" y="217748"/>
                  </a:lnTo>
                  <a:lnTo>
                    <a:pt x="120983" y="182984"/>
                  </a:lnTo>
                  <a:lnTo>
                    <a:pt x="150668" y="150668"/>
                  </a:lnTo>
                  <a:lnTo>
                    <a:pt x="182984" y="120984"/>
                  </a:lnTo>
                  <a:lnTo>
                    <a:pt x="217748" y="94111"/>
                  </a:lnTo>
                  <a:lnTo>
                    <a:pt x="254779" y="70232"/>
                  </a:lnTo>
                  <a:lnTo>
                    <a:pt x="293897" y="49529"/>
                  </a:lnTo>
                  <a:lnTo>
                    <a:pt x="334919" y="32183"/>
                  </a:lnTo>
                  <a:lnTo>
                    <a:pt x="377663" y="18375"/>
                  </a:lnTo>
                  <a:lnTo>
                    <a:pt x="421948" y="8287"/>
                  </a:lnTo>
                  <a:lnTo>
                    <a:pt x="467592" y="2102"/>
                  </a:lnTo>
                  <a:lnTo>
                    <a:pt x="514415" y="0"/>
                  </a:lnTo>
                  <a:lnTo>
                    <a:pt x="4096319" y="0"/>
                  </a:lnTo>
                  <a:lnTo>
                    <a:pt x="4147162" y="2517"/>
                  </a:lnTo>
                  <a:lnTo>
                    <a:pt x="4197145" y="9975"/>
                  </a:lnTo>
                  <a:lnTo>
                    <a:pt x="4245929" y="22235"/>
                  </a:lnTo>
                  <a:lnTo>
                    <a:pt x="4293177" y="39157"/>
                  </a:lnTo>
                  <a:lnTo>
                    <a:pt x="4338552" y="60601"/>
                  </a:lnTo>
                  <a:lnTo>
                    <a:pt x="4381716" y="86427"/>
                  </a:lnTo>
                  <a:lnTo>
                    <a:pt x="4422333" y="116496"/>
                  </a:lnTo>
                  <a:lnTo>
                    <a:pt x="4460065" y="150668"/>
                  </a:lnTo>
                  <a:lnTo>
                    <a:pt x="4494237" y="188400"/>
                  </a:lnTo>
                  <a:lnTo>
                    <a:pt x="4524306" y="229017"/>
                  </a:lnTo>
                  <a:lnTo>
                    <a:pt x="4550132" y="272181"/>
                  </a:lnTo>
                  <a:lnTo>
                    <a:pt x="4571576" y="317557"/>
                  </a:lnTo>
                  <a:lnTo>
                    <a:pt x="4588498" y="364805"/>
                  </a:lnTo>
                  <a:lnTo>
                    <a:pt x="4600758" y="413589"/>
                  </a:lnTo>
                  <a:lnTo>
                    <a:pt x="4608217" y="463571"/>
                  </a:lnTo>
                  <a:lnTo>
                    <a:pt x="4610734" y="514415"/>
                  </a:lnTo>
                  <a:lnTo>
                    <a:pt x="4610734" y="2572013"/>
                  </a:lnTo>
                  <a:lnTo>
                    <a:pt x="4608632" y="2618835"/>
                  </a:lnTo>
                  <a:lnTo>
                    <a:pt x="4602446" y="2664480"/>
                  </a:lnTo>
                  <a:lnTo>
                    <a:pt x="4592358" y="2708765"/>
                  </a:lnTo>
                  <a:lnTo>
                    <a:pt x="4578551" y="2751509"/>
                  </a:lnTo>
                  <a:lnTo>
                    <a:pt x="4561204" y="2792531"/>
                  </a:lnTo>
                  <a:lnTo>
                    <a:pt x="4540501" y="2831648"/>
                  </a:lnTo>
                  <a:lnTo>
                    <a:pt x="4516622" y="2868680"/>
                  </a:lnTo>
                  <a:lnTo>
                    <a:pt x="4489750" y="2903444"/>
                  </a:lnTo>
                  <a:lnTo>
                    <a:pt x="4460065" y="2935760"/>
                  </a:lnTo>
                  <a:lnTo>
                    <a:pt x="4427750" y="2965444"/>
                  </a:lnTo>
                  <a:lnTo>
                    <a:pt x="4392985" y="2992317"/>
                  </a:lnTo>
                  <a:lnTo>
                    <a:pt x="4355954" y="3016195"/>
                  </a:lnTo>
                  <a:lnTo>
                    <a:pt x="4316836" y="3036899"/>
                  </a:lnTo>
                  <a:lnTo>
                    <a:pt x="4275815" y="3054245"/>
                  </a:lnTo>
                  <a:lnTo>
                    <a:pt x="4233070" y="3068053"/>
                  </a:lnTo>
                  <a:lnTo>
                    <a:pt x="4188785" y="3078140"/>
                  </a:lnTo>
                  <a:lnTo>
                    <a:pt x="4143141" y="3084326"/>
                  </a:lnTo>
                  <a:lnTo>
                    <a:pt x="4096319" y="3086428"/>
                  </a:lnTo>
                  <a:lnTo>
                    <a:pt x="514415" y="3086428"/>
                  </a:lnTo>
                  <a:lnTo>
                    <a:pt x="467592" y="3084326"/>
                  </a:lnTo>
                  <a:lnTo>
                    <a:pt x="421948" y="3078140"/>
                  </a:lnTo>
                  <a:lnTo>
                    <a:pt x="377663" y="3068053"/>
                  </a:lnTo>
                  <a:lnTo>
                    <a:pt x="334919" y="3054245"/>
                  </a:lnTo>
                  <a:lnTo>
                    <a:pt x="293897" y="3036899"/>
                  </a:lnTo>
                  <a:lnTo>
                    <a:pt x="254779" y="3016195"/>
                  </a:lnTo>
                  <a:lnTo>
                    <a:pt x="217748" y="2992317"/>
                  </a:lnTo>
                  <a:lnTo>
                    <a:pt x="182984" y="2965444"/>
                  </a:lnTo>
                  <a:lnTo>
                    <a:pt x="150668" y="2935760"/>
                  </a:lnTo>
                  <a:lnTo>
                    <a:pt x="120983" y="2903444"/>
                  </a:lnTo>
                  <a:lnTo>
                    <a:pt x="94111" y="2868680"/>
                  </a:lnTo>
                  <a:lnTo>
                    <a:pt x="70232" y="2831648"/>
                  </a:lnTo>
                  <a:lnTo>
                    <a:pt x="49529" y="2792531"/>
                  </a:lnTo>
                  <a:lnTo>
                    <a:pt x="32183" y="2751509"/>
                  </a:lnTo>
                  <a:lnTo>
                    <a:pt x="18375" y="2708765"/>
                  </a:lnTo>
                  <a:lnTo>
                    <a:pt x="8287" y="2664480"/>
                  </a:lnTo>
                  <a:lnTo>
                    <a:pt x="2102" y="2618835"/>
                  </a:lnTo>
                  <a:lnTo>
                    <a:pt x="0" y="2572013"/>
                  </a:lnTo>
                  <a:lnTo>
                    <a:pt x="0" y="514415"/>
                  </a:lnTo>
                  <a:close/>
                </a:path>
              </a:pathLst>
            </a:custGeom>
            <a:ln w="12686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693973" y="2558225"/>
            <a:ext cx="4712335" cy="3099435"/>
            <a:chOff x="6693973" y="2558225"/>
            <a:chExt cx="4712335" cy="309943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24247" y="2944469"/>
              <a:ext cx="3599916" cy="229117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700316" y="2564568"/>
              <a:ext cx="4699635" cy="3086735"/>
            </a:xfrm>
            <a:custGeom>
              <a:avLst/>
              <a:gdLst/>
              <a:ahLst/>
              <a:cxnLst/>
              <a:rect l="l" t="t" r="r" b="b"/>
              <a:pathLst>
                <a:path w="4699634" h="3086735">
                  <a:moveTo>
                    <a:pt x="0" y="514415"/>
                  </a:moveTo>
                  <a:lnTo>
                    <a:pt x="2102" y="467592"/>
                  </a:lnTo>
                  <a:lnTo>
                    <a:pt x="8287" y="421948"/>
                  </a:lnTo>
                  <a:lnTo>
                    <a:pt x="18375" y="377663"/>
                  </a:lnTo>
                  <a:lnTo>
                    <a:pt x="32183" y="334918"/>
                  </a:lnTo>
                  <a:lnTo>
                    <a:pt x="49529" y="293897"/>
                  </a:lnTo>
                  <a:lnTo>
                    <a:pt x="70232" y="254779"/>
                  </a:lnTo>
                  <a:lnTo>
                    <a:pt x="94111" y="217748"/>
                  </a:lnTo>
                  <a:lnTo>
                    <a:pt x="120983" y="182983"/>
                  </a:lnTo>
                  <a:lnTo>
                    <a:pt x="150668" y="150668"/>
                  </a:lnTo>
                  <a:lnTo>
                    <a:pt x="182983" y="120983"/>
                  </a:lnTo>
                  <a:lnTo>
                    <a:pt x="217748" y="94111"/>
                  </a:lnTo>
                  <a:lnTo>
                    <a:pt x="254779" y="70232"/>
                  </a:lnTo>
                  <a:lnTo>
                    <a:pt x="293897" y="49529"/>
                  </a:lnTo>
                  <a:lnTo>
                    <a:pt x="334918" y="32183"/>
                  </a:lnTo>
                  <a:lnTo>
                    <a:pt x="377663" y="18375"/>
                  </a:lnTo>
                  <a:lnTo>
                    <a:pt x="421948" y="8287"/>
                  </a:lnTo>
                  <a:lnTo>
                    <a:pt x="467592" y="2102"/>
                  </a:lnTo>
                  <a:lnTo>
                    <a:pt x="514415" y="0"/>
                  </a:lnTo>
                  <a:lnTo>
                    <a:pt x="4184909" y="0"/>
                  </a:lnTo>
                  <a:lnTo>
                    <a:pt x="4235752" y="2517"/>
                  </a:lnTo>
                  <a:lnTo>
                    <a:pt x="4285735" y="9975"/>
                  </a:lnTo>
                  <a:lnTo>
                    <a:pt x="4334519" y="22235"/>
                  </a:lnTo>
                  <a:lnTo>
                    <a:pt x="4381767" y="39157"/>
                  </a:lnTo>
                  <a:lnTo>
                    <a:pt x="4427142" y="60601"/>
                  </a:lnTo>
                  <a:lnTo>
                    <a:pt x="4470307" y="86427"/>
                  </a:lnTo>
                  <a:lnTo>
                    <a:pt x="4510924" y="116496"/>
                  </a:lnTo>
                  <a:lnTo>
                    <a:pt x="4548656" y="150668"/>
                  </a:lnTo>
                  <a:lnTo>
                    <a:pt x="4582827" y="188400"/>
                  </a:lnTo>
                  <a:lnTo>
                    <a:pt x="4612896" y="229017"/>
                  </a:lnTo>
                  <a:lnTo>
                    <a:pt x="4638723" y="272181"/>
                  </a:lnTo>
                  <a:lnTo>
                    <a:pt x="4660167" y="317557"/>
                  </a:lnTo>
                  <a:lnTo>
                    <a:pt x="4677088" y="364805"/>
                  </a:lnTo>
                  <a:lnTo>
                    <a:pt x="4689348" y="413589"/>
                  </a:lnTo>
                  <a:lnTo>
                    <a:pt x="4696807" y="463571"/>
                  </a:lnTo>
                  <a:lnTo>
                    <a:pt x="4699324" y="514415"/>
                  </a:lnTo>
                  <a:lnTo>
                    <a:pt x="4699324" y="2572013"/>
                  </a:lnTo>
                  <a:lnTo>
                    <a:pt x="4697222" y="2618835"/>
                  </a:lnTo>
                  <a:lnTo>
                    <a:pt x="4691036" y="2664480"/>
                  </a:lnTo>
                  <a:lnTo>
                    <a:pt x="4680949" y="2708765"/>
                  </a:lnTo>
                  <a:lnTo>
                    <a:pt x="4667141" y="2751509"/>
                  </a:lnTo>
                  <a:lnTo>
                    <a:pt x="4649795" y="2792531"/>
                  </a:lnTo>
                  <a:lnTo>
                    <a:pt x="4629091" y="2831648"/>
                  </a:lnTo>
                  <a:lnTo>
                    <a:pt x="4605213" y="2868680"/>
                  </a:lnTo>
                  <a:lnTo>
                    <a:pt x="4578340" y="2903444"/>
                  </a:lnTo>
                  <a:lnTo>
                    <a:pt x="4548655" y="2935759"/>
                  </a:lnTo>
                  <a:lnTo>
                    <a:pt x="4516340" y="2965444"/>
                  </a:lnTo>
                  <a:lnTo>
                    <a:pt x="4481576" y="2992316"/>
                  </a:lnTo>
                  <a:lnTo>
                    <a:pt x="4444544" y="3016195"/>
                  </a:lnTo>
                  <a:lnTo>
                    <a:pt x="4405427" y="3036898"/>
                  </a:lnTo>
                  <a:lnTo>
                    <a:pt x="4364405" y="3054245"/>
                  </a:lnTo>
                  <a:lnTo>
                    <a:pt x="4321661" y="3068052"/>
                  </a:lnTo>
                  <a:lnTo>
                    <a:pt x="4277376" y="3078140"/>
                  </a:lnTo>
                  <a:lnTo>
                    <a:pt x="4231731" y="3084326"/>
                  </a:lnTo>
                  <a:lnTo>
                    <a:pt x="4184909" y="3086428"/>
                  </a:lnTo>
                  <a:lnTo>
                    <a:pt x="514415" y="3086428"/>
                  </a:lnTo>
                  <a:lnTo>
                    <a:pt x="467592" y="3084326"/>
                  </a:lnTo>
                  <a:lnTo>
                    <a:pt x="421948" y="3078140"/>
                  </a:lnTo>
                  <a:lnTo>
                    <a:pt x="377663" y="3068052"/>
                  </a:lnTo>
                  <a:lnTo>
                    <a:pt x="334918" y="3054245"/>
                  </a:lnTo>
                  <a:lnTo>
                    <a:pt x="293897" y="3036898"/>
                  </a:lnTo>
                  <a:lnTo>
                    <a:pt x="254779" y="3016195"/>
                  </a:lnTo>
                  <a:lnTo>
                    <a:pt x="217748" y="2992316"/>
                  </a:lnTo>
                  <a:lnTo>
                    <a:pt x="182983" y="2965444"/>
                  </a:lnTo>
                  <a:lnTo>
                    <a:pt x="150668" y="2935759"/>
                  </a:lnTo>
                  <a:lnTo>
                    <a:pt x="120983" y="2903444"/>
                  </a:lnTo>
                  <a:lnTo>
                    <a:pt x="94111" y="2868680"/>
                  </a:lnTo>
                  <a:lnTo>
                    <a:pt x="70232" y="2831648"/>
                  </a:lnTo>
                  <a:lnTo>
                    <a:pt x="49529" y="2792531"/>
                  </a:lnTo>
                  <a:lnTo>
                    <a:pt x="32183" y="2751509"/>
                  </a:lnTo>
                  <a:lnTo>
                    <a:pt x="18375" y="2708765"/>
                  </a:lnTo>
                  <a:lnTo>
                    <a:pt x="8287" y="2664480"/>
                  </a:lnTo>
                  <a:lnTo>
                    <a:pt x="2102" y="2618835"/>
                  </a:lnTo>
                  <a:lnTo>
                    <a:pt x="0" y="2572013"/>
                  </a:lnTo>
                  <a:lnTo>
                    <a:pt x="0" y="514415"/>
                  </a:lnTo>
                  <a:close/>
                </a:path>
              </a:pathLst>
            </a:custGeom>
            <a:ln w="12686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40677" y="5850209"/>
            <a:ext cx="152082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dirty="0">
                <a:latin typeface="Cambria"/>
                <a:cs typeface="Cambria"/>
              </a:rPr>
              <a:t>a)</a:t>
            </a:r>
            <a:r>
              <a:rPr sz="1800" b="1" spc="110" dirty="0">
                <a:latin typeface="Cambria"/>
                <a:cs typeface="Cambria"/>
              </a:rPr>
              <a:t> New</a:t>
            </a:r>
            <a:r>
              <a:rPr sz="1800" b="1" spc="114" dirty="0">
                <a:latin typeface="Cambria"/>
                <a:cs typeface="Cambria"/>
              </a:rPr>
              <a:t> </a:t>
            </a:r>
            <a:r>
              <a:rPr sz="1800" b="1" spc="65" dirty="0">
                <a:latin typeface="Cambria"/>
                <a:cs typeface="Cambria"/>
              </a:rPr>
              <a:t>Cases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95439" y="5850209"/>
            <a:ext cx="190246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dirty="0">
                <a:latin typeface="Cambria"/>
                <a:cs typeface="Cambria"/>
              </a:rPr>
              <a:t>b)</a:t>
            </a:r>
            <a:r>
              <a:rPr sz="1800" b="1" spc="110" dirty="0">
                <a:latin typeface="Cambria"/>
                <a:cs typeface="Cambria"/>
              </a:rPr>
              <a:t> </a:t>
            </a:r>
            <a:r>
              <a:rPr sz="1800" b="1" spc="85" dirty="0">
                <a:latin typeface="Cambria"/>
                <a:cs typeface="Cambria"/>
              </a:rPr>
              <a:t>Death</a:t>
            </a:r>
            <a:r>
              <a:rPr sz="1800" b="1" spc="110" dirty="0">
                <a:latin typeface="Cambria"/>
                <a:cs typeface="Cambria"/>
              </a:rPr>
              <a:t> </a:t>
            </a:r>
            <a:r>
              <a:rPr sz="1800" b="1" spc="85" dirty="0">
                <a:latin typeface="Cambria"/>
                <a:cs typeface="Cambria"/>
              </a:rPr>
              <a:t>Caused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8742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95"/>
              </a:spcBef>
            </a:pPr>
            <a:r>
              <a:rPr spc="185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8084" y="2332701"/>
            <a:ext cx="6276340" cy="2743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2"/>
              </a:rPr>
              <a:t>https://ww</a:t>
            </a:r>
            <a:r>
              <a:rPr sz="16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</a:rPr>
              <a:t>w</a:t>
            </a:r>
            <a:r>
              <a:rPr sz="16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2"/>
              </a:rPr>
              <a:t>.kaggle.com/</a:t>
            </a:r>
            <a:endParaRPr sz="1600">
              <a:latin typeface="Cambria"/>
              <a:cs typeface="Cambria"/>
            </a:endParaRPr>
          </a:p>
          <a:p>
            <a:pPr marL="12700" marR="1421130">
              <a:lnSpc>
                <a:spcPct val="202900"/>
              </a:lnSpc>
            </a:pPr>
            <a:r>
              <a:rPr sz="16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</a:rPr>
              <a:t>https://docs.python.org/3/tutorial/</a:t>
            </a:r>
            <a:r>
              <a:rPr sz="1600" spc="-10" dirty="0">
                <a:solidFill>
                  <a:srgbClr val="0462C1"/>
                </a:solidFill>
                <a:latin typeface="Cambria"/>
                <a:cs typeface="Cambria"/>
              </a:rPr>
              <a:t> </a:t>
            </a:r>
            <a:r>
              <a:rPr sz="16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3"/>
              </a:rPr>
              <a:t>https://ww</a:t>
            </a:r>
            <a:r>
              <a:rPr sz="16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</a:rPr>
              <a:t>w.p</a:t>
            </a:r>
            <a:r>
              <a:rPr sz="16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3"/>
              </a:rPr>
              <a:t>ython.org/</a:t>
            </a:r>
            <a:r>
              <a:rPr sz="1600" spc="-10" dirty="0">
                <a:solidFill>
                  <a:srgbClr val="0462C1"/>
                </a:solidFill>
                <a:latin typeface="Cambria"/>
                <a:cs typeface="Cambria"/>
              </a:rPr>
              <a:t> </a:t>
            </a:r>
            <a:r>
              <a:rPr sz="16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4"/>
              </a:rPr>
              <a:t>https://ww</a:t>
            </a:r>
            <a:r>
              <a:rPr sz="16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</a:rPr>
              <a:t>w</a:t>
            </a:r>
            <a:r>
              <a:rPr sz="16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4"/>
              </a:rPr>
              <a:t>.javatpoint.com/python-</a:t>
            </a:r>
            <a:r>
              <a:rPr sz="1600" u="sng" spc="6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4"/>
              </a:rPr>
              <a:t>oops-</a:t>
            </a:r>
            <a:r>
              <a:rPr sz="1600" u="sng" spc="5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4"/>
              </a:rPr>
              <a:t>concepts</a:t>
            </a:r>
            <a:endParaRPr sz="1600">
              <a:latin typeface="Cambria"/>
              <a:cs typeface="Cambria"/>
            </a:endParaRPr>
          </a:p>
          <a:p>
            <a:pPr marL="12700" marR="5080">
              <a:lnSpc>
                <a:spcPct val="202900"/>
              </a:lnSpc>
            </a:pPr>
            <a:r>
              <a:rPr sz="16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5"/>
              </a:rPr>
              <a:t>https://ww</a:t>
            </a:r>
            <a:r>
              <a:rPr sz="16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</a:rPr>
              <a:t>w</a:t>
            </a:r>
            <a:r>
              <a:rPr sz="16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5"/>
              </a:rPr>
              <a:t>.tutorialsteacher.com/p</a:t>
            </a:r>
            <a:r>
              <a:rPr sz="16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</a:rPr>
              <a:t>ython/p</a:t>
            </a:r>
            <a:r>
              <a:rPr sz="16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5"/>
              </a:rPr>
              <a:t>ython-</a:t>
            </a:r>
            <a:r>
              <a:rPr sz="1600" u="sng" spc="6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5"/>
              </a:rPr>
              <a:t>version-</a:t>
            </a:r>
            <a:r>
              <a:rPr sz="1600" u="sng" spc="5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5"/>
              </a:rPr>
              <a:t>history</a:t>
            </a:r>
            <a:r>
              <a:rPr sz="1600" spc="50" dirty="0">
                <a:solidFill>
                  <a:srgbClr val="0462C1"/>
                </a:solidFill>
                <a:latin typeface="Cambria"/>
                <a:cs typeface="Cambria"/>
              </a:rPr>
              <a:t> </a:t>
            </a:r>
            <a:r>
              <a:rPr sz="16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6"/>
              </a:rPr>
              <a:t>https://ww</a:t>
            </a:r>
            <a:r>
              <a:rPr sz="16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</a:rPr>
              <a:t>w</a:t>
            </a:r>
            <a:r>
              <a:rPr sz="16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6"/>
              </a:rPr>
              <a:t>.w3schools.com/p</a:t>
            </a:r>
            <a:r>
              <a:rPr sz="16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</a:rPr>
              <a:t>ython/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298</Words>
  <Application>Microsoft Office PowerPoint</Application>
  <PresentationFormat>Custom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Berlin Sans FB Demi</vt:lpstr>
      <vt:lpstr>Calibri</vt:lpstr>
      <vt:lpstr>Cambria</vt:lpstr>
      <vt:lpstr>Courier New</vt:lpstr>
      <vt:lpstr>Office Theme</vt:lpstr>
      <vt:lpstr>BRAIN TUMOUR DETECTION</vt:lpstr>
      <vt:lpstr>Contents</vt:lpstr>
      <vt:lpstr>PROBLEM STATEMENT</vt:lpstr>
      <vt:lpstr>Solution</vt:lpstr>
      <vt:lpstr>OBJECTIVE</vt:lpstr>
      <vt:lpstr>WORKFLOW</vt:lpstr>
      <vt:lpstr>Load Modules</vt:lpstr>
      <vt:lpstr>Survey of New Cases &amp; Deaths By Brain Tumour</vt:lpstr>
      <vt:lpstr>REFERENCES</vt:lpstr>
      <vt:lpstr>DEMONSTRATION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TUMOUR DETECTION</dc:title>
  <dc:creator>Shafin Showkat</dc:creator>
  <cp:lastModifiedBy>acs</cp:lastModifiedBy>
  <cp:revision>4</cp:revision>
  <dcterms:created xsi:type="dcterms:W3CDTF">2022-12-20T10:53:40Z</dcterms:created>
  <dcterms:modified xsi:type="dcterms:W3CDTF">2022-12-20T11:02:49Z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m75</vt:lpwstr>
  </property>
</Properties>
</file>