
<file path=[Content_Types].xml><?xml version="1.0" encoding="utf-8"?>
<Types xmlns="http://schemas.openxmlformats.org/package/2006/content-types">
  <Override PartName="/customXml/itemProps3.xml" ContentType="application/vnd.openxmlformats-officedocument.customXmlProperties+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Layouts/slideLayout19.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29.xml" ContentType="application/vnd.openxmlformats-officedocument.presentationml.tags+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slideLayouts/slideLayout20.xml" ContentType="application/vnd.openxmlformats-officedocument.presentationml.slideLayout+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tags/tag3.xml" ContentType="application/vnd.openxmlformats-officedocument.presentationml.tags+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slideLayouts/slideLayout23.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Capgemini Masters" id="{4E249A1C-D928-4AC0-A77C-65440B7A141B}">
          <p14:sldIdLst>
            <p14:sldId id="1049"/>
          </p14:sldIdLst>
        </p14:section>
      </p14:sectionLst>
    </p:ext>
    <p:ext uri="{EFAFB233-063F-42B5-8137-9DF3F51BA10A}">
      <p15:sldGuideLst xmlns:p15="http://schemas.microsoft.com/office/powerpoint/2012/main" xmlns="">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B79AA"/>
    <a:srgbClr val="FFFFFF"/>
    <a:srgbClr val="1F497D"/>
    <a:srgbClr val="CAD1A1"/>
    <a:srgbClr val="4BACC6"/>
    <a:srgbClr val="AABED2"/>
    <a:srgbClr val="0070AD"/>
    <a:srgbClr val="FF7E83"/>
    <a:srgbClr val="2B0A3D"/>
    <a:srgbClr val="00C37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71" autoAdjust="0"/>
    <p:restoredTop sz="93792" autoAdjust="0"/>
  </p:normalViewPr>
  <p:slideViewPr>
    <p:cSldViewPr>
      <p:cViewPr varScale="1">
        <p:scale>
          <a:sx n="68" d="100"/>
          <a:sy n="68" d="100"/>
        </p:scale>
        <p:origin x="-828" y="-10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04/10/2021</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xmlns=""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xmlns=""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xmlns=""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Notes Placeholder 2">
            <a:extLst>
              <a:ext uri="{FF2B5EF4-FFF2-40B4-BE49-F238E27FC236}">
                <a16:creationId xmlns:a16="http://schemas.microsoft.com/office/drawing/2014/main" xmlns="" id="{9C8E31D1-17D2-4FF9-845C-778BEC269434}"/>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xmlns=""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p:oleObj spid="_x0000_s4106" name="think-cell Slide" r:id="rId6" imgW="360" imgH="360" progId="">
              <p:embed/>
            </p:oleObj>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xmlns=""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xmlns=""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xmlns=""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0250" name="think-cell Slide" r:id="rId4" imgW="360" imgH="360" progId="">
              <p:embed/>
            </p:oleObj>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xmlns=""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1274" name="think-cell Slide" r:id="rId4" imgW="360" imgH="360" progId="">
              <p:embed/>
            </p:oleObj>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xmlns=""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2298" name="think-cell Slide" r:id="rId4" imgW="360" imgH="360" progId="">
              <p:embed/>
            </p:oleObj>
          </a:graphicData>
        </a:graphic>
      </p:graphicFrame>
    </p:spTree>
    <p:extLst>
      <p:ext uri="{BB962C8B-B14F-4D97-AF65-F5344CB8AC3E}">
        <p14:creationId xmlns:p14="http://schemas.microsoft.com/office/powerpoint/2010/main" xmlns=""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xmlns=""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xmlns=""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xmlns=""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p:oleObj spid="_x0000_s5130" name="think-cell Slide" r:id="rId7" imgW="360" imgH="360" progId="">
              <p:embed/>
            </p:oleObj>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xmlns=""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xmlns=""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4346" name="think-cell Slide" r:id="rId4" imgW="360" imgH="360" progId="">
              <p:embed/>
            </p:oleObj>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xmlns=""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5370" name="think-cell Slide" r:id="rId4" imgW="360" imgH="360" progId="">
              <p:embed/>
            </p:oleObj>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xmlns=""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xmlns=""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xmlns=""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xmlns=""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xmlns=""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xmlns=""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xmlns=""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7418" name="think-cell Slide" r:id="rId4" imgW="360" imgH="360" progId="">
              <p:embed/>
            </p:oleObj>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xmlns="" val="3378389502"/>
      </p:ext>
    </p:extLst>
  </p:cSld>
  <p:clrMapOvr>
    <a:masterClrMapping/>
  </p:clrMapOvr>
  <p:extLst>
    <p:ext uri="{DCECCB84-F9BA-43D5-87BE-67443E8EF086}">
      <p15:sldGuideLst xmlns:p15="http://schemas.microsoft.com/office/powerpoint/2012/main" xmlns="">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xmlns="" id="{9D2BDE31-324A-48D9-B4FF-035BEA658753}"/>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a:extLst>
              <a:ext uri="{FF2B5EF4-FFF2-40B4-BE49-F238E27FC236}">
                <a16:creationId xmlns:a16="http://schemas.microsoft.com/office/drawing/2014/main" xmlns=""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xmlns=""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xmlns=""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xmlns=""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xmlns=""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xmlns=""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xmlns=""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xmlns=""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xmlns=""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xmlns=""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xmlns=""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xmlns=""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p:oleObj spid="_x0000_s6154" name="think-cell Slide" r:id="rId7" imgW="360" imgH="360" progId="">
              <p:embed/>
            </p:oleObj>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xmlns=""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p:oleObj spid="_x0000_s7178" name="think-cell Slide" r:id="rId9" imgW="360" imgH="360" progId="">
              <p:embed/>
            </p:oleObj>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xmlns=""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xmlns=""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p:oleObj spid="_x0000_s8202" name="think-cell Slide" r:id="rId5" imgW="360" imgH="360" progId="">
              <p:embed/>
            </p:oleObj>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xmlns=""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p:oleObj spid="_x0000_s9226" name="think-cell Slide" r:id="rId4" imgW="360" imgH="360" progId="">
              <p:embed/>
            </p:oleObj>
          </a:graphicData>
        </a:graphic>
      </p:graphicFrame>
    </p:spTree>
    <p:extLst>
      <p:ext uri="{BB962C8B-B14F-4D97-AF65-F5344CB8AC3E}">
        <p14:creationId xmlns:p14="http://schemas.microsoft.com/office/powerpoint/2010/main" xmlns=""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10/4/2021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p:oleObj spid="_x0000_s3082" name="think-cell Slide" r:id="rId25" imgW="360" imgH="360" progId="">
              <p:embed/>
            </p:oleObj>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xmlns=""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xmlns=""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xmlns=""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xmlns=""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xmlns=""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xmlns=""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xmlns=""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xmlns=""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xmlns=""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xmlns=""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xmlns=""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xmlns=""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xmlns=""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xmlns=""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xmlns=""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xmlns=""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xmlns=""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xmlns=""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xmlns=""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xmlns=""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xmlns=""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xmlns=""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xmlns=""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xmlns=""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xmlns=""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xmlns=""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xmlns=""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xmlns=""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xmlns=""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xmlns=""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xmlns=""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p:oleObj spid="_x0000_s13322" name="think-cell Slide" r:id="rId14" imgW="360" imgH="360" progId="">
              <p:embed/>
            </p:oleObj>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xmlns=""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aubins.raj@capgemini.com"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21">
            <a:extLst>
              <a:ext uri="{FF2B5EF4-FFF2-40B4-BE49-F238E27FC236}">
                <a16:creationId xmlns:a16="http://schemas.microsoft.com/office/drawing/2014/main" xmlns=""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xmlns="" id="{994FC039-D8C9-4401-93CE-88467263C848}"/>
              </a:ext>
            </a:extLst>
          </p:cNvPr>
          <p:cNvSpPr>
            <a:spLocks noGrp="1"/>
          </p:cNvSpPr>
          <p:nvPr>
            <p:ph type="body" sz="quarter" idx="43"/>
          </p:nvPr>
        </p:nvSpPr>
        <p:spPr>
          <a:xfrm>
            <a:off x="3747286" y="1378095"/>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xmlns="" id="{0DF2099D-8FC2-44CE-AB60-E2C2257CB05D}"/>
              </a:ext>
            </a:extLst>
          </p:cNvPr>
          <p:cNvSpPr>
            <a:spLocks noGrp="1"/>
          </p:cNvSpPr>
          <p:nvPr>
            <p:ph type="body" sz="quarter" idx="47"/>
          </p:nvPr>
        </p:nvSpPr>
        <p:spPr>
          <a:xfrm>
            <a:off x="3344833" y="1609811"/>
            <a:ext cx="3932421" cy="207962"/>
          </a:xfrm>
        </p:spPr>
        <p:txBody>
          <a:bodyPr/>
          <a:lstStyle/>
          <a:p>
            <a:pPr eaLnBrk="1" hangingPunct="1"/>
            <a:r>
              <a:rPr lang="nl-NL" altLang="nl-NL" dirty="0" smtClean="0">
                <a:hlinkClick r:id="rId3"/>
              </a:rPr>
              <a:t>Kaki.divya-jyothi</a:t>
            </a:r>
            <a:r>
              <a:rPr lang="nl-NL" altLang="nl-NL" dirty="0" smtClean="0">
                <a:hlinkClick r:id="rId3"/>
              </a:rPr>
              <a:t>@capgemini.com</a:t>
            </a:r>
            <a:r>
              <a:rPr lang="nl-NL" altLang="nl-NL" dirty="0" smtClean="0"/>
              <a:t> </a:t>
            </a:r>
            <a:endParaRPr lang="nl-NL" altLang="nl-NL" dirty="0"/>
          </a:p>
        </p:txBody>
      </p:sp>
      <p:sp>
        <p:nvSpPr>
          <p:cNvPr id="7175" name="Text Placeholder 26">
            <a:extLst>
              <a:ext uri="{FF2B5EF4-FFF2-40B4-BE49-F238E27FC236}">
                <a16:creationId xmlns:a16="http://schemas.microsoft.com/office/drawing/2014/main" xmlns="" id="{BADEA8C0-D1A3-4608-9E63-683339DCC944}"/>
              </a:ext>
            </a:extLst>
          </p:cNvPr>
          <p:cNvSpPr>
            <a:spLocks noGrp="1"/>
          </p:cNvSpPr>
          <p:nvPr>
            <p:ph type="body" sz="quarter" idx="50"/>
          </p:nvPr>
        </p:nvSpPr>
        <p:spPr>
          <a:xfrm>
            <a:off x="230188" y="3008313"/>
            <a:ext cx="4265612" cy="3621087"/>
          </a:xfrm>
        </p:spPr>
        <p:txBody>
          <a:bodyPr/>
          <a:lstStyle/>
          <a:p>
            <a:r>
              <a:rPr lang="en-US" altLang="en-US" sz="1200" b="1" dirty="0"/>
              <a:t>Full Stack Developer</a:t>
            </a:r>
          </a:p>
          <a:p>
            <a:pPr marL="171450" indent="-171450">
              <a:buFont typeface="Arial" panose="020B0604020202020204" pitchFamily="34" charset="0"/>
              <a:buChar char="•"/>
            </a:pPr>
            <a:r>
              <a:rPr lang="en-US" sz="1050" dirty="0"/>
              <a:t>Hands on experience in creating </a:t>
            </a:r>
            <a:r>
              <a:rPr lang="en-US" sz="1050" b="1" dirty="0"/>
              <a:t>microservices</a:t>
            </a:r>
            <a:r>
              <a:rPr lang="en-US" sz="1050" dirty="0"/>
              <a:t> with </a:t>
            </a:r>
            <a:r>
              <a:rPr lang="en-US" sz="1050" b="1" dirty="0" err="1"/>
              <a:t>Springboot</a:t>
            </a:r>
            <a:r>
              <a:rPr lang="en-US" sz="1050" b="1" dirty="0"/>
              <a:t>, Spring Security, Spring Cloud API Gateway,</a:t>
            </a:r>
            <a:r>
              <a:rPr lang="en-US" sz="1050" dirty="0"/>
              <a:t> Eureka server.</a:t>
            </a:r>
          </a:p>
          <a:p>
            <a:pPr marL="171450" indent="-171450">
              <a:buFont typeface="Arial" panose="020B0604020202020204" pitchFamily="34" charset="0"/>
              <a:buChar char="•"/>
            </a:pPr>
            <a:r>
              <a:rPr lang="en-US" sz="1050" dirty="0"/>
              <a:t>Completed the training along with case study using Java Full Stack Angular as the technology</a:t>
            </a:r>
            <a:r>
              <a:rPr lang="en-US" sz="1050" dirty="0" smtClean="0"/>
              <a:t>.</a:t>
            </a:r>
            <a:endParaRPr lang="en-US" sz="1050" dirty="0"/>
          </a:p>
          <a:p>
            <a:pPr marL="171450" indent="-171450">
              <a:buFont typeface="Arial" panose="020B0604020202020204" pitchFamily="34" charset="0"/>
              <a:buChar char="•"/>
            </a:pPr>
            <a:r>
              <a:rPr lang="en-US" sz="1050" dirty="0"/>
              <a:t>Team player who communicates effectively and works well with others to improve work </a:t>
            </a:r>
            <a:r>
              <a:rPr lang="en-US" sz="1050" dirty="0" smtClean="0"/>
              <a:t>output.</a:t>
            </a:r>
            <a:endParaRPr lang="en-US" altLang="nl-NL" sz="1050" dirty="0"/>
          </a:p>
        </p:txBody>
      </p:sp>
      <p:pic>
        <p:nvPicPr>
          <p:cNvPr id="7179" name="Picture 7">
            <a:extLst>
              <a:ext uri="{FF2B5EF4-FFF2-40B4-BE49-F238E27FC236}">
                <a16:creationId xmlns:a16="http://schemas.microsoft.com/office/drawing/2014/main" xmlns="" id="{12618B16-99B6-4F89-A145-C5939A93831F}"/>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l="23582" t="2058" r="24332" b="4875"/>
          <a:stretch>
            <a:fillRect/>
          </a:stretch>
        </p:blipFill>
        <p:spPr bwMode="auto">
          <a:xfrm>
            <a:off x="2364228" y="6278285"/>
            <a:ext cx="471487" cy="471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80" name="TextBox 3">
            <a:extLst>
              <a:ext uri="{FF2B5EF4-FFF2-40B4-BE49-F238E27FC236}">
                <a16:creationId xmlns:a16="http://schemas.microsoft.com/office/drawing/2014/main" xmlns="" id="{273FF0AF-5E94-435C-8A2A-7A7CA0FE36A6}"/>
              </a:ext>
            </a:extLst>
          </p:cNvPr>
          <p:cNvSpPr txBox="1">
            <a:spLocks noChangeArrowheads="1"/>
          </p:cNvSpPr>
          <p:nvPr/>
        </p:nvSpPr>
        <p:spPr bwMode="auto">
          <a:xfrm>
            <a:off x="2892547" y="6413242"/>
            <a:ext cx="340995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xmlns="" id="{568E79A1-196A-4599-9F1F-AD39B99F1222}"/>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216648" y="6268839"/>
            <a:ext cx="473075" cy="471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xmlns="" id="{89622B52-B834-40D0-9BA5-24EF14F2A61E}"/>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xmlns="" id="{B8C26D43-3971-4B32-9403-96D3E3AC5656}"/>
              </a:ext>
            </a:extLst>
          </p:cNvPr>
          <p:cNvSpPr txBox="1">
            <a:spLocks noChangeArrowheads="1"/>
          </p:cNvSpPr>
          <p:nvPr/>
        </p:nvSpPr>
        <p:spPr bwMode="white">
          <a:xfrm>
            <a:off x="3112571" y="1975020"/>
            <a:ext cx="2381250" cy="33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xmlns="" id="{4E726CED-1BAF-414A-893B-4626E9B6F2B4}"/>
              </a:ext>
            </a:extLst>
          </p:cNvPr>
          <p:cNvSpPr/>
          <p:nvPr/>
        </p:nvSpPr>
        <p:spPr>
          <a:xfrm>
            <a:off x="9826427" y="516978"/>
            <a:ext cx="2424112" cy="618631"/>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 </a:t>
            </a:r>
          </a:p>
          <a:p>
            <a:pPr lvl="0">
              <a:lnSpc>
                <a:spcPct val="114000"/>
              </a:lnSpc>
              <a:defRPr/>
            </a:pPr>
            <a:r>
              <a:rPr lang="en-US" altLang="nl-NL" sz="1000" dirty="0">
                <a:solidFill>
                  <a:prstClr val="black"/>
                </a:solidFill>
                <a:latin typeface="Verdana" panose="020B0604030504040204" pitchFamily="34" charset="0"/>
              </a:rPr>
              <a:t>Electronics and Communication :     2017 - 2021</a:t>
            </a:r>
          </a:p>
        </p:txBody>
      </p:sp>
      <p:sp>
        <p:nvSpPr>
          <p:cNvPr id="6" name="Rectangle 5">
            <a:extLst>
              <a:ext uri="{FF2B5EF4-FFF2-40B4-BE49-F238E27FC236}">
                <a16:creationId xmlns:a16="http://schemas.microsoft.com/office/drawing/2014/main" xmlns="" id="{1616387D-79C4-4D2C-8F4C-617036B1459A}"/>
              </a:ext>
            </a:extLst>
          </p:cNvPr>
          <p:cNvSpPr/>
          <p:nvPr/>
        </p:nvSpPr>
        <p:spPr>
          <a:xfrm>
            <a:off x="9375847" y="976165"/>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sp>
        <p:nvSpPr>
          <p:cNvPr id="8" name="Text Placeholder 7"/>
          <p:cNvSpPr>
            <a:spLocks noGrp="1"/>
          </p:cNvSpPr>
          <p:nvPr>
            <p:ph type="body" sz="quarter" idx="48"/>
          </p:nvPr>
        </p:nvSpPr>
        <p:spPr>
          <a:xfrm>
            <a:off x="3355045" y="1852732"/>
            <a:ext cx="2373312" cy="330250"/>
          </a:xfrm>
        </p:spPr>
        <p:txBody>
          <a:bodyPr/>
          <a:lstStyle/>
          <a:p>
            <a:r>
              <a:rPr lang="en-IN" dirty="0"/>
              <a:t>+91 </a:t>
            </a:r>
            <a:r>
              <a:rPr lang="en-IN" dirty="0" smtClean="0"/>
              <a:t>9866859201</a:t>
            </a:r>
            <a:endParaRPr lang="en-IN" dirty="0"/>
          </a:p>
        </p:txBody>
      </p:sp>
      <p:sp>
        <p:nvSpPr>
          <p:cNvPr id="9" name="Text Placeholder 8"/>
          <p:cNvSpPr>
            <a:spLocks noGrp="1"/>
          </p:cNvSpPr>
          <p:nvPr>
            <p:ph type="body" sz="quarter" idx="36"/>
          </p:nvPr>
        </p:nvSpPr>
        <p:spPr>
          <a:xfrm>
            <a:off x="4836699" y="2995865"/>
            <a:ext cx="4009644" cy="2907765"/>
          </a:xfrm>
        </p:spPr>
        <p:txBody>
          <a:bodyPr/>
          <a:lstStyle/>
          <a:p>
            <a:pPr>
              <a:lnSpc>
                <a:spcPct val="114000"/>
              </a:lnSpc>
            </a:pPr>
            <a:r>
              <a:rPr lang="en-IN" altLang="nl-NL" b="1" dirty="0" smtClean="0"/>
              <a:t>Agriculture crop </a:t>
            </a:r>
            <a:r>
              <a:rPr lang="en-IN" altLang="nl-NL" b="1" dirty="0" smtClean="0"/>
              <a:t>System</a:t>
            </a:r>
            <a:endParaRPr lang="en-US" altLang="nl-NL" b="1" dirty="0"/>
          </a:p>
          <a:p>
            <a:pPr>
              <a:lnSpc>
                <a:spcPct val="114000"/>
              </a:lnSpc>
            </a:pPr>
            <a:r>
              <a:rPr lang="en-IN" altLang="en-US" dirty="0"/>
              <a:t>Developed </a:t>
            </a:r>
            <a:r>
              <a:rPr lang="en-IN" altLang="en-US" dirty="0" smtClean="0"/>
              <a:t> </a:t>
            </a:r>
            <a:r>
              <a:rPr lang="en-IN" altLang="en-US" dirty="0" smtClean="0"/>
              <a:t>Agriculture  Crop </a:t>
            </a:r>
            <a:r>
              <a:rPr lang="en-IN" altLang="en-US" dirty="0" smtClean="0"/>
              <a:t>S</a:t>
            </a:r>
            <a:r>
              <a:rPr lang="en-IN" altLang="en-US" dirty="0" smtClean="0"/>
              <a:t>ystem </a:t>
            </a:r>
            <a:r>
              <a:rPr lang="en-IN" altLang="en-US" dirty="0"/>
              <a:t>Using Spring microservices and Angular with NoSQL as database.</a:t>
            </a:r>
          </a:p>
          <a:p>
            <a:pPr eaLnBrk="1" hangingPunct="1">
              <a:lnSpc>
                <a:spcPct val="114000"/>
              </a:lnSpc>
            </a:pPr>
            <a:r>
              <a:rPr lang="en-IN" altLang="en-US" dirty="0"/>
              <a:t>Implemented multiple microservices using Spring </a:t>
            </a:r>
            <a:r>
              <a:rPr lang="en-IN" altLang="en-US" dirty="0" err="1"/>
              <a:t>Boot,Spring</a:t>
            </a:r>
            <a:r>
              <a:rPr lang="en-IN" altLang="en-US" dirty="0"/>
              <a:t> Cloud and connected them via discovery service i.e. Eureka server.</a:t>
            </a:r>
          </a:p>
          <a:p>
            <a:pPr eaLnBrk="1" hangingPunct="1">
              <a:lnSpc>
                <a:spcPct val="114000"/>
              </a:lnSpc>
            </a:pPr>
            <a:r>
              <a:rPr lang="en-IN" altLang="en-US" dirty="0"/>
              <a:t>Frontend with Angular </a:t>
            </a:r>
            <a:r>
              <a:rPr lang="en-IN" altLang="en-US" dirty="0" smtClean="0"/>
              <a:t>,Using </a:t>
            </a:r>
            <a:r>
              <a:rPr lang="en-IN" altLang="en-US" dirty="0"/>
              <a:t>Angular Material and Angular CLI for creating UI.</a:t>
            </a:r>
          </a:p>
          <a:p>
            <a:pPr eaLnBrk="1" hangingPunct="1">
              <a:lnSpc>
                <a:spcPct val="114000"/>
              </a:lnSpc>
            </a:pPr>
            <a:r>
              <a:rPr lang="en-IN" altLang="en-US" dirty="0"/>
              <a:t>Database with MongoDB Atlas.</a:t>
            </a:r>
          </a:p>
          <a:p>
            <a:pPr eaLnBrk="1" hangingPunct="1">
              <a:lnSpc>
                <a:spcPct val="114000"/>
              </a:lnSpc>
            </a:pPr>
            <a:r>
              <a:rPr lang="en-IN" altLang="en-US" dirty="0"/>
              <a:t>Version control using GitHub</a:t>
            </a:r>
          </a:p>
          <a:p>
            <a:endParaRPr lang="en-IN" dirty="0"/>
          </a:p>
        </p:txBody>
      </p:sp>
      <p:sp>
        <p:nvSpPr>
          <p:cNvPr id="10" name="TextBox 9"/>
          <p:cNvSpPr txBox="1"/>
          <p:nvPr/>
        </p:nvSpPr>
        <p:spPr>
          <a:xfrm>
            <a:off x="9372600" y="1185944"/>
            <a:ext cx="2743200" cy="4700646"/>
          </a:xfrm>
          <a:prstGeom prst="rect">
            <a:avLst/>
          </a:prstGeom>
          <a:noFill/>
        </p:spPr>
        <p:txBody>
          <a:bodyPr wrap="square" rtlCol="0">
            <a:spAutoFit/>
          </a:bodyPr>
          <a:lstStyle/>
          <a:p>
            <a:pPr>
              <a:lnSpc>
                <a:spcPct val="114000"/>
              </a:lnSpc>
            </a:pPr>
            <a:r>
              <a:rPr lang="en-US" altLang="en-US" sz="1100" dirty="0"/>
              <a:t>JAVA</a:t>
            </a:r>
          </a:p>
          <a:p>
            <a:pPr>
              <a:lnSpc>
                <a:spcPct val="114000"/>
              </a:lnSpc>
            </a:pPr>
            <a:r>
              <a:rPr lang="en-US" altLang="en-US" sz="1100" b="1" dirty="0"/>
              <a:t>Spring Boot</a:t>
            </a:r>
          </a:p>
          <a:p>
            <a:pPr>
              <a:lnSpc>
                <a:spcPct val="114000"/>
              </a:lnSpc>
            </a:pPr>
            <a:r>
              <a:rPr lang="en-US" altLang="en-US" sz="1100" b="1" dirty="0"/>
              <a:t>Spring MVC</a:t>
            </a:r>
          </a:p>
          <a:p>
            <a:pPr>
              <a:lnSpc>
                <a:spcPct val="114000"/>
              </a:lnSpc>
            </a:pPr>
            <a:r>
              <a:rPr lang="en-US" altLang="en-US" sz="1100" b="1" dirty="0"/>
              <a:t>Spring Cloud</a:t>
            </a:r>
          </a:p>
          <a:p>
            <a:pPr>
              <a:lnSpc>
                <a:spcPct val="114000"/>
              </a:lnSpc>
            </a:pPr>
            <a:r>
              <a:rPr lang="en-US" altLang="nl-NL" sz="1100" b="1" dirty="0">
                <a:solidFill>
                  <a:srgbClr val="0070AD"/>
                </a:solidFill>
              </a:rPr>
              <a:t>Full Stack</a:t>
            </a:r>
            <a:endParaRPr lang="en-US" altLang="nl-NL" sz="1100" dirty="0"/>
          </a:p>
          <a:p>
            <a:pPr>
              <a:lnSpc>
                <a:spcPct val="114000"/>
              </a:lnSpc>
            </a:pPr>
            <a:r>
              <a:rPr lang="en-US" altLang="nl-NL" sz="1100" dirty="0"/>
              <a:t>Spring</a:t>
            </a:r>
          </a:p>
          <a:p>
            <a:pPr>
              <a:lnSpc>
                <a:spcPct val="114000"/>
              </a:lnSpc>
            </a:pPr>
            <a:r>
              <a:rPr lang="en-US" altLang="nl-NL" sz="1100" dirty="0"/>
              <a:t>Angular</a:t>
            </a:r>
          </a:p>
          <a:p>
            <a:pPr>
              <a:lnSpc>
                <a:spcPct val="114000"/>
              </a:lnSpc>
            </a:pPr>
            <a:r>
              <a:rPr lang="en-US" altLang="nl-NL" sz="1100" dirty="0"/>
              <a:t>MongoDB</a:t>
            </a:r>
          </a:p>
          <a:p>
            <a:pPr>
              <a:lnSpc>
                <a:spcPct val="114000"/>
              </a:lnSpc>
            </a:pPr>
            <a:r>
              <a:rPr lang="en-US" altLang="nl-NL" sz="1100" b="1" dirty="0">
                <a:solidFill>
                  <a:srgbClr val="0070AD"/>
                </a:solidFill>
              </a:rPr>
              <a:t>Database</a:t>
            </a:r>
          </a:p>
          <a:p>
            <a:pPr>
              <a:lnSpc>
                <a:spcPct val="114000"/>
              </a:lnSpc>
            </a:pPr>
            <a:r>
              <a:rPr lang="en-US" altLang="nl-NL" sz="1100" dirty="0"/>
              <a:t>No SQL database – MongoDB</a:t>
            </a:r>
          </a:p>
          <a:p>
            <a:pPr>
              <a:lnSpc>
                <a:spcPct val="114000"/>
              </a:lnSpc>
            </a:pPr>
            <a:r>
              <a:rPr lang="en-US" altLang="nl-NL" sz="1100" dirty="0"/>
              <a:t>SQL database -MySQL</a:t>
            </a:r>
          </a:p>
          <a:p>
            <a:pPr>
              <a:lnSpc>
                <a:spcPct val="114000"/>
              </a:lnSpc>
            </a:pPr>
            <a:r>
              <a:rPr lang="en-US" altLang="nl-NL" sz="1100" b="1" dirty="0">
                <a:solidFill>
                  <a:srgbClr val="0070AD"/>
                </a:solidFill>
              </a:rPr>
              <a:t>Web Technologies</a:t>
            </a:r>
            <a:endParaRPr lang="en-US" altLang="nl-NL" sz="1100" dirty="0"/>
          </a:p>
          <a:p>
            <a:pPr>
              <a:lnSpc>
                <a:spcPct val="114000"/>
              </a:lnSpc>
            </a:pPr>
            <a:r>
              <a:rPr lang="en-US" altLang="nl-NL" sz="1100" dirty="0"/>
              <a:t>HTML5</a:t>
            </a:r>
          </a:p>
          <a:p>
            <a:pPr>
              <a:lnSpc>
                <a:spcPct val="114000"/>
              </a:lnSpc>
            </a:pPr>
            <a:r>
              <a:rPr lang="en-US" altLang="nl-NL" sz="1100" dirty="0"/>
              <a:t>CSS3</a:t>
            </a:r>
          </a:p>
          <a:p>
            <a:pPr>
              <a:lnSpc>
                <a:spcPct val="114000"/>
              </a:lnSpc>
            </a:pPr>
            <a:r>
              <a:rPr lang="en-US" altLang="nl-NL" sz="1100" dirty="0"/>
              <a:t>Javascript</a:t>
            </a:r>
            <a:endParaRPr lang="en-US" altLang="nl-NL" sz="1100" b="1" dirty="0">
              <a:solidFill>
                <a:srgbClr val="0070AD"/>
              </a:solidFill>
            </a:endParaRPr>
          </a:p>
          <a:p>
            <a:pPr>
              <a:lnSpc>
                <a:spcPct val="114000"/>
              </a:lnSpc>
            </a:pPr>
            <a:r>
              <a:rPr lang="en-US" altLang="nl-NL" sz="1100" b="1" dirty="0">
                <a:solidFill>
                  <a:srgbClr val="0070AD"/>
                </a:solidFill>
              </a:rPr>
              <a:t>AddOns</a:t>
            </a:r>
            <a:endParaRPr lang="en-US" altLang="nl-NL" sz="1100" dirty="0"/>
          </a:p>
          <a:p>
            <a:pPr>
              <a:lnSpc>
                <a:spcPct val="114000"/>
              </a:lnSpc>
            </a:pPr>
            <a:r>
              <a:rPr lang="en-US" altLang="nl-NL" sz="1100" dirty="0"/>
              <a:t>GitHub</a:t>
            </a:r>
          </a:p>
          <a:p>
            <a:pPr>
              <a:lnSpc>
                <a:spcPct val="114000"/>
              </a:lnSpc>
            </a:pPr>
            <a:r>
              <a:rPr lang="en-US" altLang="nl-NL" sz="1100" dirty="0"/>
              <a:t>Postman</a:t>
            </a:r>
          </a:p>
          <a:p>
            <a:pPr>
              <a:lnSpc>
                <a:spcPct val="114000"/>
              </a:lnSpc>
            </a:pPr>
            <a:r>
              <a:rPr lang="en-US" altLang="nl-NL" sz="1100" dirty="0"/>
              <a:t>Docker</a:t>
            </a:r>
          </a:p>
          <a:p>
            <a:pPr>
              <a:lnSpc>
                <a:spcPct val="114000"/>
              </a:lnSpc>
            </a:pPr>
            <a:endParaRPr lang="en-US" altLang="nl-NL" sz="1100" b="1" dirty="0">
              <a:solidFill>
                <a:srgbClr val="0070AD"/>
              </a:solidFill>
            </a:endParaRPr>
          </a:p>
          <a:p>
            <a:pPr>
              <a:lnSpc>
                <a:spcPct val="114000"/>
              </a:lnSpc>
            </a:pPr>
            <a:r>
              <a:rPr lang="en-US" altLang="nl-NL" sz="1100" b="1" dirty="0">
                <a:solidFill>
                  <a:srgbClr val="0070AD"/>
                </a:solidFill>
              </a:rPr>
              <a:t>Additional </a:t>
            </a:r>
            <a:r>
              <a:rPr lang="en-US" altLang="nl-NL" sz="1100" b="1" dirty="0" smtClean="0">
                <a:solidFill>
                  <a:srgbClr val="0070AD"/>
                </a:solidFill>
              </a:rPr>
              <a:t>Details</a:t>
            </a:r>
            <a:endParaRPr lang="en-US" altLang="nl-NL" sz="1100" dirty="0" smtClean="0"/>
          </a:p>
          <a:p>
            <a:pPr>
              <a:lnSpc>
                <a:spcPct val="114000"/>
              </a:lnSpc>
            </a:pPr>
            <a:r>
              <a:rPr lang="en-US" altLang="nl-NL" sz="1100" dirty="0" smtClean="0"/>
              <a:t> Communication Skills</a:t>
            </a:r>
          </a:p>
          <a:p>
            <a:pPr>
              <a:lnSpc>
                <a:spcPct val="114000"/>
              </a:lnSpc>
            </a:pPr>
            <a:r>
              <a:rPr lang="en-US" altLang="nl-NL" sz="1100" dirty="0" smtClean="0"/>
              <a:t>Team management</a:t>
            </a:r>
          </a:p>
          <a:p>
            <a:endParaRPr lang="en-IN" sz="1100" dirty="0"/>
          </a:p>
        </p:txBody>
      </p:sp>
      <p:pic>
        <p:nvPicPr>
          <p:cNvPr id="19" name="Picture Placeholder 18">
            <a:extLst>
              <a:ext uri="{FF2B5EF4-FFF2-40B4-BE49-F238E27FC236}">
                <a16:creationId xmlns:a16="http://schemas.microsoft.com/office/drawing/2014/main" xmlns="" id="{A997314D-1E0E-44C9-A273-E4ECE3AF4ED9}"/>
              </a:ext>
            </a:extLst>
          </p:cNvPr>
          <p:cNvPicPr>
            <a:picLocks noGrp="1" noChangeAspect="1"/>
          </p:cNvPicPr>
          <p:nvPr>
            <p:ph type="pic" sz="quarter" idx="46"/>
          </p:nvPr>
        </p:nvPicPr>
        <p:blipFill>
          <a:blip r:embed="rId7" cstate="print"/>
          <a:stretch>
            <a:fillRect/>
          </a:stretch>
        </p:blipFill>
        <p:spPr>
          <a:xfrm>
            <a:off x="596791" y="287492"/>
            <a:ext cx="1307144" cy="1735628"/>
          </a:xfrm>
        </p:spPr>
      </p:pic>
      <p:sp>
        <p:nvSpPr>
          <p:cNvPr id="18" name="Text Placeholder 17"/>
          <p:cNvSpPr>
            <a:spLocks noGrp="1"/>
          </p:cNvSpPr>
          <p:nvPr>
            <p:ph type="body" sz="quarter" idx="41"/>
          </p:nvPr>
        </p:nvSpPr>
        <p:spPr/>
        <p:txBody>
          <a:bodyPr/>
          <a:lstStyle/>
          <a:p>
            <a:r>
              <a:rPr lang="en-US" dirty="0" smtClean="0"/>
              <a:t>DIVYA JYOTHI KAKI</a:t>
            </a:r>
            <a:endParaRPr lang="en-US" dirty="0"/>
          </a:p>
        </p:txBody>
      </p:sp>
    </p:spTree>
    <p:extLst>
      <p:ext uri="{BB962C8B-B14F-4D97-AF65-F5344CB8AC3E}">
        <p14:creationId xmlns:p14="http://schemas.microsoft.com/office/powerpoint/2010/main" xmlns=""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www.w3.org/XML/1998/namespace"/>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c43bfbf7-b5f8-4451-8464-ef79a2e28ca1"/>
    <ds:schemaRef ds:uri="http://schemas.microsoft.com/office/2006/metadata/properties"/>
    <ds:schemaRef ds:uri="25289c4b-8fd1-4155-b56f-82d6fa13afd3"/>
    <ds:schemaRef ds:uri="http://purl.org/dc/dcmitype/"/>
    <ds:schemaRef ds:uri="http://purl.org/dc/elements/1.1/"/>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2121</TotalTime>
  <Words>181</Words>
  <Application>Microsoft Office PowerPoint</Application>
  <PresentationFormat>Custom</PresentationFormat>
  <Paragraphs>43</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1_CG_2012_Template</vt:lpstr>
      <vt:lpstr>1_Capgemini Master</vt:lpstr>
      <vt:lpstr>think-cell Slide</vt:lpstr>
      <vt:lpstr>Slide 1</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LENOVO</cp:lastModifiedBy>
  <cp:revision>107</cp:revision>
  <dcterms:created xsi:type="dcterms:W3CDTF">2020-09-22T06:24:34Z</dcterms:created>
  <dcterms:modified xsi:type="dcterms:W3CDTF">2021-10-04T09:01:15Z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