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ontserrat" charset="0"/>
      <p:regular r:id="rId14"/>
      <p:bold r:id="rId15"/>
      <p:italic r:id="rId16"/>
      <p:boldItalic r:id="rId17"/>
    </p:embeddedFont>
    <p:embeddedFont>
      <p:font typeface="Lat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D10504C-106C-4150-AE38-C4D5799DD225}">
  <a:tblStyle styleId="{7D10504C-106C-4150-AE38-C4D5799DD2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706" y="25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693b05be2_9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693b05be2_9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a693b05be2_9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a693b05be2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692e139ac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692e139a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692e139a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692e139a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692e139ac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692e139a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692e139ac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692e139ac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a692e139a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a692e139a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a692e139ac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a692e139a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692e139ac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692e139a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693b05be2_9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693b05be2_9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xpertsystem.com/learning-center/technology/"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blog.ubisend.com/optimise-chatbots/chatbot-statistic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000" y="603275"/>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PRAYOGSHAALA</a:t>
            </a:r>
            <a:endParaRPr/>
          </a:p>
          <a:p>
            <a:pPr marL="0" lvl="0" indent="0" algn="l" rtl="0">
              <a:spcBef>
                <a:spcPts val="0"/>
              </a:spcBef>
              <a:spcAft>
                <a:spcPts val="0"/>
              </a:spcAft>
              <a:buNone/>
            </a:pPr>
            <a:r>
              <a:rPr lang="en"/>
              <a:t>COHORT-3</a:t>
            </a:r>
            <a:endParaRPr/>
          </a:p>
        </p:txBody>
      </p:sp>
      <p:sp>
        <p:nvSpPr>
          <p:cNvPr id="135" name="Google Shape;135;p13"/>
          <p:cNvSpPr txBox="1">
            <a:spLocks noGrp="1"/>
          </p:cNvSpPr>
          <p:nvPr>
            <p:ph type="subTitle" idx="1"/>
          </p:nvPr>
        </p:nvSpPr>
        <p:spPr>
          <a:xfrm>
            <a:off x="4382700" y="2432450"/>
            <a:ext cx="4171800" cy="19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PROJECT:</a:t>
            </a:r>
            <a:endParaRPr u="sng"/>
          </a:p>
          <a:p>
            <a:pPr marL="0" lvl="0" indent="0" algn="l" rtl="0">
              <a:spcBef>
                <a:spcPts val="0"/>
              </a:spcBef>
              <a:spcAft>
                <a:spcPts val="0"/>
              </a:spcAft>
              <a:buNone/>
            </a:pPr>
            <a:r>
              <a:rPr lang="en" b="1"/>
              <a:t>CAKES AND DESSERT ORDERING CHATBOT</a:t>
            </a:r>
            <a:endParaRPr b="1"/>
          </a:p>
          <a:p>
            <a:pPr marL="0" lvl="0" indent="0" algn="l" rtl="0">
              <a:spcBef>
                <a:spcPts val="0"/>
              </a:spcBef>
              <a:spcAft>
                <a:spcPts val="0"/>
              </a:spcAft>
              <a:buNone/>
            </a:pPr>
            <a:endParaRPr/>
          </a:p>
          <a:p>
            <a:pPr marL="0" lvl="0" indent="0" algn="l" rtl="0">
              <a:spcBef>
                <a:spcPts val="0"/>
              </a:spcBef>
              <a:spcAft>
                <a:spcPts val="0"/>
              </a:spcAft>
              <a:buNone/>
            </a:pPr>
            <a:r>
              <a:rPr lang="en" u="sng"/>
              <a:t>BY:</a:t>
            </a:r>
            <a:endParaRPr u="sng"/>
          </a:p>
          <a:p>
            <a:pPr marL="457200" lvl="0" indent="-330200" algn="l" rtl="0">
              <a:spcBef>
                <a:spcPts val="0"/>
              </a:spcBef>
              <a:spcAft>
                <a:spcPts val="0"/>
              </a:spcAft>
              <a:buSzPts val="1600"/>
              <a:buChar char="●"/>
            </a:pPr>
            <a:r>
              <a:rPr lang="en" sz="1600"/>
              <a:t>Theerdha A</a:t>
            </a:r>
            <a:endParaRPr sz="1600"/>
          </a:p>
          <a:p>
            <a:pPr marL="457200" lvl="0" indent="-330200" algn="l" rtl="0">
              <a:spcBef>
                <a:spcPts val="0"/>
              </a:spcBef>
              <a:spcAft>
                <a:spcPts val="0"/>
              </a:spcAft>
              <a:buSzPts val="1600"/>
              <a:buChar char="●"/>
            </a:pPr>
            <a:r>
              <a:rPr lang="en" sz="1600"/>
              <a:t>Divya Jyoti Chinera</a:t>
            </a:r>
            <a:endParaRPr sz="16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361800" y="93700"/>
            <a:ext cx="7038900" cy="9141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3600">
                <a:latin typeface="Times New Roman"/>
                <a:ea typeface="Times New Roman"/>
                <a:cs typeface="Times New Roman"/>
                <a:sym typeface="Times New Roman"/>
              </a:rPr>
              <a:t>            </a:t>
            </a:r>
            <a:r>
              <a:rPr lang="en" b="1" u="sng">
                <a:latin typeface="Times New Roman"/>
                <a:ea typeface="Times New Roman"/>
                <a:cs typeface="Times New Roman"/>
                <a:sym typeface="Times New Roman"/>
              </a:rPr>
              <a:t>DEMO AND SOME IMAGES</a:t>
            </a:r>
            <a:endParaRPr b="1" u="sng">
              <a:latin typeface="Times New Roman"/>
              <a:ea typeface="Times New Roman"/>
              <a:cs typeface="Times New Roman"/>
              <a:sym typeface="Times New Roman"/>
            </a:endParaRPr>
          </a:p>
          <a:p>
            <a:pPr marL="0" lvl="0" indent="0" algn="l" rtl="0">
              <a:spcBef>
                <a:spcPts val="1600"/>
              </a:spcBef>
              <a:spcAft>
                <a:spcPts val="0"/>
              </a:spcAft>
              <a:buNone/>
            </a:pPr>
            <a:endParaRPr/>
          </a:p>
        </p:txBody>
      </p:sp>
      <p:sp>
        <p:nvSpPr>
          <p:cNvPr id="194" name="Google Shape;194;p22"/>
          <p:cNvSpPr txBox="1">
            <a:spLocks noGrp="1"/>
          </p:cNvSpPr>
          <p:nvPr>
            <p:ph type="body" idx="1"/>
          </p:nvPr>
        </p:nvSpPr>
        <p:spPr>
          <a:xfrm>
            <a:off x="1050125" y="867975"/>
            <a:ext cx="7844100" cy="394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5" name="Google Shape;195;p22"/>
          <p:cNvPicPr preferRelativeResize="0"/>
          <p:nvPr/>
        </p:nvPicPr>
        <p:blipFill>
          <a:blip r:embed="rId3">
            <a:alphaModFix/>
          </a:blip>
          <a:stretch>
            <a:fillRect/>
          </a:stretch>
        </p:blipFill>
        <p:spPr>
          <a:xfrm>
            <a:off x="225000" y="750075"/>
            <a:ext cx="4157701" cy="4318425"/>
          </a:xfrm>
          <a:prstGeom prst="rect">
            <a:avLst/>
          </a:prstGeom>
          <a:noFill/>
          <a:ln>
            <a:noFill/>
          </a:ln>
        </p:spPr>
      </p:pic>
      <p:pic>
        <p:nvPicPr>
          <p:cNvPr id="196" name="Google Shape;196;p22"/>
          <p:cNvPicPr preferRelativeResize="0"/>
          <p:nvPr/>
        </p:nvPicPr>
        <p:blipFill>
          <a:blip r:embed="rId4">
            <a:alphaModFix/>
          </a:blip>
          <a:stretch>
            <a:fillRect/>
          </a:stretch>
        </p:blipFill>
        <p:spPr>
          <a:xfrm>
            <a:off x="4813100" y="750075"/>
            <a:ext cx="4018349" cy="4318426"/>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2" name="Google Shape;202;p23"/>
          <p:cNvPicPr preferRelativeResize="0"/>
          <p:nvPr/>
        </p:nvPicPr>
        <p:blipFill>
          <a:blip r:embed="rId3">
            <a:alphaModFix/>
          </a:blip>
          <a:stretch>
            <a:fillRect/>
          </a:stretch>
        </p:blipFill>
        <p:spPr>
          <a:xfrm>
            <a:off x="58725" y="375050"/>
            <a:ext cx="3904450" cy="4768451"/>
          </a:xfrm>
          <a:prstGeom prst="rect">
            <a:avLst/>
          </a:prstGeom>
          <a:noFill/>
          <a:ln>
            <a:noFill/>
          </a:ln>
        </p:spPr>
      </p:pic>
      <p:pic>
        <p:nvPicPr>
          <p:cNvPr id="203" name="Google Shape;203;p23"/>
          <p:cNvPicPr preferRelativeResize="0"/>
          <p:nvPr/>
        </p:nvPicPr>
        <p:blipFill>
          <a:blip r:embed="rId4">
            <a:alphaModFix/>
          </a:blip>
          <a:stretch>
            <a:fillRect/>
          </a:stretch>
        </p:blipFill>
        <p:spPr>
          <a:xfrm>
            <a:off x="4844925" y="375050"/>
            <a:ext cx="3976150" cy="476844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5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latin typeface="Times New Roman"/>
                <a:ea typeface="Times New Roman"/>
                <a:cs typeface="Times New Roman"/>
                <a:sym typeface="Times New Roman"/>
              </a:rPr>
              <a:t>SCOPE OF PRESENTATION</a:t>
            </a:r>
            <a:endParaRPr b="1" u="sng">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103700" y="1060850"/>
            <a:ext cx="7232700" cy="34179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Font typeface="Times New Roman"/>
              <a:buChar char="●"/>
            </a:pPr>
            <a:r>
              <a:rPr lang="en" sz="3600">
                <a:latin typeface="Times New Roman"/>
                <a:ea typeface="Times New Roman"/>
                <a:cs typeface="Times New Roman"/>
                <a:sym typeface="Times New Roman"/>
              </a:rPr>
              <a:t>ABOUT</a:t>
            </a:r>
            <a:endParaRPr sz="3600">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Char char="●"/>
            </a:pPr>
            <a:r>
              <a:rPr lang="en" sz="3600">
                <a:latin typeface="Times New Roman"/>
                <a:ea typeface="Times New Roman"/>
                <a:cs typeface="Times New Roman"/>
                <a:sym typeface="Times New Roman"/>
              </a:rPr>
              <a:t>WORKING</a:t>
            </a:r>
            <a:endParaRPr sz="3600">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Char char="●"/>
            </a:pPr>
            <a:r>
              <a:rPr lang="en" sz="3600">
                <a:latin typeface="Times New Roman"/>
                <a:ea typeface="Times New Roman"/>
                <a:cs typeface="Times New Roman"/>
                <a:sym typeface="Times New Roman"/>
              </a:rPr>
              <a:t>IMPORTANCE</a:t>
            </a:r>
            <a:endParaRPr sz="3600">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Char char="●"/>
            </a:pPr>
            <a:r>
              <a:rPr lang="en" sz="3600">
                <a:latin typeface="Times New Roman"/>
                <a:ea typeface="Times New Roman"/>
                <a:cs typeface="Times New Roman"/>
                <a:sym typeface="Times New Roman"/>
              </a:rPr>
              <a:t>TECHNOLOGY USED</a:t>
            </a:r>
            <a:endParaRPr sz="3600">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Char char="●"/>
            </a:pPr>
            <a:r>
              <a:rPr lang="en" sz="3600">
                <a:latin typeface="Times New Roman"/>
                <a:ea typeface="Times New Roman"/>
                <a:cs typeface="Times New Roman"/>
                <a:sym typeface="Times New Roman"/>
              </a:rPr>
              <a:t>ADVANTAGES</a:t>
            </a:r>
            <a:endParaRPr sz="3600">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Char char="●"/>
            </a:pPr>
            <a:r>
              <a:rPr lang="en" sz="3600">
                <a:latin typeface="Times New Roman"/>
                <a:ea typeface="Times New Roman"/>
                <a:cs typeface="Times New Roman"/>
                <a:sym typeface="Times New Roman"/>
              </a:rPr>
              <a:t>DEMO AND SOME IMAGES</a:t>
            </a:r>
            <a:endParaRPr sz="3600">
              <a:latin typeface="Times New Roman"/>
              <a:ea typeface="Times New Roman"/>
              <a:cs typeface="Times New Roman"/>
              <a:sym typeface="Times New Roman"/>
            </a:endParaRPr>
          </a:p>
          <a:p>
            <a:pPr marL="457200" lvl="0" indent="0" algn="l" rtl="0">
              <a:spcBef>
                <a:spcPts val="1600"/>
              </a:spcBef>
              <a:spcAft>
                <a:spcPts val="1600"/>
              </a:spcAft>
              <a:buNone/>
            </a:pPr>
            <a:endParaRPr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body" idx="1"/>
          </p:nvPr>
        </p:nvSpPr>
        <p:spPr>
          <a:xfrm>
            <a:off x="247375" y="814400"/>
            <a:ext cx="7607100" cy="37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 sz="1800">
                <a:latin typeface="Montserrat"/>
                <a:ea typeface="Montserrat"/>
                <a:cs typeface="Montserrat"/>
                <a:sym typeface="Montserrat"/>
              </a:rPr>
              <a:t>New tools have been designed to simplify the interaction between humans and computers have hit the market: Chatbots or Virtual Assistants. In banking, chatbots and virtual assistants are some of the industry’s newest tools designed to simplify the interaction between humans and computers.</a:t>
            </a: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sz="1800">
                <a:latin typeface="Montserrat"/>
                <a:ea typeface="Montserrat"/>
                <a:cs typeface="Montserrat"/>
                <a:sym typeface="Montserrat"/>
              </a:rPr>
              <a:t>A chatbot is an artificial intelligence </a:t>
            </a:r>
            <a:r>
              <a:rPr lang="en" sz="1800">
                <a:uFill>
                  <a:noFill/>
                </a:uFill>
                <a:latin typeface="Montserrat"/>
                <a:ea typeface="Montserrat"/>
                <a:cs typeface="Montserrat"/>
                <a:sym typeface="Montserrat"/>
                <a:hlinkClick r:id="rId3"/>
              </a:rPr>
              <a:t>(AI) </a:t>
            </a:r>
            <a:r>
              <a:rPr lang="en">
                <a:uFill>
                  <a:noFill/>
                </a:uFill>
                <a:hlinkClick r:id="rId3"/>
              </a:rPr>
              <a:t>                                               </a:t>
            </a:r>
            <a:r>
              <a:rPr lang="en" sz="1800">
                <a:uFill>
                  <a:noFill/>
                </a:uFill>
                <a:latin typeface="Montserrat"/>
                <a:ea typeface="Montserrat"/>
                <a:cs typeface="Montserrat"/>
                <a:sym typeface="Montserrat"/>
                <a:hlinkClick r:id="rId3"/>
              </a:rPr>
              <a:t>software that can simulate a conversation</a:t>
            </a:r>
            <a:r>
              <a:rPr lang="en" sz="1800">
                <a:latin typeface="Montserrat"/>
                <a:ea typeface="Montserrat"/>
                <a:cs typeface="Montserrat"/>
                <a:sym typeface="Montserrat"/>
              </a:rPr>
              <a:t>                                (or a chat) with a user in natural language                        through messaging applications, websites,                       mobile apps or through the telephone.</a:t>
            </a:r>
            <a:endParaRPr sz="1800">
              <a:latin typeface="Montserrat"/>
              <a:ea typeface="Montserrat"/>
              <a:cs typeface="Montserrat"/>
              <a:sym typeface="Montserrat"/>
            </a:endParaRPr>
          </a:p>
          <a:p>
            <a:pPr marL="0" lvl="0" indent="0" algn="l" rtl="0">
              <a:spcBef>
                <a:spcPts val="1600"/>
              </a:spcBef>
              <a:spcAft>
                <a:spcPts val="0"/>
              </a:spcAft>
              <a:buNone/>
            </a:pPr>
            <a:endParaRPr sz="1350">
              <a:highlight>
                <a:srgbClr val="333333"/>
              </a:highlight>
              <a:latin typeface="Montserrat"/>
              <a:ea typeface="Montserrat"/>
              <a:cs typeface="Montserrat"/>
              <a:sym typeface="Montserrat"/>
            </a:endParaRPr>
          </a:p>
          <a:p>
            <a:pPr marL="0" lvl="0" indent="0" algn="l" rtl="0">
              <a:spcBef>
                <a:spcPts val="1600"/>
              </a:spcBef>
              <a:spcAft>
                <a:spcPts val="1600"/>
              </a:spcAft>
              <a:buNone/>
            </a:pPr>
            <a:endParaRPr sz="1350">
              <a:highlight>
                <a:srgbClr val="333333"/>
              </a:highlight>
              <a:latin typeface="Montserrat"/>
              <a:ea typeface="Montserrat"/>
              <a:cs typeface="Montserrat"/>
              <a:sym typeface="Montserrat"/>
            </a:endParaRPr>
          </a:p>
        </p:txBody>
      </p:sp>
      <p:sp>
        <p:nvSpPr>
          <p:cNvPr id="147" name="Google Shape;147;p15"/>
          <p:cNvSpPr txBox="1">
            <a:spLocks noGrp="1"/>
          </p:cNvSpPr>
          <p:nvPr>
            <p:ph type="title"/>
          </p:nvPr>
        </p:nvSpPr>
        <p:spPr>
          <a:xfrm>
            <a:off x="1297500" y="125850"/>
            <a:ext cx="70389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                                </a:t>
            </a:r>
            <a:r>
              <a:rPr lang="en" b="1" u="sng">
                <a:latin typeface="Times New Roman"/>
                <a:ea typeface="Times New Roman"/>
                <a:cs typeface="Times New Roman"/>
                <a:sym typeface="Times New Roman"/>
              </a:rPr>
              <a:t>ABOUT</a:t>
            </a:r>
            <a:endParaRPr b="1" u="sng">
              <a:latin typeface="Times New Roman"/>
              <a:ea typeface="Times New Roman"/>
              <a:cs typeface="Times New Roman"/>
              <a:sym typeface="Times New Roman"/>
            </a:endParaRPr>
          </a:p>
        </p:txBody>
      </p:sp>
      <p:pic>
        <p:nvPicPr>
          <p:cNvPr id="148" name="Google Shape;148;p15"/>
          <p:cNvPicPr preferRelativeResize="0"/>
          <p:nvPr/>
        </p:nvPicPr>
        <p:blipFill>
          <a:blip r:embed="rId4">
            <a:alphaModFix/>
          </a:blip>
          <a:stretch>
            <a:fillRect/>
          </a:stretch>
        </p:blipFill>
        <p:spPr>
          <a:xfrm>
            <a:off x="5797150" y="2625325"/>
            <a:ext cx="3346850" cy="23896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16700" y="0"/>
            <a:ext cx="7038900" cy="9141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3600">
                <a:latin typeface="Times New Roman"/>
                <a:ea typeface="Times New Roman"/>
                <a:cs typeface="Times New Roman"/>
                <a:sym typeface="Times New Roman"/>
              </a:rPr>
              <a:t>              </a:t>
            </a:r>
            <a:r>
              <a:rPr lang="en" b="1" u="sng">
                <a:latin typeface="Times New Roman"/>
                <a:ea typeface="Times New Roman"/>
                <a:cs typeface="Times New Roman"/>
                <a:sym typeface="Times New Roman"/>
              </a:rPr>
              <a:t>WORKING</a:t>
            </a:r>
            <a:endParaRPr b="1" u="sng">
              <a:latin typeface="Times New Roman"/>
              <a:ea typeface="Times New Roman"/>
              <a:cs typeface="Times New Roman"/>
              <a:sym typeface="Times New Roman"/>
            </a:endParaRPr>
          </a:p>
          <a:p>
            <a:pPr marL="0" lvl="0" indent="0" algn="l" rtl="0">
              <a:spcBef>
                <a:spcPts val="1600"/>
              </a:spcBef>
              <a:spcAft>
                <a:spcPts val="0"/>
              </a:spcAft>
              <a:buNone/>
            </a:pPr>
            <a:endParaRPr/>
          </a:p>
        </p:txBody>
      </p:sp>
      <p:sp>
        <p:nvSpPr>
          <p:cNvPr id="154" name="Google Shape;154;p16"/>
          <p:cNvSpPr txBox="1">
            <a:spLocks noGrp="1"/>
          </p:cNvSpPr>
          <p:nvPr>
            <p:ph type="body" idx="1"/>
          </p:nvPr>
        </p:nvSpPr>
        <p:spPr>
          <a:xfrm>
            <a:off x="975125" y="707225"/>
            <a:ext cx="7833000" cy="4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a:latin typeface="Montserrat"/>
                <a:ea typeface="Montserrat"/>
                <a:cs typeface="Montserrat"/>
                <a:sym typeface="Montserrat"/>
              </a:rPr>
              <a:t>There are two different tasks at the core of a chatbot:</a:t>
            </a:r>
            <a:endParaRPr sz="1350">
              <a:latin typeface="Montserrat"/>
              <a:ea typeface="Montserrat"/>
              <a:cs typeface="Montserrat"/>
              <a:sym typeface="Montserrat"/>
            </a:endParaRPr>
          </a:p>
          <a:p>
            <a:pPr marL="0" lvl="0" indent="0" algn="l" rtl="0">
              <a:spcBef>
                <a:spcPts val="1600"/>
              </a:spcBef>
              <a:spcAft>
                <a:spcPts val="0"/>
              </a:spcAft>
              <a:buNone/>
            </a:pPr>
            <a:r>
              <a:rPr lang="en" sz="1350" b="1">
                <a:latin typeface="Montserrat"/>
                <a:ea typeface="Montserrat"/>
                <a:cs typeface="Montserrat"/>
                <a:sym typeface="Montserrat"/>
              </a:rPr>
              <a:t>1) </a:t>
            </a:r>
            <a:r>
              <a:rPr lang="en" sz="1350" b="1" u="sng">
                <a:latin typeface="Montserrat"/>
                <a:ea typeface="Montserrat"/>
                <a:cs typeface="Montserrat"/>
                <a:sym typeface="Montserrat"/>
              </a:rPr>
              <a:t>User request analysis:</a:t>
            </a:r>
            <a:r>
              <a:rPr lang="en" sz="1350" b="1">
                <a:latin typeface="Montserrat"/>
                <a:ea typeface="Montserrat"/>
                <a:cs typeface="Montserrat"/>
                <a:sym typeface="Montserrat"/>
              </a:rPr>
              <a:t> </a:t>
            </a:r>
            <a:r>
              <a:rPr lang="en" sz="1350">
                <a:latin typeface="Montserrat"/>
                <a:ea typeface="Montserrat"/>
                <a:cs typeface="Montserrat"/>
                <a:sym typeface="Montserrat"/>
              </a:rPr>
              <a:t>this is the first task that a chatbot performs. It analyzes the user’s request to </a:t>
            </a:r>
            <a:r>
              <a:rPr lang="en" sz="1350" b="1">
                <a:latin typeface="Montserrat"/>
                <a:ea typeface="Montserrat"/>
                <a:cs typeface="Montserrat"/>
                <a:sym typeface="Montserrat"/>
              </a:rPr>
              <a:t>identify the user intent</a:t>
            </a:r>
            <a:r>
              <a:rPr lang="en" sz="1350">
                <a:latin typeface="Montserrat"/>
                <a:ea typeface="Montserrat"/>
                <a:cs typeface="Montserrat"/>
                <a:sym typeface="Montserrat"/>
              </a:rPr>
              <a:t> and to </a:t>
            </a:r>
            <a:r>
              <a:rPr lang="en" sz="1350" b="1">
                <a:latin typeface="Montserrat"/>
                <a:ea typeface="Montserrat"/>
                <a:cs typeface="Montserrat"/>
                <a:sym typeface="Montserrat"/>
              </a:rPr>
              <a:t>extract relevant entities</a:t>
            </a:r>
            <a:r>
              <a:rPr lang="en" sz="1350">
                <a:latin typeface="Montserrat"/>
                <a:ea typeface="Montserrat"/>
                <a:cs typeface="Montserrat"/>
                <a:sym typeface="Montserrat"/>
              </a:rPr>
              <a:t>.</a:t>
            </a:r>
            <a:endParaRPr sz="1350" b="1">
              <a:latin typeface="Montserrat"/>
              <a:ea typeface="Montserrat"/>
              <a:cs typeface="Montserrat"/>
              <a:sym typeface="Montserrat"/>
            </a:endParaRPr>
          </a:p>
          <a:p>
            <a:pPr marL="0" lvl="0" indent="0" algn="l" rtl="0">
              <a:spcBef>
                <a:spcPts val="1600"/>
              </a:spcBef>
              <a:spcAft>
                <a:spcPts val="0"/>
              </a:spcAft>
              <a:buNone/>
            </a:pPr>
            <a:r>
              <a:rPr lang="en" sz="1350" b="1">
                <a:latin typeface="Montserrat"/>
                <a:ea typeface="Montserrat"/>
                <a:cs typeface="Montserrat"/>
                <a:sym typeface="Montserrat"/>
              </a:rPr>
              <a:t>2) </a:t>
            </a:r>
            <a:r>
              <a:rPr lang="en" sz="1350" b="1" u="sng">
                <a:latin typeface="Montserrat"/>
                <a:ea typeface="Montserrat"/>
                <a:cs typeface="Montserrat"/>
                <a:sym typeface="Montserrat"/>
              </a:rPr>
              <a:t>Returning the response:</a:t>
            </a:r>
            <a:r>
              <a:rPr lang="en" sz="1350" b="1">
                <a:latin typeface="Montserrat"/>
                <a:ea typeface="Montserrat"/>
                <a:cs typeface="Montserrat"/>
                <a:sym typeface="Montserrat"/>
              </a:rPr>
              <a:t> </a:t>
            </a:r>
            <a:r>
              <a:rPr lang="en" sz="1350">
                <a:latin typeface="Montserrat"/>
                <a:ea typeface="Montserrat"/>
                <a:cs typeface="Montserrat"/>
                <a:sym typeface="Montserrat"/>
              </a:rPr>
              <a:t>once the user’s intent has been identified, the chatbot must provide the most appropriate response for the user’s request. The answer may be:</a:t>
            </a:r>
            <a:endParaRPr sz="1350">
              <a:latin typeface="Montserrat"/>
              <a:ea typeface="Montserrat"/>
              <a:cs typeface="Montserrat"/>
              <a:sym typeface="Montserrat"/>
            </a:endParaRPr>
          </a:p>
          <a:p>
            <a:pPr marL="0" lvl="0" indent="0" algn="l" rtl="0">
              <a:spcBef>
                <a:spcPts val="1600"/>
              </a:spcBef>
              <a:spcAft>
                <a:spcPts val="0"/>
              </a:spcAft>
              <a:buNone/>
            </a:pPr>
            <a:r>
              <a:rPr lang="en" sz="1350">
                <a:latin typeface="Montserrat"/>
                <a:ea typeface="Montserrat"/>
                <a:cs typeface="Montserrat"/>
                <a:sym typeface="Montserrat"/>
              </a:rPr>
              <a:t>• a generic and predefined text</a:t>
            </a:r>
            <a:endParaRPr sz="1350">
              <a:latin typeface="Montserrat"/>
              <a:ea typeface="Montserrat"/>
              <a:cs typeface="Montserrat"/>
              <a:sym typeface="Montserrat"/>
            </a:endParaRPr>
          </a:p>
          <a:p>
            <a:pPr marL="0" lvl="0" indent="0" algn="l" rtl="0">
              <a:spcBef>
                <a:spcPts val="1800"/>
              </a:spcBef>
              <a:spcAft>
                <a:spcPts val="0"/>
              </a:spcAft>
              <a:buNone/>
            </a:pPr>
            <a:r>
              <a:rPr lang="en" sz="1350">
                <a:latin typeface="Montserrat"/>
                <a:ea typeface="Montserrat"/>
                <a:cs typeface="Montserrat"/>
                <a:sym typeface="Montserrat"/>
              </a:rPr>
              <a:t>• a text retrieved from a knowledge base that                                                                          contains different answers</a:t>
            </a:r>
            <a:endParaRPr sz="1350">
              <a:latin typeface="Montserrat"/>
              <a:ea typeface="Montserrat"/>
              <a:cs typeface="Montserrat"/>
              <a:sym typeface="Montserrat"/>
            </a:endParaRPr>
          </a:p>
          <a:p>
            <a:pPr marL="0" lvl="0" indent="0" algn="l" rtl="0">
              <a:spcBef>
                <a:spcPts val="1800"/>
              </a:spcBef>
              <a:spcAft>
                <a:spcPts val="1600"/>
              </a:spcAft>
              <a:buNone/>
            </a:pPr>
            <a:endParaRPr sz="1350" b="1">
              <a:latin typeface="Montserrat"/>
              <a:ea typeface="Montserrat"/>
              <a:cs typeface="Montserrat"/>
              <a:sym typeface="Montserrat"/>
            </a:endParaRPr>
          </a:p>
        </p:txBody>
      </p:sp>
      <p:pic>
        <p:nvPicPr>
          <p:cNvPr id="155" name="Google Shape;155;p16"/>
          <p:cNvPicPr preferRelativeResize="0"/>
          <p:nvPr/>
        </p:nvPicPr>
        <p:blipFill>
          <a:blip r:embed="rId3">
            <a:alphaModFix/>
          </a:blip>
          <a:stretch>
            <a:fillRect/>
          </a:stretch>
        </p:blipFill>
        <p:spPr>
          <a:xfrm>
            <a:off x="5068500" y="2411025"/>
            <a:ext cx="4075500" cy="27324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body" idx="1"/>
          </p:nvPr>
        </p:nvSpPr>
        <p:spPr>
          <a:xfrm>
            <a:off x="1103700" y="792975"/>
            <a:ext cx="7790400" cy="4179000"/>
          </a:xfrm>
          <a:prstGeom prst="rect">
            <a:avLst/>
          </a:prstGeom>
        </p:spPr>
        <p:txBody>
          <a:bodyPr spcFirstLastPara="1" wrap="square" lIns="91425" tIns="91425" rIns="91425" bIns="91425" anchor="t" anchorCtr="0">
            <a:noAutofit/>
          </a:bodyPr>
          <a:lstStyle/>
          <a:p>
            <a:pPr marL="457200" lvl="0" indent="-314325" algn="l" rtl="0">
              <a:spcBef>
                <a:spcPts val="0"/>
              </a:spcBef>
              <a:spcAft>
                <a:spcPts val="0"/>
              </a:spcAft>
              <a:buSzPts val="1350"/>
              <a:buFont typeface="Montserrat"/>
              <a:buChar char="●"/>
            </a:pPr>
            <a:r>
              <a:rPr lang="en" sz="1350">
                <a:latin typeface="Montserrat"/>
                <a:ea typeface="Montserrat"/>
                <a:cs typeface="Montserrat"/>
                <a:sym typeface="Montserrat"/>
              </a:rPr>
              <a:t>Chatbot applications streamline interactions between people and services, enhancing customer experience. At the same time, they offer companies new opportunities to improve the customers engagement process and operational efficiency by reducing the typical cost of customer service.</a:t>
            </a:r>
            <a:endParaRPr sz="1350">
              <a:latin typeface="Montserrat"/>
              <a:ea typeface="Montserrat"/>
              <a:cs typeface="Montserrat"/>
              <a:sym typeface="Montserrat"/>
            </a:endParaRPr>
          </a:p>
          <a:p>
            <a:pPr marL="457200" lvl="0" indent="-314325" algn="l" rtl="0">
              <a:spcBef>
                <a:spcPts val="0"/>
              </a:spcBef>
              <a:spcAft>
                <a:spcPts val="0"/>
              </a:spcAft>
              <a:buSzPts val="1350"/>
              <a:buFont typeface="Montserrat"/>
              <a:buChar char="●"/>
            </a:pPr>
            <a:r>
              <a:rPr lang="en" sz="1350">
                <a:latin typeface="Montserrat"/>
                <a:ea typeface="Montserrat"/>
                <a:cs typeface="Montserrat"/>
                <a:sym typeface="Montserrat"/>
              </a:rPr>
              <a:t>To be successful, a chatbot solution should be able to effectively perform both of these tasks. Human support plays a key role here: Regardless of the kind of approach and the platform, human intervention                                                                  is crucial in configuring, training and                                                                                optimizing the chatbot system.</a:t>
            </a:r>
            <a:endParaRPr sz="1350">
              <a:latin typeface="Montserrat"/>
              <a:ea typeface="Montserrat"/>
              <a:cs typeface="Montserrat"/>
              <a:sym typeface="Montserrat"/>
            </a:endParaRPr>
          </a:p>
          <a:p>
            <a:pPr marL="0" lvl="0" indent="0" algn="l" rtl="0">
              <a:spcBef>
                <a:spcPts val="1800"/>
              </a:spcBef>
              <a:spcAft>
                <a:spcPts val="1600"/>
              </a:spcAft>
              <a:buNone/>
            </a:pPr>
            <a:endParaRPr/>
          </a:p>
        </p:txBody>
      </p:sp>
      <p:sp>
        <p:nvSpPr>
          <p:cNvPr id="161" name="Google Shape;161;p17"/>
          <p:cNvSpPr txBox="1">
            <a:spLocks noGrp="1"/>
          </p:cNvSpPr>
          <p:nvPr>
            <p:ph type="title"/>
          </p:nvPr>
        </p:nvSpPr>
        <p:spPr>
          <a:xfrm>
            <a:off x="1297500" y="125875"/>
            <a:ext cx="7038900" cy="9141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en">
                <a:latin typeface="Times New Roman"/>
                <a:ea typeface="Times New Roman"/>
                <a:cs typeface="Times New Roman"/>
                <a:sym typeface="Times New Roman"/>
              </a:rPr>
              <a:t>                      </a:t>
            </a:r>
            <a:r>
              <a:rPr lang="en" b="1" u="sng">
                <a:latin typeface="Times New Roman"/>
                <a:ea typeface="Times New Roman"/>
                <a:cs typeface="Times New Roman"/>
                <a:sym typeface="Times New Roman"/>
              </a:rPr>
              <a:t>IMPORTANCE</a:t>
            </a:r>
            <a:endParaRPr b="1" u="sng"/>
          </a:p>
        </p:txBody>
      </p:sp>
      <p:pic>
        <p:nvPicPr>
          <p:cNvPr id="162" name="Google Shape;162;p17"/>
          <p:cNvPicPr preferRelativeResize="0"/>
          <p:nvPr/>
        </p:nvPicPr>
        <p:blipFill>
          <a:blip r:embed="rId3">
            <a:alphaModFix/>
          </a:blip>
          <a:stretch>
            <a:fillRect/>
          </a:stretch>
        </p:blipFill>
        <p:spPr>
          <a:xfrm>
            <a:off x="6107925" y="2346725"/>
            <a:ext cx="2970601" cy="2732476"/>
          </a:xfrm>
          <a:prstGeom prst="rect">
            <a:avLst/>
          </a:prstGeom>
          <a:noFill/>
          <a:ln>
            <a:noFill/>
          </a:ln>
        </p:spPr>
      </p:pic>
      <p:pic>
        <p:nvPicPr>
          <p:cNvPr id="163" name="Google Shape;163;p17"/>
          <p:cNvPicPr preferRelativeResize="0"/>
          <p:nvPr/>
        </p:nvPicPr>
        <p:blipFill>
          <a:blip r:embed="rId4">
            <a:alphaModFix/>
          </a:blip>
          <a:stretch>
            <a:fillRect/>
          </a:stretch>
        </p:blipFill>
        <p:spPr>
          <a:xfrm>
            <a:off x="0" y="3032525"/>
            <a:ext cx="4382701" cy="211097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89000"/>
            <a:ext cx="7038900" cy="9141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3600">
                <a:latin typeface="Times New Roman"/>
                <a:ea typeface="Times New Roman"/>
                <a:cs typeface="Times New Roman"/>
                <a:sym typeface="Times New Roman"/>
              </a:rPr>
              <a:t>          </a:t>
            </a:r>
            <a:r>
              <a:rPr lang="en" b="1" u="sng">
                <a:latin typeface="Times New Roman"/>
                <a:ea typeface="Times New Roman"/>
                <a:cs typeface="Times New Roman"/>
                <a:sym typeface="Times New Roman"/>
              </a:rPr>
              <a:t>TECHNOLOGY USED</a:t>
            </a:r>
            <a:endParaRPr b="1" u="sng">
              <a:latin typeface="Times New Roman"/>
              <a:ea typeface="Times New Roman"/>
              <a:cs typeface="Times New Roman"/>
              <a:sym typeface="Times New Roman"/>
            </a:endParaRPr>
          </a:p>
          <a:p>
            <a:pPr marL="0" lvl="0" indent="0" algn="l" rtl="0">
              <a:spcBef>
                <a:spcPts val="1600"/>
              </a:spcBef>
              <a:spcAft>
                <a:spcPts val="0"/>
              </a:spcAft>
              <a:buNone/>
            </a:pPr>
            <a:endParaRPr/>
          </a:p>
        </p:txBody>
      </p:sp>
      <p:sp>
        <p:nvSpPr>
          <p:cNvPr id="169" name="Google Shape;169;p18"/>
          <p:cNvSpPr txBox="1">
            <a:spLocks noGrp="1"/>
          </p:cNvSpPr>
          <p:nvPr>
            <p:ph type="body" idx="1"/>
          </p:nvPr>
        </p:nvSpPr>
        <p:spPr>
          <a:xfrm>
            <a:off x="1028700" y="578625"/>
            <a:ext cx="7747500" cy="365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 sz="1800" dirty="0">
                <a:latin typeface="Montserrat"/>
                <a:ea typeface="Montserrat"/>
                <a:cs typeface="Montserrat"/>
                <a:sym typeface="Montserrat"/>
              </a:rPr>
              <a:t>We have used here </a:t>
            </a:r>
            <a:r>
              <a:rPr lang="en" sz="1800" b="1" u="sng" dirty="0">
                <a:latin typeface="Montserrat"/>
                <a:ea typeface="Montserrat"/>
                <a:cs typeface="Montserrat"/>
                <a:sym typeface="Montserrat"/>
              </a:rPr>
              <a:t>DIALOGFLOW </a:t>
            </a:r>
            <a:r>
              <a:rPr lang="en" sz="1800" dirty="0">
                <a:latin typeface="Montserrat"/>
                <a:ea typeface="Montserrat"/>
                <a:cs typeface="Montserrat"/>
                <a:sym typeface="Montserrat"/>
              </a:rPr>
              <a:t>to create our basic Chatbot.</a:t>
            </a: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sz="1800" dirty="0">
                <a:latin typeface="Montserrat"/>
                <a:ea typeface="Montserrat"/>
                <a:cs typeface="Montserrat"/>
                <a:sym typeface="Montserrat"/>
              </a:rPr>
              <a:t>Our Chatbot is based on the theme of ordering cakes and desserts.</a:t>
            </a: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sz="1800" b="1" u="sng" dirty="0">
                <a:latin typeface="Montserrat"/>
                <a:ea typeface="Montserrat"/>
                <a:cs typeface="Montserrat"/>
                <a:sym typeface="Montserrat"/>
              </a:rPr>
              <a:t>What is DialogFlow?</a:t>
            </a:r>
            <a:r>
              <a:rPr lang="en" sz="1800" dirty="0">
                <a:latin typeface="Montserrat"/>
                <a:ea typeface="Montserrat"/>
                <a:cs typeface="Montserrat"/>
                <a:sym typeface="Montserrat"/>
              </a:rPr>
              <a:t>: Dialogflow is a natural language understanding platform that makes it easy to design and integrate a conversational user interface into your mobile app, web application, device, bot, interactive voice response system, and so on. Using Dialogflow, you can provide new and engaging ways for users to interact with your product. Dialogflow can analyze multiple types of input from your customers, including text or audio inputs (like from a phone or voice recording). It can also respond to your customers in a couple of ways, either through </a:t>
            </a:r>
            <a:r>
              <a:rPr lang="en" sz="1800" smtClean="0">
                <a:latin typeface="Montserrat"/>
                <a:ea typeface="Montserrat"/>
                <a:cs typeface="Montserrat"/>
                <a:sym typeface="Montserrat"/>
              </a:rPr>
              <a:t>text.</a:t>
            </a: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endParaRPr sz="1800">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body" idx="1"/>
          </p:nvPr>
        </p:nvSpPr>
        <p:spPr>
          <a:xfrm>
            <a:off x="1297500" y="64300"/>
            <a:ext cx="7446600" cy="488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 sz="1800">
                <a:latin typeface="Montserrat"/>
                <a:ea typeface="Montserrat"/>
                <a:cs typeface="Montserrat"/>
                <a:sym typeface="Montserrat"/>
              </a:rPr>
              <a:t>In our Chatbot we have given some entities named as:</a:t>
            </a:r>
            <a:endParaRPr sz="1800">
              <a:latin typeface="Montserrat"/>
              <a:ea typeface="Montserrat"/>
              <a:cs typeface="Montserrat"/>
              <a:sym typeface="Montserrat"/>
            </a:endParaRPr>
          </a:p>
          <a:p>
            <a:pPr marL="457200" lvl="0" indent="0" algn="l" rtl="0">
              <a:spcBef>
                <a:spcPts val="1600"/>
              </a:spcBef>
              <a:spcAft>
                <a:spcPts val="0"/>
              </a:spcAft>
              <a:buNone/>
            </a:pPr>
            <a:endParaRPr sz="1800">
              <a:latin typeface="Montserrat"/>
              <a:ea typeface="Montserrat"/>
              <a:cs typeface="Montserrat"/>
              <a:sym typeface="Montserrat"/>
            </a:endParaRPr>
          </a:p>
          <a:p>
            <a:pPr marL="457200" lvl="0" indent="0" algn="l" rtl="0">
              <a:spcBef>
                <a:spcPts val="1600"/>
              </a:spcBef>
              <a:spcAft>
                <a:spcPts val="1600"/>
              </a:spcAft>
              <a:buNone/>
            </a:pPr>
            <a:endParaRPr sz="1800">
              <a:latin typeface="Montserrat"/>
              <a:ea typeface="Montserrat"/>
              <a:cs typeface="Montserrat"/>
              <a:sym typeface="Montserrat"/>
            </a:endParaRPr>
          </a:p>
        </p:txBody>
      </p:sp>
      <p:graphicFrame>
        <p:nvGraphicFramePr>
          <p:cNvPr id="175" name="Google Shape;175;p19"/>
          <p:cNvGraphicFramePr/>
          <p:nvPr/>
        </p:nvGraphicFramePr>
        <p:xfrm>
          <a:off x="1359700" y="715575"/>
          <a:ext cx="7239000" cy="3540725"/>
        </p:xfrm>
        <a:graphic>
          <a:graphicData uri="http://schemas.openxmlformats.org/drawingml/2006/table">
            <a:tbl>
              <a:tblPr>
                <a:noFill/>
                <a:tableStyleId>{7D10504C-106C-4150-AE38-C4D5799DD225}</a:tableStyleId>
              </a:tblPr>
              <a:tblGrid>
                <a:gridCol w="1809750"/>
                <a:gridCol w="1809750"/>
                <a:gridCol w="1809750"/>
                <a:gridCol w="1809750"/>
              </a:tblGrid>
              <a:tr h="523025">
                <a:tc>
                  <a:txBody>
                    <a:bodyPr/>
                    <a:lstStyle/>
                    <a:p>
                      <a:pPr marL="0" lvl="0" indent="0" algn="l" rtl="0">
                        <a:spcBef>
                          <a:spcPts val="0"/>
                        </a:spcBef>
                        <a:spcAft>
                          <a:spcPts val="0"/>
                        </a:spcAft>
                        <a:buNone/>
                      </a:pPr>
                      <a:r>
                        <a:rPr lang="en" b="1" u="sng">
                          <a:solidFill>
                            <a:schemeClr val="lt1"/>
                          </a:solidFill>
                        </a:rPr>
                        <a:t>CAKES</a:t>
                      </a:r>
                      <a:endParaRPr b="1" u="sng">
                        <a:solidFill>
                          <a:schemeClr val="lt1"/>
                        </a:solidFill>
                      </a:endParaRPr>
                    </a:p>
                  </a:txBody>
                  <a:tcPr marL="91425" marR="91425" marT="91425" marB="91425"/>
                </a:tc>
                <a:tc>
                  <a:txBody>
                    <a:bodyPr/>
                    <a:lstStyle/>
                    <a:p>
                      <a:pPr marL="0" lvl="0" indent="0" algn="l" rtl="0">
                        <a:spcBef>
                          <a:spcPts val="0"/>
                        </a:spcBef>
                        <a:spcAft>
                          <a:spcPts val="0"/>
                        </a:spcAft>
                        <a:buNone/>
                      </a:pPr>
                      <a:r>
                        <a:rPr lang="en" b="1" u="sng">
                          <a:solidFill>
                            <a:schemeClr val="lt1"/>
                          </a:solidFill>
                        </a:rPr>
                        <a:t>ICECREAMS</a:t>
                      </a:r>
                      <a:endParaRPr b="1" u="sng">
                        <a:solidFill>
                          <a:schemeClr val="lt1"/>
                        </a:solidFill>
                      </a:endParaRPr>
                    </a:p>
                  </a:txBody>
                  <a:tcPr marL="91425" marR="91425" marT="91425" marB="91425"/>
                </a:tc>
                <a:tc>
                  <a:txBody>
                    <a:bodyPr/>
                    <a:lstStyle/>
                    <a:p>
                      <a:pPr marL="0" lvl="0" indent="0" algn="l" rtl="0">
                        <a:spcBef>
                          <a:spcPts val="0"/>
                        </a:spcBef>
                        <a:spcAft>
                          <a:spcPts val="0"/>
                        </a:spcAft>
                        <a:buNone/>
                      </a:pPr>
                      <a:r>
                        <a:rPr lang="en" b="1" u="sng">
                          <a:solidFill>
                            <a:schemeClr val="lt1"/>
                          </a:solidFill>
                        </a:rPr>
                        <a:t>CHOCOLATE</a:t>
                      </a:r>
                      <a:endParaRPr b="1" u="sng">
                        <a:solidFill>
                          <a:schemeClr val="lt1"/>
                        </a:solidFill>
                      </a:endParaRPr>
                    </a:p>
                  </a:txBody>
                  <a:tcPr marL="91425" marR="91425" marT="91425" marB="91425"/>
                </a:tc>
                <a:tc>
                  <a:txBody>
                    <a:bodyPr/>
                    <a:lstStyle/>
                    <a:p>
                      <a:pPr marL="0" lvl="0" indent="0" algn="l" rtl="0">
                        <a:spcBef>
                          <a:spcPts val="0"/>
                        </a:spcBef>
                        <a:spcAft>
                          <a:spcPts val="0"/>
                        </a:spcAft>
                        <a:buNone/>
                      </a:pPr>
                      <a:r>
                        <a:rPr lang="en" b="1" u="sng">
                          <a:solidFill>
                            <a:schemeClr val="lt1"/>
                          </a:solidFill>
                        </a:rPr>
                        <a:t>CUPCAKE</a:t>
                      </a:r>
                      <a:endParaRPr b="1" u="sng">
                        <a:solidFill>
                          <a:schemeClr val="lt1"/>
                        </a:solidFill>
                      </a:endParaRPr>
                    </a:p>
                  </a:txBody>
                  <a:tcPr marL="91425" marR="91425" marT="91425" marB="91425"/>
                </a:tc>
              </a:tr>
              <a:tr h="502950">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Chocolate</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Chocolate</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Cadbury Silk</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Coconut</a:t>
                      </a:r>
                      <a:endParaRPr>
                        <a:solidFill>
                          <a:schemeClr val="lt1"/>
                        </a:solidFill>
                        <a:latin typeface="Montserrat"/>
                        <a:ea typeface="Montserrat"/>
                        <a:cs typeface="Montserrat"/>
                        <a:sym typeface="Montserrat"/>
                      </a:endParaRPr>
                    </a:p>
                  </a:txBody>
                  <a:tcPr marL="91425" marR="91425" marT="91425" marB="91425"/>
                </a:tc>
              </a:tr>
              <a:tr h="502950">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Vanilla</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Vanilla</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Cadbury Oreo</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Chocolate</a:t>
                      </a:r>
                      <a:endParaRPr>
                        <a:solidFill>
                          <a:schemeClr val="lt1"/>
                        </a:solidFill>
                        <a:latin typeface="Montserrat"/>
                        <a:ea typeface="Montserrat"/>
                        <a:cs typeface="Montserrat"/>
                        <a:sym typeface="Montserrat"/>
                      </a:endParaRPr>
                    </a:p>
                  </a:txBody>
                  <a:tcPr marL="91425" marR="91425" marT="91425" marB="91425"/>
                </a:tc>
              </a:tr>
              <a:tr h="502950">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Strawberry</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Strawberry</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Eclairs</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Lemon</a:t>
                      </a:r>
                      <a:endParaRPr>
                        <a:solidFill>
                          <a:schemeClr val="lt1"/>
                        </a:solidFill>
                        <a:latin typeface="Montserrat"/>
                        <a:ea typeface="Montserrat"/>
                        <a:cs typeface="Montserrat"/>
                        <a:sym typeface="Montserrat"/>
                      </a:endParaRPr>
                    </a:p>
                  </a:txBody>
                  <a:tcPr marL="91425" marR="91425" marT="91425" marB="91425"/>
                </a:tc>
              </a:tr>
              <a:tr h="502950">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Black Forest</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Mango</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Ferrero Rocher</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Blueberry</a:t>
                      </a:r>
                      <a:endParaRPr>
                        <a:solidFill>
                          <a:schemeClr val="lt1"/>
                        </a:solidFill>
                        <a:latin typeface="Montserrat"/>
                        <a:ea typeface="Montserrat"/>
                        <a:cs typeface="Montserrat"/>
                        <a:sym typeface="Montserrat"/>
                      </a:endParaRPr>
                    </a:p>
                  </a:txBody>
                  <a:tcPr marL="91425" marR="91425" marT="91425" marB="91425"/>
                </a:tc>
              </a:tr>
              <a:tr h="502950">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Black Currant</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Butter Scotch</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Bournville</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Carrot cake</a:t>
                      </a:r>
                      <a:endParaRPr>
                        <a:solidFill>
                          <a:schemeClr val="lt1"/>
                        </a:solidFill>
                        <a:latin typeface="Montserrat"/>
                        <a:ea typeface="Montserrat"/>
                        <a:cs typeface="Montserrat"/>
                        <a:sym typeface="Montserrat"/>
                      </a:endParaRPr>
                    </a:p>
                  </a:txBody>
                  <a:tcPr marL="91425" marR="91425" marT="91425" marB="91425"/>
                </a:tc>
              </a:tr>
              <a:tr h="502950">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Sponge</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Pista</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Amul</a:t>
                      </a:r>
                      <a:endParaRPr>
                        <a:solidFill>
                          <a:schemeClr val="lt1"/>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Cinnamon</a:t>
                      </a:r>
                      <a:endParaRPr>
                        <a:solidFill>
                          <a:schemeClr val="lt1"/>
                        </a:solidFill>
                        <a:latin typeface="Montserrat"/>
                        <a:ea typeface="Montserrat"/>
                        <a:cs typeface="Montserrat"/>
                        <a:sym typeface="Montserrat"/>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body" idx="1"/>
          </p:nvPr>
        </p:nvSpPr>
        <p:spPr>
          <a:xfrm>
            <a:off x="1297500" y="203600"/>
            <a:ext cx="7607100" cy="4629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ontserrat"/>
              <a:buChar char="●"/>
            </a:pPr>
            <a:r>
              <a:rPr lang="en" sz="1800">
                <a:latin typeface="Montserrat"/>
                <a:ea typeface="Montserrat"/>
                <a:cs typeface="Montserrat"/>
                <a:sym typeface="Montserrat"/>
              </a:rPr>
              <a:t>And for quantifying the items we have given the metric as: </a:t>
            </a:r>
            <a:r>
              <a:rPr lang="en" sz="1800" b="1" u="sng">
                <a:latin typeface="Montserrat"/>
                <a:ea typeface="Montserrat"/>
                <a:cs typeface="Montserrat"/>
                <a:sym typeface="Montserrat"/>
              </a:rPr>
              <a:t>HALF KG, 1 KG, 2 KG, 5 KG</a:t>
            </a:r>
            <a:endParaRPr sz="1800" b="1" u="sng">
              <a:latin typeface="Montserrat"/>
              <a:ea typeface="Montserrat"/>
              <a:cs typeface="Montserrat"/>
              <a:sym typeface="Montserrat"/>
            </a:endParaRPr>
          </a:p>
          <a:p>
            <a:pPr marL="457200" lvl="0" indent="-342900" algn="l" rtl="0">
              <a:spcBef>
                <a:spcPts val="0"/>
              </a:spcBef>
              <a:spcAft>
                <a:spcPts val="0"/>
              </a:spcAft>
              <a:buSzPts val="1800"/>
              <a:buFont typeface="Montserrat"/>
              <a:buChar char="●"/>
            </a:pPr>
            <a:r>
              <a:rPr lang="en" sz="1800">
                <a:latin typeface="Montserrat"/>
                <a:ea typeface="Montserrat"/>
                <a:cs typeface="Montserrat"/>
                <a:sym typeface="Montserrat"/>
              </a:rPr>
              <a:t>And after placing the order we have given 3 options as</a:t>
            </a: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AutoNum type="arabicPeriod"/>
            </a:pPr>
            <a:r>
              <a:rPr lang="en" sz="1800" b="1">
                <a:latin typeface="Montserrat"/>
                <a:ea typeface="Montserrat"/>
                <a:cs typeface="Montserrat"/>
                <a:sym typeface="Montserrat"/>
              </a:rPr>
              <a:t>Yes</a:t>
            </a:r>
            <a:r>
              <a:rPr lang="en" sz="1800">
                <a:latin typeface="Montserrat"/>
                <a:ea typeface="Montserrat"/>
                <a:cs typeface="Montserrat"/>
                <a:sym typeface="Montserrat"/>
              </a:rPr>
              <a:t> i.e Order has been taken</a:t>
            </a: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AutoNum type="arabicPeriod"/>
            </a:pPr>
            <a:r>
              <a:rPr lang="en" sz="1800" b="1">
                <a:latin typeface="Montserrat"/>
                <a:ea typeface="Montserrat"/>
                <a:cs typeface="Montserrat"/>
                <a:sym typeface="Montserrat"/>
              </a:rPr>
              <a:t>No</a:t>
            </a:r>
            <a:r>
              <a:rPr lang="en" sz="1800">
                <a:latin typeface="Montserrat"/>
                <a:ea typeface="Montserrat"/>
                <a:cs typeface="Montserrat"/>
                <a:sym typeface="Montserrat"/>
              </a:rPr>
              <a:t> i.e The user is not satisfied with it’s current order and want to place another one.</a:t>
            </a:r>
            <a:endParaRPr sz="1800">
              <a:latin typeface="Montserrat"/>
              <a:ea typeface="Montserrat"/>
              <a:cs typeface="Montserrat"/>
              <a:sym typeface="Montserrat"/>
            </a:endParaRPr>
          </a:p>
          <a:p>
            <a:pPr marL="457200" lvl="0" indent="-342900" algn="l" rtl="0">
              <a:spcBef>
                <a:spcPts val="0"/>
              </a:spcBef>
              <a:spcAft>
                <a:spcPts val="0"/>
              </a:spcAft>
              <a:buSzPts val="1800"/>
              <a:buFont typeface="Montserrat"/>
              <a:buAutoNum type="arabicPeriod"/>
            </a:pPr>
            <a:r>
              <a:rPr lang="en" sz="1800" b="1">
                <a:latin typeface="Montserrat"/>
                <a:ea typeface="Montserrat"/>
                <a:cs typeface="Montserrat"/>
                <a:sym typeface="Montserrat"/>
              </a:rPr>
              <a:t>Cancel</a:t>
            </a:r>
            <a:r>
              <a:rPr lang="en" sz="1800">
                <a:latin typeface="Montserrat"/>
                <a:ea typeface="Montserrat"/>
                <a:cs typeface="Montserrat"/>
                <a:sym typeface="Montserrat"/>
              </a:rPr>
              <a:t> i.e The user wants to cancel the order and wants a refund back.</a:t>
            </a:r>
            <a:endParaRPr sz="1800">
              <a:latin typeface="Montserrat"/>
              <a:ea typeface="Montserrat"/>
              <a:cs typeface="Montserrat"/>
              <a:sym typeface="Montserrat"/>
            </a:endParaRPr>
          </a:p>
        </p:txBody>
      </p:sp>
      <p:pic>
        <p:nvPicPr>
          <p:cNvPr id="181" name="Google Shape;181;p20"/>
          <p:cNvPicPr preferRelativeResize="0"/>
          <p:nvPr/>
        </p:nvPicPr>
        <p:blipFill>
          <a:blip r:embed="rId3">
            <a:alphaModFix/>
          </a:blip>
          <a:stretch>
            <a:fillRect/>
          </a:stretch>
        </p:blipFill>
        <p:spPr>
          <a:xfrm>
            <a:off x="6450800" y="2513150"/>
            <a:ext cx="2693199" cy="2630350"/>
          </a:xfrm>
          <a:prstGeom prst="rect">
            <a:avLst/>
          </a:prstGeom>
          <a:noFill/>
          <a:ln>
            <a:noFill/>
          </a:ln>
        </p:spPr>
      </p:pic>
      <p:pic>
        <p:nvPicPr>
          <p:cNvPr id="182" name="Google Shape;182;p20"/>
          <p:cNvPicPr preferRelativeResize="0"/>
          <p:nvPr/>
        </p:nvPicPr>
        <p:blipFill>
          <a:blip r:embed="rId4">
            <a:alphaModFix/>
          </a:blip>
          <a:stretch>
            <a:fillRect/>
          </a:stretch>
        </p:blipFill>
        <p:spPr>
          <a:xfrm>
            <a:off x="0" y="2761875"/>
            <a:ext cx="5100650" cy="23816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104425"/>
            <a:ext cx="7038900" cy="9141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600"/>
              </a:spcAft>
              <a:buNone/>
            </a:pPr>
            <a:r>
              <a:rPr lang="en" sz="3600">
                <a:latin typeface="Times New Roman"/>
                <a:ea typeface="Times New Roman"/>
                <a:cs typeface="Times New Roman"/>
                <a:sym typeface="Times New Roman"/>
              </a:rPr>
              <a:t>                </a:t>
            </a:r>
            <a:r>
              <a:rPr lang="en" b="1" u="sng">
                <a:latin typeface="Times New Roman"/>
                <a:ea typeface="Times New Roman"/>
                <a:cs typeface="Times New Roman"/>
                <a:sym typeface="Times New Roman"/>
              </a:rPr>
              <a:t>ADVANTAGES</a:t>
            </a:r>
            <a:endParaRPr sz="1200" b="1" u="sng"/>
          </a:p>
        </p:txBody>
      </p:sp>
      <p:sp>
        <p:nvSpPr>
          <p:cNvPr id="188" name="Google Shape;188;p21"/>
          <p:cNvSpPr txBox="1">
            <a:spLocks noGrp="1"/>
          </p:cNvSpPr>
          <p:nvPr>
            <p:ph type="body" idx="1"/>
          </p:nvPr>
        </p:nvSpPr>
        <p:spPr>
          <a:xfrm>
            <a:off x="1060850" y="900125"/>
            <a:ext cx="7779600" cy="3986100"/>
          </a:xfrm>
          <a:prstGeom prst="rect">
            <a:avLst/>
          </a:prstGeom>
        </p:spPr>
        <p:txBody>
          <a:bodyPr spcFirstLastPara="1" wrap="square" lIns="91425" tIns="91425" rIns="91425" bIns="91425" anchor="t" anchorCtr="0">
            <a:noAutofit/>
          </a:bodyPr>
          <a:lstStyle/>
          <a:p>
            <a:pPr marL="457200" lvl="0" indent="-346075" algn="l" rtl="0">
              <a:spcBef>
                <a:spcPts val="0"/>
              </a:spcBef>
              <a:spcAft>
                <a:spcPts val="0"/>
              </a:spcAft>
              <a:buClr>
                <a:schemeClr val="lt1"/>
              </a:buClr>
              <a:buSzPts val="1850"/>
              <a:buFont typeface="Arial"/>
              <a:buChar char="●"/>
            </a:pPr>
            <a:r>
              <a:rPr lang="en" sz="1850" b="1" u="sng">
                <a:latin typeface="Montserrat"/>
                <a:ea typeface="Montserrat"/>
                <a:cs typeface="Montserrat"/>
                <a:sym typeface="Montserrat"/>
              </a:rPr>
              <a:t>24*7 support</a:t>
            </a:r>
            <a:r>
              <a:rPr lang="en" sz="1850">
                <a:latin typeface="Montserrat"/>
                <a:ea typeface="Montserrat"/>
                <a:cs typeface="Montserrat"/>
                <a:sym typeface="Montserrat"/>
              </a:rPr>
              <a:t> – You can not rely on support agents for 24×7 support. Anytime response is important even after business hours when the team is not available. Chatbots can manage such customer queries with automated responses.</a:t>
            </a:r>
            <a:endParaRPr sz="1850">
              <a:latin typeface="Montserrat"/>
              <a:ea typeface="Montserrat"/>
              <a:cs typeface="Montserrat"/>
              <a:sym typeface="Montserrat"/>
            </a:endParaRPr>
          </a:p>
          <a:p>
            <a:pPr marL="457200" lvl="0" indent="-346075" algn="l" rtl="0">
              <a:spcBef>
                <a:spcPts val="0"/>
              </a:spcBef>
              <a:spcAft>
                <a:spcPts val="0"/>
              </a:spcAft>
              <a:buClr>
                <a:schemeClr val="lt1"/>
              </a:buClr>
              <a:buSzPts val="1850"/>
              <a:buFont typeface="Arial"/>
              <a:buChar char="●"/>
            </a:pPr>
            <a:r>
              <a:rPr lang="en" sz="1850" b="1" u="sng">
                <a:latin typeface="Montserrat"/>
                <a:ea typeface="Montserrat"/>
                <a:cs typeface="Montserrat"/>
                <a:sym typeface="Montserrat"/>
              </a:rPr>
              <a:t>Instant answers</a:t>
            </a:r>
            <a:r>
              <a:rPr lang="en" sz="1850">
                <a:latin typeface="Montserrat"/>
                <a:ea typeface="Montserrat"/>
                <a:cs typeface="Montserrat"/>
                <a:sym typeface="Montserrat"/>
              </a:rPr>
              <a:t> – Customers simply do not like to wait for assistance — any wait time can lead to frustration and potential churn. Chatbots are a smarter way to ensure that customers receive the instant response that they demand.</a:t>
            </a:r>
            <a:endParaRPr sz="1850">
              <a:latin typeface="Montserrat"/>
              <a:ea typeface="Montserrat"/>
              <a:cs typeface="Montserrat"/>
              <a:sym typeface="Montserrat"/>
            </a:endParaRPr>
          </a:p>
          <a:p>
            <a:pPr marL="457200" lvl="0" indent="-346075" algn="l" rtl="0">
              <a:spcBef>
                <a:spcPts val="0"/>
              </a:spcBef>
              <a:spcAft>
                <a:spcPts val="0"/>
              </a:spcAft>
              <a:buClr>
                <a:schemeClr val="lt1"/>
              </a:buClr>
              <a:buSzPts val="1850"/>
              <a:buFont typeface="Arial"/>
              <a:buChar char="●"/>
            </a:pPr>
            <a:r>
              <a:rPr lang="en" sz="1850" b="1" u="sng">
                <a:latin typeface="Montserrat"/>
                <a:ea typeface="Montserrat"/>
                <a:cs typeface="Montserrat"/>
                <a:sym typeface="Montserrat"/>
              </a:rPr>
              <a:t>Order without human help</a:t>
            </a:r>
            <a:r>
              <a:rPr lang="en" sz="1850">
                <a:latin typeface="Montserrat"/>
                <a:ea typeface="Montserrat"/>
                <a:cs typeface="Montserrat"/>
                <a:sym typeface="Montserrat"/>
              </a:rPr>
              <a:t> – Businesses can leverage chatbots to automate bookings of orders and appointments so that customers can instantly book from the website or Facebook page. </a:t>
            </a:r>
            <a:r>
              <a:rPr lang="en" sz="1850">
                <a:uFill>
                  <a:noFill/>
                </a:uFill>
                <a:latin typeface="Montserrat"/>
                <a:ea typeface="Montserrat"/>
                <a:cs typeface="Montserrat"/>
                <a:sym typeface="Montserrat"/>
                <a:hlinkClick r:id="rId3"/>
              </a:rPr>
              <a:t>47% of consumers</a:t>
            </a:r>
            <a:r>
              <a:rPr lang="en" sz="1850">
                <a:latin typeface="Montserrat"/>
                <a:ea typeface="Montserrat"/>
                <a:cs typeface="Montserrat"/>
                <a:sym typeface="Montserrat"/>
              </a:rPr>
              <a:t> would buy items from a chatbot.</a:t>
            </a:r>
            <a:endParaRPr sz="1850">
              <a:latin typeface="Montserrat"/>
              <a:ea typeface="Montserrat"/>
              <a:cs typeface="Montserrat"/>
              <a:sym typeface="Montserrat"/>
            </a:endParaRPr>
          </a:p>
          <a:p>
            <a:pPr marL="0" lvl="0" indent="0" algn="l" rtl="0">
              <a:spcBef>
                <a:spcPts val="800"/>
              </a:spcBef>
              <a:spcAft>
                <a:spcPts val="1600"/>
              </a:spcAft>
              <a:buNone/>
            </a:pPr>
            <a:endParaRPr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PresentationFormat>On-screen Show (16:9)</PresentationFormat>
  <Paragraphs>70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Montserrat</vt:lpstr>
      <vt:lpstr>Lato</vt:lpstr>
      <vt:lpstr>Times New Roman</vt:lpstr>
      <vt:lpstr>Focus</vt:lpstr>
      <vt:lpstr>PRAYOGSHAALA COHORT-3</vt:lpstr>
      <vt:lpstr>SCOPE OF PRESENTATION</vt:lpstr>
      <vt:lpstr>                                ABOUT</vt:lpstr>
      <vt:lpstr>              WORKING </vt:lpstr>
      <vt:lpstr>                      IMPORTANCE</vt:lpstr>
      <vt:lpstr>          TECHNOLOGY USED </vt:lpstr>
      <vt:lpstr>Slide 7</vt:lpstr>
      <vt:lpstr>Slide 8</vt:lpstr>
      <vt:lpstr>                ADVANTAGES</vt:lpstr>
      <vt:lpstr>            DEMO AND SOME IMAGES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PRAYOGSHAALA COHORT-3</dc:title>
  <cp:lastModifiedBy>Divya</cp:lastModifiedBy>
  <cp:revision>1</cp:revision>
  <dcterms:modified xsi:type="dcterms:W3CDTF">2020-11-28T06:36:24Z</dcterms:modified>
</cp:coreProperties>
</file>