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1"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Open Sans Light"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6" roundtripDataSignature="AMtx7mgB/EIwkGTiwSRXj+Eyn5tkxmK0U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946" y="-25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4204561" y="0"/>
            <a:ext cx="4083439" cy="2720591"/>
          </a:xfrm>
          <a:prstGeom prst="rect">
            <a:avLst/>
          </a:prstGeom>
          <a:noFill/>
          <a:ln>
            <a:noFill/>
          </a:ln>
        </p:spPr>
      </p:pic>
      <p:sp>
        <p:nvSpPr>
          <p:cNvPr id="85" name="Google Shape;85;p1"/>
          <p:cNvSpPr txBox="1"/>
          <p:nvPr/>
        </p:nvSpPr>
        <p:spPr>
          <a:xfrm>
            <a:off x="533400" y="1521150"/>
            <a:ext cx="9964500" cy="1259100"/>
          </a:xfrm>
          <a:prstGeom prst="rect">
            <a:avLst/>
          </a:prstGeom>
          <a:noFill/>
          <a:ln>
            <a:noFill/>
          </a:ln>
        </p:spPr>
        <p:txBody>
          <a:bodyPr spcFirstLastPara="1" wrap="square" lIns="0" tIns="0" rIns="0" bIns="0" anchor="t" anchorCtr="0">
            <a:spAutoFit/>
          </a:bodyPr>
          <a:lstStyle/>
          <a:p>
            <a:pPr marL="0" marR="0" lvl="0" indent="0" algn="l" rtl="0">
              <a:lnSpc>
                <a:spcPct val="139988"/>
              </a:lnSpc>
              <a:spcBef>
                <a:spcPts val="0"/>
              </a:spcBef>
              <a:spcAft>
                <a:spcPts val="0"/>
              </a:spcAft>
              <a:buNone/>
            </a:pPr>
            <a:endParaRPr sz="100" u="sng">
              <a:latin typeface="Times New Roman"/>
              <a:ea typeface="Times New Roman"/>
              <a:cs typeface="Times New Roman"/>
              <a:sym typeface="Times New Roman"/>
            </a:endParaRPr>
          </a:p>
        </p:txBody>
      </p:sp>
      <p:sp>
        <p:nvSpPr>
          <p:cNvPr id="86" name="Google Shape;86;p1"/>
          <p:cNvSpPr txBox="1"/>
          <p:nvPr/>
        </p:nvSpPr>
        <p:spPr>
          <a:xfrm>
            <a:off x="-154350" y="4306875"/>
            <a:ext cx="7729200" cy="10116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200" i="0" u="sng" strike="noStrike" cap="none">
                <a:solidFill>
                  <a:srgbClr val="000000"/>
                </a:solidFill>
                <a:latin typeface="Times New Roman"/>
                <a:ea typeface="Times New Roman"/>
                <a:cs typeface="Times New Roman"/>
                <a:sym typeface="Times New Roman"/>
              </a:rPr>
              <a:t>B</a:t>
            </a:r>
            <a:r>
              <a:rPr lang="en-US" sz="5200" u="sng">
                <a:latin typeface="Times New Roman"/>
                <a:ea typeface="Times New Roman"/>
                <a:cs typeface="Times New Roman"/>
                <a:sym typeface="Times New Roman"/>
              </a:rPr>
              <a:t>ATCH </a:t>
            </a:r>
            <a:r>
              <a:rPr lang="en-US" sz="5200" i="0" u="sng" strike="noStrike" cap="none">
                <a:solidFill>
                  <a:srgbClr val="000000"/>
                </a:solidFill>
                <a:latin typeface="Times New Roman"/>
                <a:ea typeface="Times New Roman"/>
                <a:cs typeface="Times New Roman"/>
                <a:sym typeface="Times New Roman"/>
              </a:rPr>
              <a:t>N</a:t>
            </a:r>
            <a:r>
              <a:rPr lang="en-US" sz="5200" u="sng">
                <a:latin typeface="Times New Roman"/>
                <a:ea typeface="Times New Roman"/>
                <a:cs typeface="Times New Roman"/>
                <a:sym typeface="Times New Roman"/>
              </a:rPr>
              <a:t>O</a:t>
            </a:r>
            <a:r>
              <a:rPr lang="en-US" sz="5200" i="0" u="sng" strike="noStrike" cap="none">
                <a:solidFill>
                  <a:srgbClr val="000000"/>
                </a:solidFill>
                <a:latin typeface="Times New Roman"/>
                <a:ea typeface="Times New Roman"/>
                <a:cs typeface="Times New Roman"/>
                <a:sym typeface="Times New Roman"/>
              </a:rPr>
              <a:t>:</a:t>
            </a:r>
            <a:r>
              <a:rPr lang="en-US" sz="5200" i="0" u="none" strike="noStrike" cap="none">
                <a:solidFill>
                  <a:srgbClr val="000000"/>
                </a:solidFill>
                <a:latin typeface="Times New Roman"/>
                <a:ea typeface="Times New Roman"/>
                <a:cs typeface="Times New Roman"/>
                <a:sym typeface="Times New Roman"/>
              </a:rPr>
              <a:t>  </a:t>
            </a:r>
            <a:r>
              <a:rPr lang="en-US" sz="5200" b="1" i="0" u="none" strike="noStrike" cap="none">
                <a:solidFill>
                  <a:srgbClr val="000000"/>
                </a:solidFill>
                <a:latin typeface="Times New Roman"/>
                <a:ea typeface="Times New Roman"/>
                <a:cs typeface="Times New Roman"/>
                <a:sym typeface="Times New Roman"/>
              </a:rPr>
              <a:t>ML1-09</a:t>
            </a:r>
            <a:endParaRPr b="1">
              <a:latin typeface="Times New Roman"/>
              <a:ea typeface="Times New Roman"/>
              <a:cs typeface="Times New Roman"/>
              <a:sym typeface="Times New Roman"/>
            </a:endParaRPr>
          </a:p>
        </p:txBody>
      </p:sp>
      <p:sp>
        <p:nvSpPr>
          <p:cNvPr id="87" name="Google Shape;87;p1"/>
          <p:cNvSpPr txBox="1"/>
          <p:nvPr/>
        </p:nvSpPr>
        <p:spPr>
          <a:xfrm rot="139">
            <a:off x="0" y="6196500"/>
            <a:ext cx="7420500" cy="3400800"/>
          </a:xfrm>
          <a:prstGeom prst="rect">
            <a:avLst/>
          </a:prstGeom>
          <a:noFill/>
          <a:ln>
            <a:noFill/>
          </a:ln>
        </p:spPr>
        <p:txBody>
          <a:bodyPr spcFirstLastPara="1" wrap="square" lIns="0" tIns="0" rIns="0" bIns="0" anchor="t" anchorCtr="0">
            <a:spAutoFit/>
          </a:bodyPr>
          <a:lstStyle/>
          <a:p>
            <a:pPr marL="0" marR="0" lvl="0" indent="0" algn="just" rtl="0">
              <a:lnSpc>
                <a:spcPct val="139970"/>
              </a:lnSpc>
              <a:spcBef>
                <a:spcPts val="0"/>
              </a:spcBef>
              <a:spcAft>
                <a:spcPts val="0"/>
              </a:spcAft>
              <a:buNone/>
            </a:pPr>
            <a:r>
              <a:rPr lang="en-US" sz="3400">
                <a:latin typeface="Open Sans Light"/>
                <a:ea typeface="Open Sans Light"/>
                <a:cs typeface="Open Sans Light"/>
                <a:sym typeface="Open Sans Light"/>
              </a:rPr>
              <a:t>      </a:t>
            </a:r>
            <a:r>
              <a:rPr lang="en-US" sz="3400" b="1" i="0" u="sng" strike="noStrike" cap="none">
                <a:solidFill>
                  <a:srgbClr val="000000"/>
                </a:solidFill>
                <a:latin typeface="Times New Roman"/>
                <a:ea typeface="Times New Roman"/>
                <a:cs typeface="Times New Roman"/>
                <a:sym typeface="Times New Roman"/>
              </a:rPr>
              <a:t>P</a:t>
            </a:r>
            <a:r>
              <a:rPr lang="en-US" sz="3400" b="1" u="sng">
                <a:latin typeface="Times New Roman"/>
                <a:ea typeface="Times New Roman"/>
                <a:cs typeface="Times New Roman"/>
                <a:sym typeface="Times New Roman"/>
              </a:rPr>
              <a:t>ROJECT MEMBERS:</a:t>
            </a:r>
            <a:endParaRPr sz="3400" b="1" u="sng">
              <a:latin typeface="Times New Roman"/>
              <a:ea typeface="Times New Roman"/>
              <a:cs typeface="Times New Roman"/>
              <a:sym typeface="Times New Roman"/>
            </a:endParaRPr>
          </a:p>
          <a:p>
            <a:pPr marL="0" marR="0" lvl="0" indent="0" algn="just" rtl="0">
              <a:lnSpc>
                <a:spcPct val="139970"/>
              </a:lnSpc>
              <a:spcBef>
                <a:spcPts val="0"/>
              </a:spcBef>
              <a:spcAft>
                <a:spcPts val="0"/>
              </a:spcAft>
              <a:buNone/>
            </a:pPr>
            <a:r>
              <a:rPr lang="en-US" sz="3400">
                <a:latin typeface="Times New Roman"/>
                <a:ea typeface="Times New Roman"/>
                <a:cs typeface="Times New Roman"/>
                <a:sym typeface="Times New Roman"/>
              </a:rPr>
              <a:t> </a:t>
            </a:r>
            <a:r>
              <a:rPr lang="en-US" sz="3400">
                <a:latin typeface="Open Sans Light"/>
                <a:ea typeface="Open Sans Light"/>
                <a:cs typeface="Open Sans Light"/>
                <a:sym typeface="Open Sans Light"/>
              </a:rPr>
              <a:t>     </a:t>
            </a:r>
            <a:r>
              <a:rPr lang="en-US" sz="3400">
                <a:latin typeface="Times New Roman"/>
                <a:ea typeface="Times New Roman"/>
                <a:cs typeface="Times New Roman"/>
                <a:sym typeface="Times New Roman"/>
              </a:rPr>
              <a:t>Deepamahi Boddapu</a:t>
            </a:r>
            <a:endParaRPr sz="3400">
              <a:latin typeface="Times New Roman"/>
              <a:ea typeface="Times New Roman"/>
              <a:cs typeface="Times New Roman"/>
              <a:sym typeface="Times New Roman"/>
            </a:endParaRPr>
          </a:p>
          <a:p>
            <a:pPr marL="0" marR="0" lvl="0" indent="0" algn="just" rtl="0">
              <a:lnSpc>
                <a:spcPct val="139970"/>
              </a:lnSpc>
              <a:spcBef>
                <a:spcPts val="0"/>
              </a:spcBef>
              <a:spcAft>
                <a:spcPts val="0"/>
              </a:spcAft>
              <a:buNone/>
            </a:pPr>
            <a:r>
              <a:rPr lang="en-US" sz="3400">
                <a:latin typeface="Times New Roman"/>
                <a:ea typeface="Times New Roman"/>
                <a:cs typeface="Times New Roman"/>
                <a:sym typeface="Times New Roman"/>
              </a:rPr>
              <a:t>      Divya Jyoti Chinera</a:t>
            </a:r>
            <a:endParaRPr sz="3400">
              <a:latin typeface="Times New Roman"/>
              <a:ea typeface="Times New Roman"/>
              <a:cs typeface="Times New Roman"/>
              <a:sym typeface="Times New Roman"/>
            </a:endParaRPr>
          </a:p>
          <a:p>
            <a:pPr marL="0" marR="0" lvl="0" indent="0" algn="just" rtl="0">
              <a:lnSpc>
                <a:spcPct val="139970"/>
              </a:lnSpc>
              <a:spcBef>
                <a:spcPts val="0"/>
              </a:spcBef>
              <a:spcAft>
                <a:spcPts val="0"/>
              </a:spcAft>
              <a:buNone/>
            </a:pPr>
            <a:r>
              <a:rPr lang="en-US" sz="3400">
                <a:latin typeface="Times New Roman"/>
                <a:ea typeface="Times New Roman"/>
                <a:cs typeface="Times New Roman"/>
                <a:sym typeface="Times New Roman"/>
              </a:rPr>
              <a:t>      Shubhangi Narayan</a:t>
            </a:r>
            <a:endParaRPr sz="3400">
              <a:latin typeface="Times New Roman"/>
              <a:ea typeface="Times New Roman"/>
              <a:cs typeface="Times New Roman"/>
              <a:sym typeface="Times New Roman"/>
            </a:endParaRPr>
          </a:p>
          <a:p>
            <a:pPr marL="0" marR="0" lvl="0" indent="0" algn="ctr" rtl="0">
              <a:lnSpc>
                <a:spcPct val="139970"/>
              </a:lnSpc>
              <a:spcBef>
                <a:spcPts val="0"/>
              </a:spcBef>
              <a:spcAft>
                <a:spcPts val="0"/>
              </a:spcAft>
              <a:buNone/>
            </a:pPr>
            <a:endParaRPr sz="3400">
              <a:latin typeface="Open Sans Light"/>
              <a:ea typeface="Open Sans Light"/>
              <a:cs typeface="Open Sans Light"/>
              <a:sym typeface="Open Sans Light"/>
            </a:endParaRPr>
          </a:p>
        </p:txBody>
      </p:sp>
      <p:sp>
        <p:nvSpPr>
          <p:cNvPr id="88" name="Google Shape;88;p1"/>
          <p:cNvSpPr txBox="1"/>
          <p:nvPr/>
        </p:nvSpPr>
        <p:spPr>
          <a:xfrm>
            <a:off x="13453700" y="6273600"/>
            <a:ext cx="3253500" cy="2720700"/>
          </a:xfrm>
          <a:prstGeom prst="rect">
            <a:avLst/>
          </a:prstGeom>
          <a:noFill/>
          <a:ln>
            <a:noFill/>
          </a:ln>
        </p:spPr>
        <p:txBody>
          <a:bodyPr spcFirstLastPara="1" wrap="square" lIns="0" tIns="0" rIns="0" bIns="0" anchor="t" anchorCtr="0">
            <a:spAutoFit/>
          </a:bodyPr>
          <a:lstStyle/>
          <a:p>
            <a:pPr marL="0" marR="0" lvl="0" indent="0" algn="just" rtl="0">
              <a:lnSpc>
                <a:spcPct val="139970"/>
              </a:lnSpc>
              <a:spcBef>
                <a:spcPts val="0"/>
              </a:spcBef>
              <a:spcAft>
                <a:spcPts val="0"/>
              </a:spcAft>
              <a:buNone/>
            </a:pPr>
            <a:r>
              <a:rPr lang="en-US" sz="3400" b="1" i="0" u="sng" strike="noStrike" cap="none">
                <a:solidFill>
                  <a:srgbClr val="000000"/>
                </a:solidFill>
                <a:latin typeface="Times New Roman"/>
                <a:ea typeface="Times New Roman"/>
                <a:cs typeface="Times New Roman"/>
                <a:sym typeface="Times New Roman"/>
              </a:rPr>
              <a:t>G</a:t>
            </a:r>
            <a:r>
              <a:rPr lang="en-US" sz="3400" b="1" u="sng">
                <a:latin typeface="Times New Roman"/>
                <a:ea typeface="Times New Roman"/>
                <a:cs typeface="Times New Roman"/>
                <a:sym typeface="Times New Roman"/>
              </a:rPr>
              <a:t>UIDED BY</a:t>
            </a:r>
            <a:endParaRPr sz="3400" b="1" i="0" u="sng" strike="noStrike" cap="none">
              <a:solidFill>
                <a:srgbClr val="000000"/>
              </a:solidFill>
              <a:latin typeface="Times New Roman"/>
              <a:ea typeface="Times New Roman"/>
              <a:cs typeface="Times New Roman"/>
              <a:sym typeface="Times New Roman"/>
            </a:endParaRPr>
          </a:p>
          <a:p>
            <a:pPr marL="0" marR="0" lvl="0" indent="0" algn="just" rtl="0">
              <a:lnSpc>
                <a:spcPct val="139970"/>
              </a:lnSpc>
              <a:spcBef>
                <a:spcPts val="0"/>
              </a:spcBef>
              <a:spcAft>
                <a:spcPts val="0"/>
              </a:spcAft>
              <a:buNone/>
            </a:pPr>
            <a:r>
              <a:rPr lang="en-US" sz="3400">
                <a:latin typeface="Times New Roman"/>
                <a:ea typeface="Times New Roman"/>
                <a:cs typeface="Times New Roman"/>
                <a:sym typeface="Times New Roman"/>
              </a:rPr>
              <a:t>Rakesh Manvada</a:t>
            </a:r>
            <a:endParaRPr sz="3400">
              <a:latin typeface="Times New Roman"/>
              <a:ea typeface="Times New Roman"/>
              <a:cs typeface="Times New Roman"/>
              <a:sym typeface="Times New Roman"/>
            </a:endParaRPr>
          </a:p>
        </p:txBody>
      </p:sp>
      <p:sp>
        <p:nvSpPr>
          <p:cNvPr id="89" name="Google Shape;89;p1"/>
          <p:cNvSpPr txBox="1"/>
          <p:nvPr/>
        </p:nvSpPr>
        <p:spPr>
          <a:xfrm>
            <a:off x="183150" y="1967400"/>
            <a:ext cx="17921700" cy="14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700" b="1">
                <a:latin typeface="Times New Roman"/>
                <a:ea typeface="Times New Roman"/>
                <a:cs typeface="Times New Roman"/>
                <a:sym typeface="Times New Roman"/>
              </a:rPr>
              <a:t>SALES/PROFIT PREDICTION OF A SUPERMARKET</a:t>
            </a:r>
            <a:endParaRPr sz="57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0"/>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69" name="Google Shape;169;p10"/>
          <p:cNvSpPr txBox="1"/>
          <p:nvPr/>
        </p:nvSpPr>
        <p:spPr>
          <a:xfrm>
            <a:off x="3989300" y="619700"/>
            <a:ext cx="12615900" cy="13632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dirty="0">
                <a:solidFill>
                  <a:srgbClr val="000000"/>
                </a:solidFill>
                <a:latin typeface="Times"/>
                <a:ea typeface="Times"/>
                <a:cs typeface="Times"/>
                <a:sym typeface="Times"/>
              </a:rPr>
              <a:t>S</a:t>
            </a:r>
            <a:r>
              <a:rPr lang="en-US" sz="6400" dirty="0">
                <a:latin typeface="Times"/>
                <a:ea typeface="Times"/>
                <a:cs typeface="Times"/>
                <a:sym typeface="Times"/>
              </a:rPr>
              <a:t>YSTEM REQUIREMENTS</a:t>
            </a:r>
            <a:endParaRPr/>
          </a:p>
        </p:txBody>
      </p:sp>
      <p:sp>
        <p:nvSpPr>
          <p:cNvPr id="170" name="Google Shape;170;p10"/>
          <p:cNvSpPr txBox="1"/>
          <p:nvPr/>
        </p:nvSpPr>
        <p:spPr>
          <a:xfrm>
            <a:off x="13167360" y="9418302"/>
            <a:ext cx="471674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171" name="Google Shape;171;p10"/>
          <p:cNvSpPr/>
          <p:nvPr/>
        </p:nvSpPr>
        <p:spPr>
          <a:xfrm>
            <a:off x="6320925" y="4774288"/>
            <a:ext cx="5354700" cy="225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txBox="1"/>
          <p:nvPr/>
        </p:nvSpPr>
        <p:spPr>
          <a:xfrm rot="-479">
            <a:off x="6959862" y="5449585"/>
            <a:ext cx="4305000" cy="12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200">
                <a:latin typeface="Times New Roman"/>
                <a:ea typeface="Times New Roman"/>
                <a:cs typeface="Times New Roman"/>
                <a:sym typeface="Times New Roman"/>
              </a:rPr>
              <a:t>REQUIREMENTS</a:t>
            </a:r>
            <a:endParaRPr sz="4200">
              <a:latin typeface="Times New Roman"/>
              <a:ea typeface="Times New Roman"/>
              <a:cs typeface="Times New Roman"/>
              <a:sym typeface="Times New Roman"/>
            </a:endParaRPr>
          </a:p>
        </p:txBody>
      </p:sp>
      <p:sp>
        <p:nvSpPr>
          <p:cNvPr id="173" name="Google Shape;173;p10"/>
          <p:cNvSpPr/>
          <p:nvPr/>
        </p:nvSpPr>
        <p:spPr>
          <a:xfrm>
            <a:off x="13021350" y="6594700"/>
            <a:ext cx="2553300" cy="20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13021350" y="2687400"/>
            <a:ext cx="2553300" cy="20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txBox="1"/>
          <p:nvPr/>
        </p:nvSpPr>
        <p:spPr>
          <a:xfrm>
            <a:off x="13359525" y="3246150"/>
            <a:ext cx="2330100" cy="9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a:latin typeface="Times New Roman"/>
                <a:ea typeface="Times New Roman"/>
                <a:cs typeface="Times New Roman"/>
                <a:sym typeface="Times New Roman"/>
              </a:rPr>
              <a:t>NUMPY</a:t>
            </a:r>
            <a:endParaRPr sz="4000">
              <a:latin typeface="Times New Roman"/>
              <a:ea typeface="Times New Roman"/>
              <a:cs typeface="Times New Roman"/>
              <a:sym typeface="Times New Roman"/>
            </a:endParaRPr>
          </a:p>
        </p:txBody>
      </p:sp>
      <p:sp>
        <p:nvSpPr>
          <p:cNvPr id="176" name="Google Shape;176;p10"/>
          <p:cNvSpPr txBox="1"/>
          <p:nvPr/>
        </p:nvSpPr>
        <p:spPr>
          <a:xfrm>
            <a:off x="13247925" y="7254400"/>
            <a:ext cx="2553300" cy="9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a:latin typeface="Times New Roman"/>
                <a:ea typeface="Times New Roman"/>
                <a:cs typeface="Times New Roman"/>
                <a:sym typeface="Times New Roman"/>
              </a:rPr>
              <a:t>PANDAS</a:t>
            </a:r>
            <a:endParaRPr sz="4000">
              <a:latin typeface="Times New Roman"/>
              <a:ea typeface="Times New Roman"/>
              <a:cs typeface="Times New Roman"/>
              <a:sym typeface="Times New Roman"/>
            </a:endParaRPr>
          </a:p>
        </p:txBody>
      </p:sp>
      <p:sp>
        <p:nvSpPr>
          <p:cNvPr id="177" name="Google Shape;177;p10"/>
          <p:cNvSpPr/>
          <p:nvPr/>
        </p:nvSpPr>
        <p:spPr>
          <a:xfrm>
            <a:off x="6972225" y="8168200"/>
            <a:ext cx="4629300" cy="1752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txBox="1"/>
          <p:nvPr/>
        </p:nvSpPr>
        <p:spPr>
          <a:xfrm>
            <a:off x="7833225" y="8652100"/>
            <a:ext cx="2330100" cy="7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9" name="Google Shape;179;p10"/>
          <p:cNvSpPr txBox="1"/>
          <p:nvPr/>
        </p:nvSpPr>
        <p:spPr>
          <a:xfrm>
            <a:off x="7468875" y="8518025"/>
            <a:ext cx="3636000" cy="8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a:latin typeface="Calibri"/>
                <a:ea typeface="Calibri"/>
                <a:cs typeface="Calibri"/>
                <a:sym typeface="Calibri"/>
              </a:rPr>
              <a:t> </a:t>
            </a:r>
            <a:r>
              <a:rPr lang="en-US" sz="4000">
                <a:latin typeface="Times New Roman"/>
                <a:ea typeface="Times New Roman"/>
                <a:cs typeface="Times New Roman"/>
                <a:sym typeface="Times New Roman"/>
              </a:rPr>
              <a:t>MATPLOTLIB</a:t>
            </a:r>
            <a:endParaRPr sz="4000">
              <a:latin typeface="Times New Roman"/>
              <a:ea typeface="Times New Roman"/>
              <a:cs typeface="Times New Roman"/>
              <a:sym typeface="Times New Roman"/>
            </a:endParaRPr>
          </a:p>
        </p:txBody>
      </p:sp>
      <p:sp>
        <p:nvSpPr>
          <p:cNvPr id="180" name="Google Shape;180;p10"/>
          <p:cNvSpPr/>
          <p:nvPr/>
        </p:nvSpPr>
        <p:spPr>
          <a:xfrm>
            <a:off x="2379900" y="6594700"/>
            <a:ext cx="3172500" cy="2259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81" name="Google Shape;181;p10"/>
          <p:cNvSpPr txBox="1"/>
          <p:nvPr/>
        </p:nvSpPr>
        <p:spPr>
          <a:xfrm>
            <a:off x="2684700" y="7406800"/>
            <a:ext cx="3172500" cy="9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100">
                <a:latin typeface="Times New Roman"/>
                <a:ea typeface="Times New Roman"/>
                <a:cs typeface="Times New Roman"/>
                <a:sym typeface="Times New Roman"/>
              </a:rPr>
              <a:t>SEABORN</a:t>
            </a:r>
            <a:endParaRPr sz="4100">
              <a:latin typeface="Times New Roman"/>
              <a:ea typeface="Times New Roman"/>
              <a:cs typeface="Times New Roman"/>
              <a:sym typeface="Times New Roman"/>
            </a:endParaRPr>
          </a:p>
        </p:txBody>
      </p:sp>
      <p:sp>
        <p:nvSpPr>
          <p:cNvPr id="182" name="Google Shape;182;p10"/>
          <p:cNvSpPr/>
          <p:nvPr/>
        </p:nvSpPr>
        <p:spPr>
          <a:xfrm>
            <a:off x="1424875" y="3628950"/>
            <a:ext cx="3778500" cy="205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txBox="1"/>
          <p:nvPr/>
        </p:nvSpPr>
        <p:spPr>
          <a:xfrm>
            <a:off x="1802700" y="4040400"/>
            <a:ext cx="3172500" cy="12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TRAIN_TEST_    SPLIT</a:t>
            </a:r>
            <a:endParaRPr sz="3600">
              <a:latin typeface="Times New Roman"/>
              <a:ea typeface="Times New Roman"/>
              <a:cs typeface="Times New Roman"/>
              <a:sym typeface="Times New Roman"/>
            </a:endParaRPr>
          </a:p>
        </p:txBody>
      </p:sp>
      <p:sp>
        <p:nvSpPr>
          <p:cNvPr id="184" name="Google Shape;184;p10"/>
          <p:cNvSpPr/>
          <p:nvPr/>
        </p:nvSpPr>
        <p:spPr>
          <a:xfrm>
            <a:off x="5552400" y="2075775"/>
            <a:ext cx="6073500" cy="156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txBox="1"/>
          <p:nvPr/>
        </p:nvSpPr>
        <p:spPr>
          <a:xfrm>
            <a:off x="5736000" y="2553400"/>
            <a:ext cx="5765400" cy="7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400">
                <a:latin typeface="Times New Roman"/>
                <a:ea typeface="Times New Roman"/>
                <a:cs typeface="Times New Roman"/>
                <a:sym typeface="Times New Roman"/>
              </a:rPr>
              <a:t>SKLEARN.PREPROCESSING</a:t>
            </a:r>
            <a:endParaRPr sz="3400">
              <a:latin typeface="Times New Roman"/>
              <a:ea typeface="Times New Roman"/>
              <a:cs typeface="Times New Roman"/>
              <a:sym typeface="Times New Roman"/>
            </a:endParaRPr>
          </a:p>
        </p:txBody>
      </p:sp>
      <p:cxnSp>
        <p:nvCxnSpPr>
          <p:cNvPr id="186" name="Google Shape;186;p10"/>
          <p:cNvCxnSpPr>
            <a:stCxn id="171" idx="7"/>
            <a:endCxn id="174" idx="2"/>
          </p:cNvCxnSpPr>
          <p:nvPr/>
        </p:nvCxnSpPr>
        <p:spPr>
          <a:xfrm rot="10800000" flipH="1">
            <a:off x="10891447" y="3716154"/>
            <a:ext cx="2130000" cy="1389000"/>
          </a:xfrm>
          <a:prstGeom prst="straightConnector1">
            <a:avLst/>
          </a:prstGeom>
          <a:noFill/>
          <a:ln w="76200" cap="flat" cmpd="sng">
            <a:solidFill>
              <a:srgbClr val="000000"/>
            </a:solidFill>
            <a:prstDash val="solid"/>
            <a:round/>
            <a:headEnd type="none" w="med" len="med"/>
            <a:tailEnd type="triangle" w="med" len="med"/>
          </a:ln>
        </p:spPr>
      </p:cxnSp>
      <p:cxnSp>
        <p:nvCxnSpPr>
          <p:cNvPr id="187" name="Google Shape;187;p10"/>
          <p:cNvCxnSpPr>
            <a:stCxn id="171" idx="0"/>
            <a:endCxn id="184" idx="4"/>
          </p:cNvCxnSpPr>
          <p:nvPr/>
        </p:nvCxnSpPr>
        <p:spPr>
          <a:xfrm rot="10800000">
            <a:off x="8589075" y="3639688"/>
            <a:ext cx="409200" cy="1134600"/>
          </a:xfrm>
          <a:prstGeom prst="straightConnector1">
            <a:avLst/>
          </a:prstGeom>
          <a:noFill/>
          <a:ln w="76200" cap="flat" cmpd="sng">
            <a:solidFill>
              <a:srgbClr val="000000"/>
            </a:solidFill>
            <a:prstDash val="solid"/>
            <a:round/>
            <a:headEnd type="none" w="med" len="med"/>
            <a:tailEnd type="triangle" w="med" len="med"/>
          </a:ln>
        </p:spPr>
      </p:cxnSp>
      <p:cxnSp>
        <p:nvCxnSpPr>
          <p:cNvPr id="188" name="Google Shape;188;p10"/>
          <p:cNvCxnSpPr/>
          <p:nvPr/>
        </p:nvCxnSpPr>
        <p:spPr>
          <a:xfrm rot="10800000">
            <a:off x="5080200" y="5088500"/>
            <a:ext cx="1414500" cy="422400"/>
          </a:xfrm>
          <a:prstGeom prst="straightConnector1">
            <a:avLst/>
          </a:prstGeom>
          <a:noFill/>
          <a:ln w="76200" cap="flat" cmpd="sng">
            <a:solidFill>
              <a:srgbClr val="000000"/>
            </a:solidFill>
            <a:prstDash val="solid"/>
            <a:round/>
            <a:headEnd type="none" w="med" len="med"/>
            <a:tailEnd type="triangle" w="med" len="med"/>
          </a:ln>
        </p:spPr>
      </p:cxnSp>
      <p:cxnSp>
        <p:nvCxnSpPr>
          <p:cNvPr id="189" name="Google Shape;189;p10"/>
          <p:cNvCxnSpPr/>
          <p:nvPr/>
        </p:nvCxnSpPr>
        <p:spPr>
          <a:xfrm flipH="1">
            <a:off x="5374200" y="6300800"/>
            <a:ext cx="1120500" cy="826500"/>
          </a:xfrm>
          <a:prstGeom prst="straightConnector1">
            <a:avLst/>
          </a:prstGeom>
          <a:noFill/>
          <a:ln w="76200" cap="flat" cmpd="sng">
            <a:solidFill>
              <a:srgbClr val="000000"/>
            </a:solidFill>
            <a:prstDash val="solid"/>
            <a:round/>
            <a:headEnd type="none" w="med" len="med"/>
            <a:tailEnd type="triangle" w="med" len="med"/>
          </a:ln>
        </p:spPr>
      </p:cxnSp>
      <p:cxnSp>
        <p:nvCxnSpPr>
          <p:cNvPr id="190" name="Google Shape;190;p10"/>
          <p:cNvCxnSpPr>
            <a:endCxn id="173" idx="2"/>
          </p:cNvCxnSpPr>
          <p:nvPr/>
        </p:nvCxnSpPr>
        <p:spPr>
          <a:xfrm>
            <a:off x="11625750" y="6530200"/>
            <a:ext cx="1395600" cy="1093200"/>
          </a:xfrm>
          <a:prstGeom prst="straightConnector1">
            <a:avLst/>
          </a:prstGeom>
          <a:noFill/>
          <a:ln w="76200" cap="flat" cmpd="sng">
            <a:solidFill>
              <a:srgbClr val="000000"/>
            </a:solidFill>
            <a:prstDash val="solid"/>
            <a:round/>
            <a:headEnd type="none" w="med" len="med"/>
            <a:tailEnd type="triangle" w="med" len="med"/>
          </a:ln>
        </p:spPr>
      </p:cxnSp>
      <p:cxnSp>
        <p:nvCxnSpPr>
          <p:cNvPr id="191" name="Google Shape;191;p10"/>
          <p:cNvCxnSpPr>
            <a:endCxn id="177" idx="0"/>
          </p:cNvCxnSpPr>
          <p:nvPr/>
        </p:nvCxnSpPr>
        <p:spPr>
          <a:xfrm>
            <a:off x="8998275" y="7033600"/>
            <a:ext cx="288600" cy="1134600"/>
          </a:xfrm>
          <a:prstGeom prst="straightConnector1">
            <a:avLst/>
          </a:prstGeom>
          <a:noFill/>
          <a:ln w="76200" cap="flat" cmpd="sng">
            <a:solidFill>
              <a:srgbClr val="000000"/>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1"/>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97" name="Google Shape;197;p11"/>
          <p:cNvSpPr txBox="1"/>
          <p:nvPr/>
        </p:nvSpPr>
        <p:spPr>
          <a:xfrm>
            <a:off x="6884178" y="219075"/>
            <a:ext cx="5645700" cy="1096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A</a:t>
            </a:r>
            <a:r>
              <a:rPr lang="en-US" sz="6400">
                <a:latin typeface="Times"/>
                <a:ea typeface="Times"/>
                <a:cs typeface="Times"/>
                <a:sym typeface="Times"/>
              </a:rPr>
              <a:t>DVANTAGES</a:t>
            </a:r>
            <a:endParaRPr/>
          </a:p>
        </p:txBody>
      </p:sp>
      <p:sp>
        <p:nvSpPr>
          <p:cNvPr id="198" name="Google Shape;198;p11"/>
          <p:cNvSpPr txBox="1"/>
          <p:nvPr/>
        </p:nvSpPr>
        <p:spPr>
          <a:xfrm>
            <a:off x="13152120" y="9418302"/>
            <a:ext cx="4731987" cy="732508"/>
          </a:xfrm>
          <a:prstGeom prst="rect">
            <a:avLst/>
          </a:prstGeom>
          <a:noFill/>
          <a:ln>
            <a:noFill/>
          </a:ln>
        </p:spPr>
        <p:txBody>
          <a:bodyPr spcFirstLastPara="1" wrap="square" lIns="0" tIns="0" rIns="0" bIns="0" anchor="t" anchorCtr="0">
            <a:spAutoFit/>
          </a:bodyPr>
          <a:lstStyle/>
          <a:p>
            <a:pPr marL="0" marR="0" lvl="0" indent="0" algn="ctr" rtl="0">
              <a:lnSpc>
                <a:spcPct val="139970"/>
              </a:lnSpc>
              <a:spcBef>
                <a:spcPts val="0"/>
              </a:spcBef>
              <a:spcAft>
                <a:spcPts val="0"/>
              </a:spcAft>
              <a:buNone/>
            </a:pPr>
            <a:r>
              <a:rPr lang="en-US" sz="3400" b="0" i="0" u="none" strike="noStrike" cap="none" dirty="0">
                <a:solidFill>
                  <a:srgbClr val="000000"/>
                </a:solidFill>
                <a:latin typeface="Open Sans Light"/>
                <a:ea typeface="Open Sans Light"/>
                <a:cs typeface="Open Sans Light"/>
                <a:sym typeface="Open Sans Light"/>
              </a:rPr>
              <a:t>www.techioanry.info</a:t>
            </a:r>
            <a:endParaRPr/>
          </a:p>
        </p:txBody>
      </p:sp>
      <p:sp>
        <p:nvSpPr>
          <p:cNvPr id="199" name="Google Shape;199;p11"/>
          <p:cNvSpPr txBox="1"/>
          <p:nvPr/>
        </p:nvSpPr>
        <p:spPr>
          <a:xfrm>
            <a:off x="547700" y="2032624"/>
            <a:ext cx="17145000" cy="849821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950" dirty="0">
                <a:solidFill>
                  <a:schemeClr val="dk1"/>
                </a:solidFill>
                <a:highlight>
                  <a:srgbClr val="FFFFFF"/>
                </a:highlight>
                <a:latin typeface="Times New Roman"/>
                <a:ea typeface="Times New Roman"/>
                <a:cs typeface="Times New Roman"/>
                <a:sym typeface="Times New Roman"/>
              </a:rPr>
              <a:t>1.Promotions (including Coupons) :</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2950" dirty="0">
                <a:solidFill>
                  <a:schemeClr val="dk1"/>
                </a:solidFill>
                <a:highlight>
                  <a:srgbClr val="FFFFFF"/>
                </a:highlight>
                <a:latin typeface="Times New Roman"/>
                <a:ea typeface="Times New Roman"/>
                <a:cs typeface="Times New Roman"/>
                <a:sym typeface="Times New Roman"/>
              </a:rPr>
              <a:t>Without being really conscious about it, shoppers give away a lot of details about themselves to retailers through their offline, and now online, activities. Every time they download some online information or cut out a newspaper coupon, or pick up that flyer from the checkout counter, they send out signals to the retailer. Even the method of payment says something about them.</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2950" dirty="0">
                <a:solidFill>
                  <a:schemeClr val="dk1"/>
                </a:solidFill>
                <a:highlight>
                  <a:srgbClr val="FFFFFF"/>
                </a:highlight>
                <a:latin typeface="Times New Roman"/>
                <a:ea typeface="Times New Roman"/>
                <a:cs typeface="Times New Roman"/>
                <a:sym typeface="Times New Roman"/>
              </a:rPr>
              <a:t>2.Pricing :</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2950" dirty="0">
                <a:solidFill>
                  <a:schemeClr val="dk1"/>
                </a:solidFill>
                <a:highlight>
                  <a:srgbClr val="FFFFFF"/>
                </a:highlight>
                <a:latin typeface="Times New Roman"/>
                <a:ea typeface="Times New Roman"/>
                <a:cs typeface="Times New Roman"/>
                <a:sym typeface="Times New Roman"/>
              </a:rPr>
              <a:t>Predictive Analytics can give considered answers to several questions that are in the minds of the retailers who often use pricing as a tool to pull in customers:</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2950" dirty="0">
                <a:solidFill>
                  <a:schemeClr val="dk1"/>
                </a:solidFill>
                <a:highlight>
                  <a:srgbClr val="FFFFFF"/>
                </a:highlight>
                <a:latin typeface="Times New Roman"/>
                <a:ea typeface="Times New Roman"/>
                <a:cs typeface="Times New Roman"/>
                <a:sym typeface="Times New Roman"/>
              </a:rPr>
              <a:t>--What is the correct price point to maximize sales? </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2950" dirty="0">
                <a:solidFill>
                  <a:schemeClr val="dk1"/>
                </a:solidFill>
                <a:highlight>
                  <a:srgbClr val="FFFFFF"/>
                </a:highlight>
                <a:latin typeface="Times New Roman"/>
                <a:ea typeface="Times New Roman"/>
                <a:cs typeface="Times New Roman"/>
                <a:sym typeface="Times New Roman"/>
              </a:rPr>
              <a:t>--How often to launch price-based promotional activities?</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2950" dirty="0">
                <a:solidFill>
                  <a:schemeClr val="dk1"/>
                </a:solidFill>
                <a:highlight>
                  <a:srgbClr val="FFFFFF"/>
                </a:highlight>
                <a:latin typeface="Times New Roman"/>
                <a:ea typeface="Times New Roman"/>
                <a:cs typeface="Times New Roman"/>
                <a:sym typeface="Times New Roman"/>
              </a:rPr>
              <a:t>--What is a customer’s optimal attainable price?</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2950" dirty="0">
                <a:solidFill>
                  <a:schemeClr val="dk1"/>
                </a:solidFill>
                <a:highlight>
                  <a:srgbClr val="FFFFFF"/>
                </a:highlight>
                <a:latin typeface="Times New Roman"/>
                <a:ea typeface="Times New Roman"/>
                <a:cs typeface="Times New Roman"/>
                <a:sym typeface="Times New Roman"/>
              </a:rPr>
              <a:t>--What would be the impact of competitive pricing on sales?</a:t>
            </a:r>
            <a:endParaRPr sz="295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9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2"/>
          <p:cNvPicPr preferRelativeResize="0"/>
          <p:nvPr/>
        </p:nvPicPr>
        <p:blipFill rotWithShape="1">
          <a:blip r:embed="rId3">
            <a:alphaModFix/>
          </a:blip>
          <a:srcRect/>
          <a:stretch/>
        </p:blipFill>
        <p:spPr>
          <a:xfrm>
            <a:off x="0" y="0"/>
            <a:ext cx="4083450" cy="1822325"/>
          </a:xfrm>
          <a:prstGeom prst="rect">
            <a:avLst/>
          </a:prstGeom>
          <a:noFill/>
          <a:ln>
            <a:noFill/>
          </a:ln>
        </p:spPr>
      </p:pic>
      <p:sp>
        <p:nvSpPr>
          <p:cNvPr id="205" name="Google Shape;205;p12"/>
          <p:cNvSpPr txBox="1"/>
          <p:nvPr/>
        </p:nvSpPr>
        <p:spPr>
          <a:xfrm>
            <a:off x="6076675" y="219075"/>
            <a:ext cx="7341900" cy="1096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I</a:t>
            </a:r>
            <a:r>
              <a:rPr lang="en-US" sz="6400">
                <a:latin typeface="Times"/>
                <a:ea typeface="Times"/>
                <a:cs typeface="Times"/>
                <a:sym typeface="Times"/>
              </a:rPr>
              <a:t>MPLEMENTATION</a:t>
            </a:r>
            <a:endParaRPr/>
          </a:p>
        </p:txBody>
      </p:sp>
      <p:sp>
        <p:nvSpPr>
          <p:cNvPr id="206" name="Google Shape;206;p12"/>
          <p:cNvSpPr txBox="1"/>
          <p:nvPr/>
        </p:nvSpPr>
        <p:spPr>
          <a:xfrm>
            <a:off x="13228320" y="9448782"/>
            <a:ext cx="447290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207" name="Google Shape;207;p12"/>
          <p:cNvSpPr txBox="1"/>
          <p:nvPr/>
        </p:nvSpPr>
        <p:spPr>
          <a:xfrm>
            <a:off x="564850" y="1465125"/>
            <a:ext cx="16112100" cy="8178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The project is implemented in six different steps:</a:t>
            </a:r>
            <a:endParaRPr sz="3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Step 1: </a:t>
            </a:r>
            <a:r>
              <a:rPr lang="en-US" sz="3000" u="sng" dirty="0">
                <a:latin typeface="Times New Roman"/>
                <a:ea typeface="Times New Roman"/>
                <a:cs typeface="Times New Roman"/>
                <a:sym typeface="Times New Roman"/>
              </a:rPr>
              <a:t>Importing libraries</a:t>
            </a:r>
            <a:r>
              <a:rPr lang="en-US" sz="3000" dirty="0">
                <a:latin typeface="Times New Roman"/>
                <a:ea typeface="Times New Roman"/>
                <a:cs typeface="Times New Roman"/>
                <a:sym typeface="Times New Roman"/>
              </a:rPr>
              <a:t>-Importing all the essential libraries like, pandas, </a:t>
            </a:r>
            <a:r>
              <a:rPr lang="en-US" sz="3000" dirty="0" err="1">
                <a:latin typeface="Times New Roman"/>
                <a:ea typeface="Times New Roman"/>
                <a:cs typeface="Times New Roman"/>
                <a:sym typeface="Times New Roman"/>
              </a:rPr>
              <a:t>numpy</a:t>
            </a:r>
            <a:r>
              <a:rPr lang="en-US" sz="3000" dirty="0">
                <a:latin typeface="Times New Roman"/>
                <a:ea typeface="Times New Roman"/>
                <a:cs typeface="Times New Roman"/>
                <a:sym typeface="Times New Roman"/>
              </a:rPr>
              <a:t>, </a:t>
            </a:r>
            <a:r>
              <a:rPr lang="en-US" sz="3000" dirty="0" err="1">
                <a:latin typeface="Times New Roman"/>
                <a:ea typeface="Times New Roman"/>
                <a:cs typeface="Times New Roman"/>
                <a:sym typeface="Times New Roman"/>
              </a:rPr>
              <a:t>matplotlib</a:t>
            </a:r>
            <a:r>
              <a:rPr lang="en-US" sz="3000" dirty="0">
                <a:latin typeface="Times New Roman"/>
                <a:ea typeface="Times New Roman"/>
                <a:cs typeface="Times New Roman"/>
                <a:sym typeface="Times New Roman"/>
              </a:rPr>
              <a:t>, </a:t>
            </a:r>
            <a:r>
              <a:rPr lang="en-US" sz="3000" dirty="0" err="1">
                <a:latin typeface="Times New Roman"/>
                <a:ea typeface="Times New Roman"/>
                <a:cs typeface="Times New Roman"/>
                <a:sym typeface="Times New Roman"/>
              </a:rPr>
              <a:t>sns</a:t>
            </a:r>
            <a:r>
              <a:rPr lang="en-US" sz="3000" dirty="0">
                <a:latin typeface="Times New Roman"/>
                <a:ea typeface="Times New Roman"/>
                <a:cs typeface="Times New Roman"/>
                <a:sym typeface="Times New Roman"/>
              </a:rPr>
              <a:t> etc.</a:t>
            </a:r>
            <a:endParaRPr sz="3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Step 2: </a:t>
            </a:r>
            <a:r>
              <a:rPr lang="en-US" sz="3000" u="sng" dirty="0">
                <a:latin typeface="Times New Roman"/>
                <a:ea typeface="Times New Roman"/>
                <a:cs typeface="Times New Roman"/>
                <a:sym typeface="Times New Roman"/>
              </a:rPr>
              <a:t>Importing dataset</a:t>
            </a:r>
            <a:r>
              <a:rPr lang="en-US" sz="3000" dirty="0">
                <a:latin typeface="Times New Roman"/>
                <a:ea typeface="Times New Roman"/>
                <a:cs typeface="Times New Roman"/>
                <a:sym typeface="Times New Roman"/>
              </a:rPr>
              <a:t>-Took the dataset from Kaggle.com.</a:t>
            </a:r>
            <a:endParaRPr sz="3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Step 3: </a:t>
            </a:r>
            <a:r>
              <a:rPr lang="en-US" sz="3000" u="sng" dirty="0">
                <a:latin typeface="Times New Roman"/>
                <a:ea typeface="Times New Roman"/>
                <a:cs typeface="Times New Roman"/>
                <a:sym typeface="Times New Roman"/>
              </a:rPr>
              <a:t>Handling missing data</a:t>
            </a:r>
            <a:r>
              <a:rPr lang="en-US" sz="3000" dirty="0">
                <a:latin typeface="Times New Roman"/>
                <a:ea typeface="Times New Roman"/>
                <a:cs typeface="Times New Roman"/>
                <a:sym typeface="Times New Roman"/>
              </a:rPr>
              <a:t>-We didn’t have any null values in our dataset, so there was no need of filling the missing values.</a:t>
            </a:r>
            <a:endParaRPr sz="3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Step 4: </a:t>
            </a:r>
            <a:r>
              <a:rPr lang="en-US" sz="3000" u="sng" dirty="0">
                <a:latin typeface="Times New Roman"/>
                <a:ea typeface="Times New Roman"/>
                <a:cs typeface="Times New Roman"/>
                <a:sym typeface="Times New Roman"/>
              </a:rPr>
              <a:t>Separating independent and dependent variables</a:t>
            </a:r>
            <a:r>
              <a:rPr lang="en-US" sz="3000" dirty="0">
                <a:latin typeface="Times New Roman"/>
                <a:ea typeface="Times New Roman"/>
                <a:cs typeface="Times New Roman"/>
                <a:sym typeface="Times New Roman"/>
              </a:rPr>
              <a:t>-We had 4 attributes as input and 1 attribute as output.</a:t>
            </a:r>
            <a:endParaRPr sz="3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Step 5: </a:t>
            </a:r>
            <a:r>
              <a:rPr lang="en-US" sz="3000" u="sng" dirty="0">
                <a:latin typeface="Times New Roman"/>
                <a:ea typeface="Times New Roman"/>
                <a:cs typeface="Times New Roman"/>
                <a:sym typeface="Times New Roman"/>
              </a:rPr>
              <a:t>Encoding categorical values</a:t>
            </a:r>
            <a:r>
              <a:rPr lang="en-US" sz="3000" dirty="0">
                <a:latin typeface="Times New Roman"/>
                <a:ea typeface="Times New Roman"/>
                <a:cs typeface="Times New Roman"/>
                <a:sym typeface="Times New Roman"/>
              </a:rPr>
              <a:t>-There was one attribute, called Region which has to encoded to numerical values.</a:t>
            </a:r>
            <a:endParaRPr sz="3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Step 6: </a:t>
            </a:r>
            <a:r>
              <a:rPr lang="en-US" sz="3000" u="sng" dirty="0">
                <a:latin typeface="Times New Roman"/>
                <a:ea typeface="Times New Roman"/>
                <a:cs typeface="Times New Roman"/>
                <a:sym typeface="Times New Roman"/>
              </a:rPr>
              <a:t>Splitting train and testing data</a:t>
            </a:r>
            <a:r>
              <a:rPr lang="en-US" sz="3000" dirty="0">
                <a:latin typeface="Times New Roman"/>
                <a:ea typeface="Times New Roman"/>
                <a:cs typeface="Times New Roman"/>
                <a:sym typeface="Times New Roman"/>
              </a:rPr>
              <a:t>-And at last we had done the train and test method, so as to predict the value.</a:t>
            </a:r>
            <a:endParaRPr sz="3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3000" dirty="0">
                <a:latin typeface="Times New Roman"/>
                <a:ea typeface="Times New Roman"/>
                <a:cs typeface="Times New Roman"/>
                <a:sym typeface="Times New Roman"/>
              </a:rPr>
              <a:t>Step 7: </a:t>
            </a:r>
            <a:r>
              <a:rPr lang="en-US" sz="3000" u="sng" dirty="0">
                <a:latin typeface="Times New Roman"/>
                <a:ea typeface="Times New Roman"/>
                <a:cs typeface="Times New Roman"/>
                <a:sym typeface="Times New Roman"/>
              </a:rPr>
              <a:t>Prediction and Visualization</a:t>
            </a:r>
            <a:r>
              <a:rPr lang="en-US" sz="3000" dirty="0">
                <a:latin typeface="Times New Roman"/>
                <a:ea typeface="Times New Roman"/>
                <a:cs typeface="Times New Roman"/>
                <a:sym typeface="Times New Roman"/>
              </a:rPr>
              <a:t>-We have predicted the accuracy with r2_score method.</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3"/>
          <p:cNvPicPr preferRelativeResize="0"/>
          <p:nvPr/>
        </p:nvPicPr>
        <p:blipFill rotWithShape="1">
          <a:blip r:embed="rId3">
            <a:alphaModFix/>
          </a:blip>
          <a:srcRect/>
          <a:stretch/>
        </p:blipFill>
        <p:spPr>
          <a:xfrm>
            <a:off x="0" y="0"/>
            <a:ext cx="4083450" cy="2018050"/>
          </a:xfrm>
          <a:prstGeom prst="rect">
            <a:avLst/>
          </a:prstGeom>
          <a:noFill/>
          <a:ln>
            <a:noFill/>
          </a:ln>
        </p:spPr>
      </p:pic>
      <p:sp>
        <p:nvSpPr>
          <p:cNvPr id="213" name="Google Shape;213;p13"/>
          <p:cNvSpPr txBox="1"/>
          <p:nvPr/>
        </p:nvSpPr>
        <p:spPr>
          <a:xfrm>
            <a:off x="7117080" y="219075"/>
            <a:ext cx="3732771" cy="137883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dirty="0">
                <a:solidFill>
                  <a:srgbClr val="000000"/>
                </a:solidFill>
                <a:latin typeface="Times"/>
                <a:ea typeface="Times"/>
                <a:cs typeface="Times"/>
                <a:sym typeface="Times"/>
              </a:rPr>
              <a:t>R</a:t>
            </a:r>
            <a:r>
              <a:rPr lang="en-US" sz="6400" dirty="0">
                <a:latin typeface="Times"/>
                <a:ea typeface="Times"/>
                <a:cs typeface="Times"/>
                <a:sym typeface="Times"/>
              </a:rPr>
              <a:t>ESULT</a:t>
            </a:r>
            <a:r>
              <a:rPr lang="en-US" sz="6400" b="0" i="0" u="none" strike="noStrike" cap="none" dirty="0">
                <a:solidFill>
                  <a:srgbClr val="000000"/>
                </a:solidFill>
                <a:latin typeface="Times"/>
                <a:ea typeface="Times"/>
                <a:cs typeface="Times"/>
                <a:sym typeface="Times"/>
              </a:rPr>
              <a:t> </a:t>
            </a:r>
            <a:endParaRPr/>
          </a:p>
        </p:txBody>
      </p:sp>
      <p:sp>
        <p:nvSpPr>
          <p:cNvPr id="214" name="Google Shape;214;p13"/>
          <p:cNvSpPr txBox="1"/>
          <p:nvPr/>
        </p:nvSpPr>
        <p:spPr>
          <a:xfrm>
            <a:off x="13167360" y="9418302"/>
            <a:ext cx="471674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215" name="Google Shape;215;p13"/>
          <p:cNvSpPr txBox="1"/>
          <p:nvPr/>
        </p:nvSpPr>
        <p:spPr>
          <a:xfrm>
            <a:off x="321000" y="2191550"/>
            <a:ext cx="9346200" cy="7709400"/>
          </a:xfrm>
          <a:prstGeom prst="rect">
            <a:avLst/>
          </a:prstGeom>
          <a:noFill/>
          <a:ln>
            <a:noFill/>
          </a:ln>
        </p:spPr>
        <p:txBody>
          <a:bodyPr spcFirstLastPara="1" wrap="square" lIns="91425" tIns="91425" rIns="91425" bIns="91425" anchor="t" anchorCtr="0">
            <a:noAutofit/>
          </a:bodyPr>
          <a:lstStyle/>
          <a:p>
            <a:pPr marL="457200" lvl="0" indent="-457200" algn="just" rtl="0">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We developed the model by using three different regression algorithms in machine learning. Those are, Multilinear, Polynomial Regression, Decision Tree Regression.</a:t>
            </a:r>
            <a:endParaRPr sz="360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By training the model with all these three algorithms , an accuracy of 93.47% with multi linear regression; 98.80% with polynomial regression; 97.64% with decision trees is obtained.</a:t>
            </a:r>
            <a:endParaRPr sz="3600">
              <a:solidFill>
                <a:schemeClr val="dk1"/>
              </a:solidFill>
              <a:latin typeface="Times New Roman"/>
              <a:ea typeface="Times New Roman"/>
              <a:cs typeface="Times New Roman"/>
              <a:sym typeface="Times New Roman"/>
            </a:endParaRPr>
          </a:p>
          <a:p>
            <a:pPr marL="457200" lvl="0" indent="-457200" algn="just" rtl="0">
              <a:spcBef>
                <a:spcPts val="0"/>
              </a:spcBef>
              <a:spcAft>
                <a:spcPts val="0"/>
              </a:spcAft>
              <a:buClr>
                <a:schemeClr val="dk1"/>
              </a:buClr>
              <a:buSzPts val="3600"/>
              <a:buFont typeface="Times New Roman"/>
              <a:buChar char="●"/>
            </a:pPr>
            <a:r>
              <a:rPr lang="en-US" sz="3600">
                <a:solidFill>
                  <a:schemeClr val="dk1"/>
                </a:solidFill>
                <a:latin typeface="Times New Roman"/>
                <a:ea typeface="Times New Roman"/>
                <a:cs typeface="Times New Roman"/>
                <a:sym typeface="Times New Roman"/>
              </a:rPr>
              <a:t>So by best fit algorithm, we built the model by decision tree regression.</a:t>
            </a:r>
            <a:endParaRPr sz="3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3000">
              <a:solidFill>
                <a:schemeClr val="dk1"/>
              </a:solidFill>
              <a:latin typeface="Calibri"/>
              <a:ea typeface="Calibri"/>
              <a:cs typeface="Calibri"/>
              <a:sym typeface="Calibri"/>
            </a:endParaRPr>
          </a:p>
          <a:p>
            <a:pPr marL="0" lvl="0" indent="0" algn="l" rtl="0">
              <a:spcBef>
                <a:spcPts val="0"/>
              </a:spcBef>
              <a:spcAft>
                <a:spcPts val="0"/>
              </a:spcAft>
              <a:buNone/>
            </a:pPr>
            <a:endParaRPr sz="3000">
              <a:latin typeface="Calibri"/>
              <a:ea typeface="Calibri"/>
              <a:cs typeface="Calibri"/>
              <a:sym typeface="Calibri"/>
            </a:endParaRPr>
          </a:p>
        </p:txBody>
      </p:sp>
      <p:pic>
        <p:nvPicPr>
          <p:cNvPr id="216" name="Google Shape;216;p13"/>
          <p:cNvPicPr preferRelativeResize="0"/>
          <p:nvPr/>
        </p:nvPicPr>
        <p:blipFill>
          <a:blip r:embed="rId4">
            <a:alphaModFix/>
          </a:blip>
          <a:stretch>
            <a:fillRect/>
          </a:stretch>
        </p:blipFill>
        <p:spPr>
          <a:xfrm>
            <a:off x="9865600" y="1315575"/>
            <a:ext cx="8018500" cy="8102725"/>
          </a:xfrm>
          <a:prstGeom prst="rect">
            <a:avLst/>
          </a:prstGeom>
          <a:noFill/>
          <a:ln>
            <a:noFill/>
          </a:ln>
        </p:spPr>
      </p:pic>
      <p:sp>
        <p:nvSpPr>
          <p:cNvPr id="217" name="Google Shape;217;p13"/>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14"/>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223" name="Google Shape;223;p14"/>
          <p:cNvSpPr txBox="1"/>
          <p:nvPr/>
        </p:nvSpPr>
        <p:spPr>
          <a:xfrm>
            <a:off x="6646400" y="219075"/>
            <a:ext cx="5876100" cy="1096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C</a:t>
            </a:r>
            <a:r>
              <a:rPr lang="en-US" sz="6400">
                <a:latin typeface="Times"/>
                <a:ea typeface="Times"/>
                <a:cs typeface="Times"/>
                <a:sym typeface="Times"/>
              </a:rPr>
              <a:t>ONCLUSION</a:t>
            </a:r>
            <a:endParaRPr/>
          </a:p>
        </p:txBody>
      </p:sp>
      <p:sp>
        <p:nvSpPr>
          <p:cNvPr id="224" name="Google Shape;224;p14"/>
          <p:cNvSpPr txBox="1"/>
          <p:nvPr/>
        </p:nvSpPr>
        <p:spPr>
          <a:xfrm>
            <a:off x="13304520" y="9418302"/>
            <a:ext cx="457958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225" name="Google Shape;225;p14"/>
          <p:cNvSpPr txBox="1"/>
          <p:nvPr/>
        </p:nvSpPr>
        <p:spPr>
          <a:xfrm>
            <a:off x="926850" y="2720600"/>
            <a:ext cx="16434300" cy="6203100"/>
          </a:xfrm>
          <a:prstGeom prst="rect">
            <a:avLst/>
          </a:prstGeom>
          <a:noFill/>
          <a:ln>
            <a:noFill/>
          </a:ln>
        </p:spPr>
        <p:txBody>
          <a:bodyPr spcFirstLastPara="1" wrap="square" lIns="91425" tIns="91425" rIns="91425" bIns="91425" anchor="t" anchorCtr="0">
            <a:noAutofit/>
          </a:bodyPr>
          <a:lstStyle/>
          <a:p>
            <a:pPr marL="457200" lvl="0" indent="-533400" algn="just" rtl="0">
              <a:spcBef>
                <a:spcPts val="0"/>
              </a:spcBef>
              <a:spcAft>
                <a:spcPts val="0"/>
              </a:spcAft>
              <a:buClr>
                <a:schemeClr val="dk1"/>
              </a:buClr>
              <a:buSzPts val="4800"/>
              <a:buFont typeface="Times New Roman"/>
              <a:buChar char="●"/>
            </a:pPr>
            <a:r>
              <a:rPr lang="en-US" sz="4300">
                <a:solidFill>
                  <a:schemeClr val="dk1"/>
                </a:solidFill>
                <a:latin typeface="Times New Roman"/>
                <a:ea typeface="Times New Roman"/>
                <a:cs typeface="Times New Roman"/>
                <a:sym typeface="Times New Roman"/>
              </a:rPr>
              <a:t>After training the dataset with 80% of data and testing the dataset with 20% of data, an accuracy of 97.64% is obtained using Decision Tree regression.</a:t>
            </a:r>
            <a:r>
              <a:rPr lang="en-US" sz="4800">
                <a:solidFill>
                  <a:schemeClr val="dk1"/>
                </a:solidFill>
                <a:latin typeface="Times New Roman"/>
                <a:ea typeface="Times New Roman"/>
                <a:cs typeface="Times New Roman"/>
                <a:sym typeface="Times New Roman"/>
              </a:rPr>
              <a:t> </a:t>
            </a:r>
            <a:endParaRPr sz="4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4800">
              <a:latin typeface="Calibri"/>
              <a:ea typeface="Calibri"/>
              <a:cs typeface="Calibri"/>
              <a:sym typeface="Calibri"/>
            </a:endParaRPr>
          </a:p>
        </p:txBody>
      </p:sp>
      <p:pic>
        <p:nvPicPr>
          <p:cNvPr id="226" name="Google Shape;226;p14"/>
          <p:cNvPicPr preferRelativeResize="0"/>
          <p:nvPr/>
        </p:nvPicPr>
        <p:blipFill>
          <a:blip r:embed="rId4">
            <a:alphaModFix/>
          </a:blip>
          <a:stretch>
            <a:fillRect/>
          </a:stretch>
        </p:blipFill>
        <p:spPr>
          <a:xfrm>
            <a:off x="1408275" y="5807100"/>
            <a:ext cx="5372698" cy="3575674"/>
          </a:xfrm>
          <a:prstGeom prst="rect">
            <a:avLst/>
          </a:prstGeom>
          <a:noFill/>
          <a:ln>
            <a:noFill/>
          </a:ln>
        </p:spPr>
      </p:pic>
      <p:pic>
        <p:nvPicPr>
          <p:cNvPr id="227" name="Google Shape;227;p14"/>
          <p:cNvPicPr preferRelativeResize="0"/>
          <p:nvPr/>
        </p:nvPicPr>
        <p:blipFill>
          <a:blip r:embed="rId5">
            <a:alphaModFix/>
          </a:blip>
          <a:stretch>
            <a:fillRect/>
          </a:stretch>
        </p:blipFill>
        <p:spPr>
          <a:xfrm>
            <a:off x="9047600" y="4560975"/>
            <a:ext cx="8951075" cy="4931901"/>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15"/>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233" name="Google Shape;233;p15"/>
          <p:cNvSpPr txBox="1"/>
          <p:nvPr/>
        </p:nvSpPr>
        <p:spPr>
          <a:xfrm>
            <a:off x="6385560" y="219075"/>
            <a:ext cx="5657369" cy="137883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dirty="0">
                <a:solidFill>
                  <a:srgbClr val="000000"/>
                </a:solidFill>
                <a:latin typeface="Times"/>
                <a:ea typeface="Times"/>
                <a:cs typeface="Times"/>
                <a:sym typeface="Times"/>
              </a:rPr>
              <a:t>R</a:t>
            </a:r>
            <a:r>
              <a:rPr lang="en-US" sz="6400" dirty="0">
                <a:latin typeface="Times"/>
                <a:ea typeface="Times"/>
                <a:cs typeface="Times"/>
                <a:sym typeface="Times"/>
              </a:rPr>
              <a:t>EFERENCES</a:t>
            </a:r>
            <a:endParaRPr/>
          </a:p>
        </p:txBody>
      </p:sp>
      <p:sp>
        <p:nvSpPr>
          <p:cNvPr id="234" name="Google Shape;234;p15"/>
          <p:cNvSpPr txBox="1"/>
          <p:nvPr/>
        </p:nvSpPr>
        <p:spPr>
          <a:xfrm>
            <a:off x="13274040" y="9418302"/>
            <a:ext cx="461006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smtClean="0">
                <a:latin typeface="Open Sans Light"/>
                <a:ea typeface="Open Sans Light"/>
                <a:cs typeface="Open Sans Light"/>
                <a:sym typeface="Open Sans Light"/>
              </a:rPr>
              <a:t>www.techionary.info</a:t>
            </a:r>
            <a:endParaRPr lang="en-US" sz="3600"/>
          </a:p>
        </p:txBody>
      </p:sp>
      <p:sp>
        <p:nvSpPr>
          <p:cNvPr id="235" name="Google Shape;235;p15"/>
          <p:cNvSpPr txBox="1"/>
          <p:nvPr/>
        </p:nvSpPr>
        <p:spPr>
          <a:xfrm>
            <a:off x="1412925" y="3048925"/>
            <a:ext cx="13905900" cy="31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Calibri"/>
              <a:ea typeface="Calibri"/>
              <a:cs typeface="Calibri"/>
              <a:sym typeface="Calibri"/>
            </a:endParaRPr>
          </a:p>
        </p:txBody>
      </p:sp>
      <p:sp>
        <p:nvSpPr>
          <p:cNvPr id="236" name="Google Shape;236;p15"/>
          <p:cNvSpPr txBox="1"/>
          <p:nvPr/>
        </p:nvSpPr>
        <p:spPr>
          <a:xfrm>
            <a:off x="212275" y="2094150"/>
            <a:ext cx="257100" cy="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7" name="Google Shape;237;p15"/>
          <p:cNvSpPr txBox="1"/>
          <p:nvPr/>
        </p:nvSpPr>
        <p:spPr>
          <a:xfrm>
            <a:off x="2699200" y="2149350"/>
            <a:ext cx="7535400" cy="3879900"/>
          </a:xfrm>
          <a:prstGeom prst="rect">
            <a:avLst/>
          </a:prstGeom>
          <a:noFill/>
          <a:ln>
            <a:noFill/>
          </a:ln>
        </p:spPr>
        <p:txBody>
          <a:bodyPr spcFirstLastPara="1" wrap="square" lIns="91425" tIns="91425" rIns="91425" bIns="91425" anchor="t" anchorCtr="0">
            <a:noAutofit/>
          </a:bodyPr>
          <a:lstStyle/>
          <a:p>
            <a:pPr marL="457200" lvl="0" indent="-508000" algn="l" rtl="0">
              <a:spcBef>
                <a:spcPts val="0"/>
              </a:spcBef>
              <a:spcAft>
                <a:spcPts val="0"/>
              </a:spcAft>
              <a:buSzPts val="4400"/>
              <a:buFont typeface="Times New Roman"/>
              <a:buChar char="●"/>
            </a:pPr>
            <a:r>
              <a:rPr lang="en-US" sz="4400">
                <a:latin typeface="Times New Roman"/>
                <a:ea typeface="Times New Roman"/>
                <a:cs typeface="Times New Roman"/>
                <a:sym typeface="Times New Roman"/>
              </a:rPr>
              <a:t>Dataset:- Kaggle.com</a:t>
            </a:r>
            <a:endParaRPr sz="4400">
              <a:latin typeface="Times New Roman"/>
              <a:ea typeface="Times New Roman"/>
              <a:cs typeface="Times New Roman"/>
              <a:sym typeface="Times New Roman"/>
            </a:endParaRPr>
          </a:p>
          <a:p>
            <a:pPr marL="457200" lvl="0" indent="0" algn="l" rtl="0">
              <a:spcBef>
                <a:spcPts val="0"/>
              </a:spcBef>
              <a:spcAft>
                <a:spcPts val="0"/>
              </a:spcAft>
              <a:buNone/>
            </a:pPr>
            <a:endParaRPr sz="4400">
              <a:latin typeface="Times New Roman"/>
              <a:ea typeface="Times New Roman"/>
              <a:cs typeface="Times New Roman"/>
              <a:sym typeface="Times New Roman"/>
            </a:endParaRPr>
          </a:p>
          <a:p>
            <a:pPr marL="457200" lvl="0" indent="-508000" algn="l" rtl="0">
              <a:spcBef>
                <a:spcPts val="0"/>
              </a:spcBef>
              <a:spcAft>
                <a:spcPts val="0"/>
              </a:spcAft>
              <a:buSzPts val="4400"/>
              <a:buFont typeface="Times New Roman"/>
              <a:buChar char="●"/>
            </a:pPr>
            <a:r>
              <a:rPr lang="en-US" sz="4400">
                <a:latin typeface="Times New Roman"/>
                <a:ea typeface="Times New Roman"/>
                <a:cs typeface="Times New Roman"/>
                <a:sym typeface="Times New Roman"/>
              </a:rPr>
              <a:t>Information:- Wikipedia</a:t>
            </a:r>
            <a:endParaRPr sz="4400">
              <a:latin typeface="Times New Roman"/>
              <a:ea typeface="Times New Roman"/>
              <a:cs typeface="Times New Roman"/>
              <a:sym typeface="Times New Roman"/>
            </a:endParaRPr>
          </a:p>
          <a:p>
            <a:pPr marL="457200" lvl="0" indent="0" algn="l" rtl="0">
              <a:spcBef>
                <a:spcPts val="0"/>
              </a:spcBef>
              <a:spcAft>
                <a:spcPts val="0"/>
              </a:spcAft>
              <a:buNone/>
            </a:pPr>
            <a:endParaRPr sz="4400">
              <a:latin typeface="Times New Roman"/>
              <a:ea typeface="Times New Roman"/>
              <a:cs typeface="Times New Roman"/>
              <a:sym typeface="Times New Roman"/>
            </a:endParaRPr>
          </a:p>
          <a:p>
            <a:pPr marL="457200" lvl="0" indent="-495300" algn="l" rtl="0">
              <a:spcBef>
                <a:spcPts val="0"/>
              </a:spcBef>
              <a:spcAft>
                <a:spcPts val="0"/>
              </a:spcAft>
              <a:buSzPts val="4200"/>
              <a:buFont typeface="Times New Roman"/>
              <a:buChar char="●"/>
            </a:pPr>
            <a:r>
              <a:rPr lang="en-US" sz="4400">
                <a:latin typeface="Times New Roman"/>
                <a:ea typeface="Times New Roman"/>
                <a:cs typeface="Times New Roman"/>
                <a:sym typeface="Times New Roman"/>
              </a:rPr>
              <a:t>Images:- Google Images</a:t>
            </a:r>
            <a:r>
              <a:rPr lang="en-US" sz="4200">
                <a:latin typeface="Times New Roman"/>
                <a:ea typeface="Times New Roman"/>
                <a:cs typeface="Times New Roman"/>
                <a:sym typeface="Times New Roman"/>
              </a:rPr>
              <a:t>.</a:t>
            </a:r>
            <a:endParaRPr sz="4200">
              <a:latin typeface="Times New Roman"/>
              <a:ea typeface="Times New Roman"/>
              <a:cs typeface="Times New Roman"/>
              <a:sym typeface="Times New Roman"/>
            </a:endParaRPr>
          </a:p>
        </p:txBody>
      </p:sp>
      <p:pic>
        <p:nvPicPr>
          <p:cNvPr id="238" name="Google Shape;238;p15"/>
          <p:cNvPicPr preferRelativeResize="0"/>
          <p:nvPr/>
        </p:nvPicPr>
        <p:blipFill>
          <a:blip r:embed="rId4">
            <a:alphaModFix/>
          </a:blip>
          <a:stretch>
            <a:fillRect/>
          </a:stretch>
        </p:blipFill>
        <p:spPr>
          <a:xfrm>
            <a:off x="10461425" y="6329875"/>
            <a:ext cx="5451276" cy="3148200"/>
          </a:xfrm>
          <a:prstGeom prst="rect">
            <a:avLst/>
          </a:prstGeom>
          <a:noFill/>
          <a:ln>
            <a:noFill/>
          </a:ln>
        </p:spPr>
      </p:pic>
      <p:pic>
        <p:nvPicPr>
          <p:cNvPr id="239" name="Google Shape;239;p15"/>
          <p:cNvPicPr preferRelativeResize="0"/>
          <p:nvPr/>
        </p:nvPicPr>
        <p:blipFill>
          <a:blip r:embed="rId5">
            <a:alphaModFix/>
          </a:blip>
          <a:stretch>
            <a:fillRect/>
          </a:stretch>
        </p:blipFill>
        <p:spPr>
          <a:xfrm>
            <a:off x="2575250" y="5823175"/>
            <a:ext cx="5555199" cy="4305999"/>
          </a:xfrm>
          <a:prstGeom prst="rect">
            <a:avLst/>
          </a:prstGeom>
          <a:noFill/>
          <a:ln>
            <a:noFill/>
          </a:ln>
        </p:spPr>
      </p:pic>
      <p:pic>
        <p:nvPicPr>
          <p:cNvPr id="240" name="Google Shape;240;p15"/>
          <p:cNvPicPr preferRelativeResize="0"/>
          <p:nvPr/>
        </p:nvPicPr>
        <p:blipFill>
          <a:blip r:embed="rId6">
            <a:alphaModFix/>
          </a:blip>
          <a:stretch>
            <a:fillRect/>
          </a:stretch>
        </p:blipFill>
        <p:spPr>
          <a:xfrm>
            <a:off x="10588225" y="2149350"/>
            <a:ext cx="5197675" cy="34956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95" name="Google Shape;95;p2"/>
          <p:cNvSpPr txBox="1"/>
          <p:nvPr/>
        </p:nvSpPr>
        <p:spPr>
          <a:xfrm>
            <a:off x="6749350" y="550675"/>
            <a:ext cx="5511600" cy="1096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S</a:t>
            </a:r>
            <a:r>
              <a:rPr lang="en-US" sz="6400">
                <a:latin typeface="Times"/>
                <a:ea typeface="Times"/>
                <a:cs typeface="Times"/>
                <a:sym typeface="Times"/>
              </a:rPr>
              <a:t>LIDE</a:t>
            </a:r>
            <a:r>
              <a:rPr lang="en-US" sz="6400" b="0" i="0" u="none" strike="noStrike" cap="none">
                <a:solidFill>
                  <a:srgbClr val="000000"/>
                </a:solidFill>
                <a:latin typeface="Times"/>
                <a:ea typeface="Times"/>
                <a:cs typeface="Times"/>
                <a:sym typeface="Times"/>
              </a:rPr>
              <a:t> M</a:t>
            </a:r>
            <a:r>
              <a:rPr lang="en-US" sz="6400">
                <a:latin typeface="Times"/>
                <a:ea typeface="Times"/>
                <a:cs typeface="Times"/>
                <a:sym typeface="Times"/>
              </a:rPr>
              <a:t>AP</a:t>
            </a:r>
            <a:endParaRPr/>
          </a:p>
        </p:txBody>
      </p:sp>
      <p:sp>
        <p:nvSpPr>
          <p:cNvPr id="96" name="Google Shape;96;p2"/>
          <p:cNvSpPr txBox="1"/>
          <p:nvPr/>
        </p:nvSpPr>
        <p:spPr>
          <a:xfrm>
            <a:off x="12999720" y="9418302"/>
            <a:ext cx="4884387" cy="732508"/>
          </a:xfrm>
          <a:prstGeom prst="rect">
            <a:avLst/>
          </a:prstGeom>
          <a:noFill/>
          <a:ln>
            <a:noFill/>
          </a:ln>
        </p:spPr>
        <p:txBody>
          <a:bodyPr spcFirstLastPara="1" wrap="square" lIns="0" tIns="0" rIns="0" bIns="0" anchor="t" anchorCtr="0">
            <a:spAutoFit/>
          </a:bodyPr>
          <a:lstStyle/>
          <a:p>
            <a:pPr marL="0" marR="0" lvl="0" indent="0" algn="ctr" rtl="0">
              <a:lnSpc>
                <a:spcPct val="139970"/>
              </a:lnSpc>
              <a:spcBef>
                <a:spcPts val="0"/>
              </a:spcBef>
              <a:spcAft>
                <a:spcPts val="0"/>
              </a:spcAft>
              <a:buNone/>
            </a:pPr>
            <a:r>
              <a:rPr lang="en-US" sz="3400" b="0" i="0" u="none" strike="noStrike" cap="none" dirty="0" smtClean="0">
                <a:solidFill>
                  <a:srgbClr val="000000"/>
                </a:solidFill>
                <a:latin typeface="Open Sans Light"/>
                <a:ea typeface="Open Sans Light"/>
                <a:cs typeface="Open Sans Light"/>
                <a:sym typeface="Open Sans Light"/>
              </a:rPr>
              <a:t>www.techionary.info</a:t>
            </a:r>
            <a:endParaRPr/>
          </a:p>
        </p:txBody>
      </p:sp>
      <p:sp>
        <p:nvSpPr>
          <p:cNvPr id="97" name="Google Shape;97;p2"/>
          <p:cNvSpPr txBox="1"/>
          <p:nvPr/>
        </p:nvSpPr>
        <p:spPr>
          <a:xfrm>
            <a:off x="2181350" y="2255700"/>
            <a:ext cx="14575500" cy="6924600"/>
          </a:xfrm>
          <a:prstGeom prst="rect">
            <a:avLst/>
          </a:prstGeom>
          <a:noFill/>
          <a:ln>
            <a:noFill/>
          </a:ln>
        </p:spPr>
        <p:txBody>
          <a:bodyPr spcFirstLastPara="1" wrap="square" lIns="91425" tIns="91425" rIns="91425" bIns="91425" anchor="t" anchorCtr="0">
            <a:noAutofit/>
          </a:bodyPr>
          <a:lstStyle/>
          <a:p>
            <a:pPr marL="457200" lvl="0" indent="-444500" algn="l" rtl="0">
              <a:spcBef>
                <a:spcPts val="0"/>
              </a:spcBef>
              <a:spcAft>
                <a:spcPts val="0"/>
              </a:spcAft>
              <a:buSzPts val="3400"/>
              <a:buFont typeface="Times"/>
              <a:buChar char="●"/>
            </a:pPr>
            <a:r>
              <a:rPr lang="en-US" sz="3400">
                <a:latin typeface="Times"/>
                <a:ea typeface="Times"/>
                <a:cs typeface="Times"/>
                <a:sym typeface="Times"/>
              </a:rPr>
              <a:t>Project abstract</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Terminology used</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Existing System</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Block Diagram</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Proposed System</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System Architecture</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Project Description</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System Requirement</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Advantages</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Implementation</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Results</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Conclusion</a:t>
            </a:r>
            <a:endParaRPr sz="3400">
              <a:latin typeface="Times"/>
              <a:ea typeface="Times"/>
              <a:cs typeface="Times"/>
              <a:sym typeface="Times"/>
            </a:endParaRPr>
          </a:p>
          <a:p>
            <a:pPr marL="457200" lvl="0" indent="-444500" algn="l" rtl="0">
              <a:spcBef>
                <a:spcPts val="0"/>
              </a:spcBef>
              <a:spcAft>
                <a:spcPts val="0"/>
              </a:spcAft>
              <a:buSzPts val="3400"/>
              <a:buFont typeface="Times"/>
              <a:buChar char="●"/>
            </a:pPr>
            <a:r>
              <a:rPr lang="en-US" sz="3400">
                <a:latin typeface="Times"/>
                <a:ea typeface="Times"/>
                <a:cs typeface="Times"/>
                <a:sym typeface="Times"/>
              </a:rPr>
              <a:t>References</a:t>
            </a:r>
            <a:endParaRPr sz="3400">
              <a:latin typeface="Times"/>
              <a:ea typeface="Times"/>
              <a:cs typeface="Times"/>
              <a:sym typeface="Times"/>
            </a:endParaRPr>
          </a:p>
        </p:txBody>
      </p:sp>
      <p:pic>
        <p:nvPicPr>
          <p:cNvPr id="98" name="Google Shape;98;p2"/>
          <p:cNvPicPr preferRelativeResize="0"/>
          <p:nvPr/>
        </p:nvPicPr>
        <p:blipFill>
          <a:blip r:embed="rId4">
            <a:alphaModFix/>
          </a:blip>
          <a:stretch>
            <a:fillRect/>
          </a:stretch>
        </p:blipFill>
        <p:spPr>
          <a:xfrm rot="-415607">
            <a:off x="11997075" y="1414450"/>
            <a:ext cx="5133624" cy="3444300"/>
          </a:xfrm>
          <a:prstGeom prst="rect">
            <a:avLst/>
          </a:prstGeom>
          <a:noFill/>
          <a:ln>
            <a:noFill/>
          </a:ln>
        </p:spPr>
      </p:pic>
      <p:pic>
        <p:nvPicPr>
          <p:cNvPr id="99" name="Google Shape;99;p2"/>
          <p:cNvPicPr preferRelativeResize="0"/>
          <p:nvPr/>
        </p:nvPicPr>
        <p:blipFill>
          <a:blip r:embed="rId5">
            <a:alphaModFix/>
          </a:blip>
          <a:stretch>
            <a:fillRect/>
          </a:stretch>
        </p:blipFill>
        <p:spPr>
          <a:xfrm rot="-1204063">
            <a:off x="7828425" y="5529274"/>
            <a:ext cx="5022151" cy="36510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05" name="Google Shape;105;p3"/>
          <p:cNvSpPr txBox="1"/>
          <p:nvPr/>
        </p:nvSpPr>
        <p:spPr>
          <a:xfrm>
            <a:off x="6691745" y="550675"/>
            <a:ext cx="4917304" cy="137883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dirty="0">
                <a:solidFill>
                  <a:srgbClr val="000000"/>
                </a:solidFill>
                <a:latin typeface="Times"/>
                <a:ea typeface="Times"/>
                <a:cs typeface="Times"/>
                <a:sym typeface="Times"/>
              </a:rPr>
              <a:t>A</a:t>
            </a:r>
            <a:r>
              <a:rPr lang="en-US" sz="6400" dirty="0">
                <a:latin typeface="Times"/>
                <a:ea typeface="Times"/>
                <a:cs typeface="Times"/>
                <a:sym typeface="Times"/>
              </a:rPr>
              <a:t>BSTRACT</a:t>
            </a:r>
            <a:endParaRPr/>
          </a:p>
        </p:txBody>
      </p:sp>
      <p:sp>
        <p:nvSpPr>
          <p:cNvPr id="106" name="Google Shape;106;p3"/>
          <p:cNvSpPr txBox="1"/>
          <p:nvPr/>
        </p:nvSpPr>
        <p:spPr>
          <a:xfrm>
            <a:off x="13438909" y="9418302"/>
            <a:ext cx="4445160"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107" name="Google Shape;107;p3"/>
          <p:cNvSpPr txBox="1"/>
          <p:nvPr/>
        </p:nvSpPr>
        <p:spPr>
          <a:xfrm>
            <a:off x="966725" y="2602725"/>
            <a:ext cx="16186500" cy="61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8" name="Google Shape;108;p3"/>
          <p:cNvSpPr txBox="1"/>
          <p:nvPr/>
        </p:nvSpPr>
        <p:spPr>
          <a:xfrm>
            <a:off x="358600" y="2420475"/>
            <a:ext cx="17713500" cy="6825300"/>
          </a:xfrm>
          <a:prstGeom prst="rect">
            <a:avLst/>
          </a:prstGeom>
          <a:noFill/>
          <a:ln>
            <a:noFill/>
          </a:ln>
        </p:spPr>
        <p:txBody>
          <a:bodyPr spcFirstLastPara="1" wrap="square" lIns="91425" tIns="91425" rIns="91425" bIns="91425" anchor="t" anchorCtr="0">
            <a:noAutofit/>
          </a:bodyPr>
          <a:lstStyle/>
          <a:p>
            <a:pPr marL="457200" lvl="0" indent="-438150" algn="just" rtl="0">
              <a:spcBef>
                <a:spcPts val="0"/>
              </a:spcBef>
              <a:spcAft>
                <a:spcPts val="0"/>
              </a:spcAft>
              <a:buSzPts val="3300"/>
              <a:buFont typeface="Times New Roman"/>
              <a:buChar char="●"/>
            </a:pPr>
            <a:r>
              <a:rPr lang="en-US" sz="3300">
                <a:latin typeface="Times New Roman"/>
                <a:ea typeface="Times New Roman"/>
                <a:cs typeface="Times New Roman"/>
                <a:sym typeface="Times New Roman"/>
              </a:rPr>
              <a:t>The purpose of this study is to describe the determinants of profitability in terms of the strategic profitability model, depicting the “route” to high profitability in grocery retail stores located in market areas possessing dissimilar competitive conditions. Different physical characteristics (e.g. store formats) have traditionally been used as control criteria, but it is argued in this paper that management principles in retail chains should be based on different clusters of stores, formed from local competitive conditions.</a:t>
            </a:r>
            <a:endParaRPr sz="3100">
              <a:latin typeface="Times New Roman"/>
              <a:ea typeface="Times New Roman"/>
              <a:cs typeface="Times New Roman"/>
              <a:sym typeface="Times New Roman"/>
            </a:endParaRPr>
          </a:p>
          <a:p>
            <a:pPr marL="457200" lvl="0" indent="-438150" algn="just" rtl="0">
              <a:spcBef>
                <a:spcPts val="0"/>
              </a:spcBef>
              <a:spcAft>
                <a:spcPts val="0"/>
              </a:spcAft>
              <a:buSzPts val="3300"/>
              <a:buFont typeface="Times New Roman"/>
              <a:buChar char="●"/>
            </a:pPr>
            <a:r>
              <a:rPr lang="en-US" sz="3300">
                <a:latin typeface="Times New Roman"/>
                <a:ea typeface="Times New Roman"/>
                <a:cs typeface="Times New Roman"/>
                <a:sym typeface="Times New Roman"/>
              </a:rPr>
              <a:t>The research results are derived from local competitive conditions and the performance of supermarkets, and controlled by one retail chain. The findings show that the “route” to profitability significantly differs between the clusters. </a:t>
            </a:r>
            <a:endParaRPr sz="3300">
              <a:latin typeface="Times New Roman"/>
              <a:ea typeface="Times New Roman"/>
              <a:cs typeface="Times New Roman"/>
              <a:sym typeface="Times New Roman"/>
            </a:endParaRPr>
          </a:p>
          <a:p>
            <a:pPr marL="457200" lvl="0" indent="-438150" algn="just" rtl="0">
              <a:spcBef>
                <a:spcPts val="0"/>
              </a:spcBef>
              <a:spcAft>
                <a:spcPts val="0"/>
              </a:spcAft>
              <a:buSzPts val="3300"/>
              <a:buFont typeface="Times New Roman"/>
              <a:buChar char="●"/>
            </a:pPr>
            <a:r>
              <a:rPr lang="en-US" sz="3300">
                <a:latin typeface="Times New Roman"/>
                <a:ea typeface="Times New Roman"/>
                <a:cs typeface="Times New Roman"/>
                <a:sym typeface="Times New Roman"/>
              </a:rPr>
              <a:t>Practical implications – Supermarkets under different competitive conditions have different critical success factors and would probably be better managed, supported and evaluated on a different basis, i.e. retail chains need to adjust their approach to their supermarkets depending on local competitive conditions.                                                                  </a:t>
            </a:r>
            <a:endParaRPr sz="1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14" name="Google Shape;114;p4"/>
          <p:cNvSpPr txBox="1"/>
          <p:nvPr/>
        </p:nvSpPr>
        <p:spPr>
          <a:xfrm>
            <a:off x="4983300" y="219075"/>
            <a:ext cx="9667200" cy="1096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T</a:t>
            </a:r>
            <a:r>
              <a:rPr lang="en-US" sz="6400">
                <a:latin typeface="Times"/>
                <a:ea typeface="Times"/>
                <a:cs typeface="Times"/>
                <a:sym typeface="Times"/>
              </a:rPr>
              <a:t>ERMINOLOGY</a:t>
            </a:r>
            <a:r>
              <a:rPr lang="en-US" sz="6400" b="0" i="0" u="none" strike="noStrike" cap="none">
                <a:solidFill>
                  <a:srgbClr val="000000"/>
                </a:solidFill>
                <a:latin typeface="Times"/>
                <a:ea typeface="Times"/>
                <a:cs typeface="Times"/>
                <a:sym typeface="Times"/>
              </a:rPr>
              <a:t> U</a:t>
            </a:r>
            <a:r>
              <a:rPr lang="en-US" sz="6400">
                <a:latin typeface="Times"/>
                <a:ea typeface="Times"/>
                <a:cs typeface="Times"/>
                <a:sym typeface="Times"/>
              </a:rPr>
              <a:t>SED</a:t>
            </a:r>
            <a:endParaRPr/>
          </a:p>
        </p:txBody>
      </p:sp>
      <p:sp>
        <p:nvSpPr>
          <p:cNvPr id="115" name="Google Shape;115;p4"/>
          <p:cNvSpPr txBox="1"/>
          <p:nvPr/>
        </p:nvSpPr>
        <p:spPr>
          <a:xfrm>
            <a:off x="13472160" y="9418302"/>
            <a:ext cx="441194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116" name="Google Shape;116;p4"/>
          <p:cNvSpPr txBox="1"/>
          <p:nvPr/>
        </p:nvSpPr>
        <p:spPr>
          <a:xfrm>
            <a:off x="815100" y="2051775"/>
            <a:ext cx="17069100" cy="7366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100" b="1">
                <a:latin typeface="Times New Roman"/>
                <a:ea typeface="Times New Roman"/>
                <a:cs typeface="Times New Roman"/>
                <a:sym typeface="Times New Roman"/>
              </a:rPr>
              <a:t>Supervised Learning</a:t>
            </a:r>
            <a:r>
              <a:rPr lang="en-US" sz="3100">
                <a:latin typeface="Times New Roman"/>
                <a:ea typeface="Times New Roman"/>
                <a:cs typeface="Times New Roman"/>
                <a:sym typeface="Times New Roman"/>
              </a:rPr>
              <a:t>: </a:t>
            </a:r>
            <a:r>
              <a:rPr lang="en-US" sz="3000">
                <a:latin typeface="Times New Roman"/>
                <a:ea typeface="Times New Roman"/>
                <a:cs typeface="Times New Roman"/>
                <a:sym typeface="Times New Roman"/>
              </a:rPr>
              <a:t>Supervised learning is an approach to creating artificial intelligence (AI), where the program is given labeled input data and the expected output results.</a:t>
            </a:r>
            <a:endParaRPr sz="2900">
              <a:latin typeface="Times New Roman"/>
              <a:ea typeface="Times New Roman"/>
              <a:cs typeface="Times New Roman"/>
              <a:sym typeface="Times New Roman"/>
            </a:endParaRPr>
          </a:p>
        </p:txBody>
      </p:sp>
      <p:sp>
        <p:nvSpPr>
          <p:cNvPr id="117" name="Google Shape;117;p4"/>
          <p:cNvSpPr txBox="1"/>
          <p:nvPr/>
        </p:nvSpPr>
        <p:spPr>
          <a:xfrm>
            <a:off x="815100" y="3243300"/>
            <a:ext cx="17069100" cy="1069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100" b="1">
                <a:latin typeface="Times New Roman"/>
                <a:ea typeface="Times New Roman"/>
                <a:cs typeface="Times New Roman"/>
                <a:sym typeface="Times New Roman"/>
              </a:rPr>
              <a:t>Regression</a:t>
            </a:r>
            <a:r>
              <a:rPr lang="en-US" sz="3000">
                <a:latin typeface="Times New Roman"/>
                <a:ea typeface="Times New Roman"/>
                <a:cs typeface="Times New Roman"/>
                <a:sym typeface="Times New Roman"/>
              </a:rPr>
              <a:t>: </a:t>
            </a:r>
            <a:r>
              <a:rPr lang="en-US" sz="2900">
                <a:latin typeface="Times New Roman"/>
                <a:ea typeface="Times New Roman"/>
                <a:cs typeface="Times New Roman"/>
                <a:sym typeface="Times New Roman"/>
              </a:rPr>
              <a:t>Regression prediction is the task of approximating a mapping function (f) from input  variables (X) to a continuous output variable (Y).</a:t>
            </a:r>
            <a:endParaRPr sz="2900">
              <a:latin typeface="Times New Roman"/>
              <a:ea typeface="Times New Roman"/>
              <a:cs typeface="Times New Roman"/>
              <a:sym typeface="Times New Roman"/>
            </a:endParaRPr>
          </a:p>
        </p:txBody>
      </p:sp>
      <p:sp>
        <p:nvSpPr>
          <p:cNvPr id="118" name="Google Shape;118;p4"/>
          <p:cNvSpPr txBox="1"/>
          <p:nvPr/>
        </p:nvSpPr>
        <p:spPr>
          <a:xfrm>
            <a:off x="815100" y="4313100"/>
            <a:ext cx="17069100" cy="4263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100" b="1">
                <a:solidFill>
                  <a:srgbClr val="202122"/>
                </a:solidFill>
                <a:highlight>
                  <a:srgbClr val="FFFFFF"/>
                </a:highlight>
                <a:latin typeface="Times New Roman"/>
                <a:ea typeface="Times New Roman"/>
                <a:cs typeface="Times New Roman"/>
                <a:sym typeface="Times New Roman"/>
              </a:rPr>
              <a:t>Polynomial regression</a:t>
            </a:r>
            <a:r>
              <a:rPr lang="en-US" sz="3000" b="1">
                <a:solidFill>
                  <a:srgbClr val="202122"/>
                </a:solidFill>
                <a:highlight>
                  <a:srgbClr val="FFFFFF"/>
                </a:highlight>
                <a:latin typeface="Times New Roman"/>
                <a:ea typeface="Times New Roman"/>
                <a:cs typeface="Times New Roman"/>
                <a:sym typeface="Times New Roman"/>
              </a:rPr>
              <a:t>: </a:t>
            </a:r>
            <a:r>
              <a:rPr lang="en-US" sz="3000">
                <a:solidFill>
                  <a:srgbClr val="202122"/>
                </a:solidFill>
                <a:highlight>
                  <a:srgbClr val="FFFFFF"/>
                </a:highlight>
                <a:latin typeface="Times New Roman"/>
                <a:ea typeface="Times New Roman"/>
                <a:cs typeface="Times New Roman"/>
                <a:sym typeface="Times New Roman"/>
              </a:rPr>
              <a:t> Polynomial regression is a form of regression analysis in which the relationship between the independent variable x and dependent variable y is modelled as an nth degree polynomial in x.</a:t>
            </a:r>
            <a:endParaRPr sz="3000">
              <a:latin typeface="Times New Roman"/>
              <a:ea typeface="Times New Roman"/>
              <a:cs typeface="Times New Roman"/>
              <a:sym typeface="Times New Roman"/>
            </a:endParaRPr>
          </a:p>
          <a:p>
            <a:pPr marL="0" lvl="0" indent="0" algn="just" rtl="0">
              <a:spcBef>
                <a:spcPts val="0"/>
              </a:spcBef>
              <a:spcAft>
                <a:spcPts val="0"/>
              </a:spcAft>
              <a:buNone/>
            </a:pPr>
            <a:r>
              <a:rPr lang="en-US" sz="2900">
                <a:latin typeface="Times New Roman"/>
                <a:ea typeface="Times New Roman"/>
                <a:cs typeface="Times New Roman"/>
                <a:sym typeface="Times New Roman"/>
              </a:rPr>
              <a:t>Formula for polynomial regression is</a:t>
            </a:r>
            <a:r>
              <a:rPr lang="en-U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a:p>
            <a:pPr marL="0" lvl="0" indent="0" algn="just" rtl="0">
              <a:spcBef>
                <a:spcPts val="0"/>
              </a:spcBef>
              <a:spcAft>
                <a:spcPts val="0"/>
              </a:spcAft>
              <a:buNone/>
            </a:pPr>
            <a:r>
              <a:rPr lang="en-US" sz="3000">
                <a:latin typeface="Times New Roman"/>
                <a:ea typeface="Times New Roman"/>
                <a:cs typeface="Times New Roman"/>
                <a:sym typeface="Times New Roman"/>
              </a:rPr>
              <a:t>y=a0+a1*x1+a2*x1^2+a3*x1^3……..ai*x1^i</a:t>
            </a:r>
            <a:endParaRPr sz="3000">
              <a:latin typeface="Times New Roman"/>
              <a:ea typeface="Times New Roman"/>
              <a:cs typeface="Times New Roman"/>
              <a:sym typeface="Times New Roman"/>
            </a:endParaRPr>
          </a:p>
          <a:p>
            <a:pPr marL="0" lvl="0" indent="0" algn="just" rtl="0">
              <a:spcBef>
                <a:spcPts val="0"/>
              </a:spcBef>
              <a:spcAft>
                <a:spcPts val="0"/>
              </a:spcAft>
              <a:buNone/>
            </a:pPr>
            <a:r>
              <a:rPr lang="en-US" sz="3000">
                <a:latin typeface="Times New Roman"/>
                <a:ea typeface="Times New Roman"/>
                <a:cs typeface="Times New Roman"/>
                <a:sym typeface="Times New Roman"/>
              </a:rPr>
              <a:t>y=dependent variable</a:t>
            </a:r>
            <a:endParaRPr sz="3000">
              <a:latin typeface="Times New Roman"/>
              <a:ea typeface="Times New Roman"/>
              <a:cs typeface="Times New Roman"/>
              <a:sym typeface="Times New Roman"/>
            </a:endParaRPr>
          </a:p>
          <a:p>
            <a:pPr marL="0" lvl="0" indent="0" algn="just" rtl="0">
              <a:spcBef>
                <a:spcPts val="0"/>
              </a:spcBef>
              <a:spcAft>
                <a:spcPts val="0"/>
              </a:spcAft>
              <a:buNone/>
            </a:pPr>
            <a:r>
              <a:rPr lang="en-US" sz="3000">
                <a:latin typeface="Times New Roman"/>
                <a:ea typeface="Times New Roman"/>
                <a:cs typeface="Times New Roman"/>
                <a:sym typeface="Times New Roman"/>
              </a:rPr>
              <a:t>x1=independent variable</a:t>
            </a:r>
            <a:endParaRPr sz="3000">
              <a:latin typeface="Times New Roman"/>
              <a:ea typeface="Times New Roman"/>
              <a:cs typeface="Times New Roman"/>
              <a:sym typeface="Times New Roman"/>
            </a:endParaRPr>
          </a:p>
          <a:p>
            <a:pPr marL="0" lvl="0" indent="0" algn="just" rtl="0">
              <a:spcBef>
                <a:spcPts val="0"/>
              </a:spcBef>
              <a:spcAft>
                <a:spcPts val="0"/>
              </a:spcAft>
              <a:buNone/>
            </a:pPr>
            <a:r>
              <a:rPr lang="en-US" sz="3000">
                <a:latin typeface="Times New Roman"/>
                <a:ea typeface="Times New Roman"/>
                <a:cs typeface="Times New Roman"/>
                <a:sym typeface="Times New Roman"/>
              </a:rPr>
              <a:t> a0=constant</a:t>
            </a:r>
            <a:endParaRPr sz="3000">
              <a:latin typeface="Times New Roman"/>
              <a:ea typeface="Times New Roman"/>
              <a:cs typeface="Times New Roman"/>
              <a:sym typeface="Times New Roman"/>
            </a:endParaRPr>
          </a:p>
          <a:p>
            <a:pPr marL="0" lvl="0" indent="0" algn="just" rtl="0">
              <a:spcBef>
                <a:spcPts val="0"/>
              </a:spcBef>
              <a:spcAft>
                <a:spcPts val="0"/>
              </a:spcAft>
              <a:buNone/>
            </a:pPr>
            <a:r>
              <a:rPr lang="en-US" sz="3000">
                <a:latin typeface="Times New Roman"/>
                <a:ea typeface="Times New Roman"/>
                <a:cs typeface="Times New Roman"/>
                <a:sym typeface="Times New Roman"/>
              </a:rPr>
              <a:t>ai=slope coefficient for each independent variable</a:t>
            </a:r>
            <a:endParaRPr sz="3000">
              <a:latin typeface="Times New Roman"/>
              <a:ea typeface="Times New Roman"/>
              <a:cs typeface="Times New Roman"/>
              <a:sym typeface="Times New Roman"/>
            </a:endParaRPr>
          </a:p>
          <a:p>
            <a:pPr marL="0" lvl="0" indent="0" algn="l" rtl="0">
              <a:spcBef>
                <a:spcPts val="0"/>
              </a:spcBef>
              <a:spcAft>
                <a:spcPts val="0"/>
              </a:spcAft>
              <a:buNone/>
            </a:pPr>
            <a:endParaRPr sz="3000">
              <a:latin typeface="Calibri"/>
              <a:ea typeface="Calibri"/>
              <a:cs typeface="Calibri"/>
              <a:sym typeface="Calibri"/>
            </a:endParaRPr>
          </a:p>
          <a:p>
            <a:pPr marL="0" lvl="0" indent="0" algn="l" rtl="0">
              <a:spcBef>
                <a:spcPts val="0"/>
              </a:spcBef>
              <a:spcAft>
                <a:spcPts val="0"/>
              </a:spcAft>
              <a:buNone/>
            </a:pPr>
            <a:r>
              <a:rPr lang="en-US" sz="3000">
                <a:latin typeface="Calibri"/>
                <a:ea typeface="Calibri"/>
                <a:cs typeface="Calibri"/>
                <a:sym typeface="Calibri"/>
              </a:rPr>
              <a:t>                                             </a:t>
            </a:r>
            <a:endParaRPr sz="3000">
              <a:latin typeface="Calibri"/>
              <a:ea typeface="Calibri"/>
              <a:cs typeface="Calibri"/>
              <a:sym typeface="Calibri"/>
            </a:endParaRPr>
          </a:p>
          <a:p>
            <a:pPr marL="0" lvl="0" indent="0" algn="l" rtl="0">
              <a:spcBef>
                <a:spcPts val="0"/>
              </a:spcBef>
              <a:spcAft>
                <a:spcPts val="0"/>
              </a:spcAft>
              <a:buNone/>
            </a:pPr>
            <a:endParaRPr sz="3000">
              <a:latin typeface="Calibri"/>
              <a:ea typeface="Calibri"/>
              <a:cs typeface="Calibri"/>
              <a:sym typeface="Calibri"/>
            </a:endParaRPr>
          </a:p>
        </p:txBody>
      </p:sp>
      <p:sp>
        <p:nvSpPr>
          <p:cNvPr id="119" name="Google Shape;119;p4"/>
          <p:cNvSpPr txBox="1"/>
          <p:nvPr/>
        </p:nvSpPr>
        <p:spPr>
          <a:xfrm>
            <a:off x="894750" y="8180025"/>
            <a:ext cx="16989300" cy="1191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100" b="1">
                <a:latin typeface="Times New Roman"/>
                <a:ea typeface="Times New Roman"/>
                <a:cs typeface="Times New Roman"/>
                <a:sym typeface="Times New Roman"/>
              </a:rPr>
              <a:t>R2_Score</a:t>
            </a:r>
            <a:r>
              <a:rPr lang="en-US" sz="3000">
                <a:latin typeface="Times New Roman"/>
                <a:ea typeface="Times New Roman"/>
                <a:cs typeface="Times New Roman"/>
                <a:sym typeface="Times New Roman"/>
              </a:rPr>
              <a:t>: </a:t>
            </a:r>
            <a:r>
              <a:rPr lang="en-US" sz="2900">
                <a:latin typeface="Times New Roman"/>
                <a:ea typeface="Times New Roman"/>
                <a:cs typeface="Times New Roman"/>
                <a:sym typeface="Times New Roman"/>
              </a:rPr>
              <a:t>R-squared (R2) is a statistical measure that represents the proportion of the variance for a dependent variable that's explained by an independent variable or variables in a regression model.</a:t>
            </a:r>
            <a:endParaRPr sz="29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25" name="Google Shape;125;p5"/>
          <p:cNvSpPr txBox="1"/>
          <p:nvPr/>
        </p:nvSpPr>
        <p:spPr>
          <a:xfrm>
            <a:off x="5631450" y="219075"/>
            <a:ext cx="7957200" cy="14892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E</a:t>
            </a:r>
            <a:r>
              <a:rPr lang="en-US" sz="6400">
                <a:latin typeface="Times"/>
                <a:ea typeface="Times"/>
                <a:cs typeface="Times"/>
                <a:sym typeface="Times"/>
              </a:rPr>
              <a:t>XISTING</a:t>
            </a:r>
            <a:r>
              <a:rPr lang="en-US" sz="6400" b="0" i="0" u="none" strike="noStrike" cap="none">
                <a:solidFill>
                  <a:srgbClr val="000000"/>
                </a:solidFill>
                <a:latin typeface="Times"/>
                <a:ea typeface="Times"/>
                <a:cs typeface="Times"/>
                <a:sym typeface="Times"/>
              </a:rPr>
              <a:t> S</a:t>
            </a:r>
            <a:r>
              <a:rPr lang="en-US" sz="6400">
                <a:latin typeface="Times"/>
                <a:ea typeface="Times"/>
                <a:cs typeface="Times"/>
                <a:sym typeface="Times"/>
              </a:rPr>
              <a:t>YSTEM</a:t>
            </a:r>
            <a:endParaRPr/>
          </a:p>
        </p:txBody>
      </p:sp>
      <p:sp>
        <p:nvSpPr>
          <p:cNvPr id="126" name="Google Shape;126;p5"/>
          <p:cNvSpPr txBox="1"/>
          <p:nvPr/>
        </p:nvSpPr>
        <p:spPr>
          <a:xfrm>
            <a:off x="13441680" y="9418302"/>
            <a:ext cx="444242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127" name="Google Shape;127;p5"/>
          <p:cNvSpPr txBox="1"/>
          <p:nvPr/>
        </p:nvSpPr>
        <p:spPr>
          <a:xfrm>
            <a:off x="616400" y="2847300"/>
            <a:ext cx="17267700" cy="65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8" name="Google Shape;128;p5"/>
          <p:cNvSpPr txBox="1"/>
          <p:nvPr/>
        </p:nvSpPr>
        <p:spPr>
          <a:xfrm>
            <a:off x="243750" y="2052100"/>
            <a:ext cx="17800500" cy="7366200"/>
          </a:xfrm>
          <a:prstGeom prst="rect">
            <a:avLst/>
          </a:prstGeom>
          <a:noFill/>
          <a:ln>
            <a:noFill/>
          </a:ln>
        </p:spPr>
        <p:txBody>
          <a:bodyPr spcFirstLastPara="1" wrap="square" lIns="91425" tIns="91425" rIns="91425" bIns="91425" anchor="t" anchorCtr="0">
            <a:noAutofit/>
          </a:bodyPr>
          <a:lstStyle/>
          <a:p>
            <a:pPr marL="457200" lvl="0" indent="-431800" algn="just" rtl="0">
              <a:spcBef>
                <a:spcPts val="0"/>
              </a:spcBef>
              <a:spcAft>
                <a:spcPts val="0"/>
              </a:spcAft>
              <a:buSzPts val="3200"/>
              <a:buFont typeface="Times New Roman"/>
              <a:buChar char="●"/>
            </a:pPr>
            <a:r>
              <a:rPr lang="en-US" sz="3200">
                <a:latin typeface="Times New Roman"/>
                <a:ea typeface="Times New Roman"/>
                <a:cs typeface="Times New Roman"/>
                <a:sym typeface="Times New Roman"/>
              </a:rPr>
              <a:t>Earlier, the businessmen or the people who were associated in this profession, used to face a lot of problems in tracking their profits, and losses.</a:t>
            </a:r>
            <a:endParaRPr sz="3200">
              <a:latin typeface="Times New Roman"/>
              <a:ea typeface="Times New Roman"/>
              <a:cs typeface="Times New Roman"/>
              <a:sym typeface="Times New Roman"/>
            </a:endParaRPr>
          </a:p>
          <a:p>
            <a:pPr marL="457200" lvl="0" indent="-431800" algn="just" rtl="0">
              <a:spcBef>
                <a:spcPts val="0"/>
              </a:spcBef>
              <a:spcAft>
                <a:spcPts val="0"/>
              </a:spcAft>
              <a:buSzPts val="3200"/>
              <a:buFont typeface="Times New Roman"/>
              <a:buChar char="●"/>
            </a:pPr>
            <a:r>
              <a:rPr lang="en-US" sz="3200">
                <a:latin typeface="Times New Roman"/>
                <a:ea typeface="Times New Roman"/>
                <a:cs typeface="Times New Roman"/>
                <a:sym typeface="Times New Roman"/>
              </a:rPr>
              <a:t>They used to manually write all their calculations and the profits in their account books, and had to do more efforts.</a:t>
            </a:r>
            <a:endParaRPr sz="3200">
              <a:latin typeface="Times New Roman"/>
              <a:ea typeface="Times New Roman"/>
              <a:cs typeface="Times New Roman"/>
              <a:sym typeface="Times New Roman"/>
            </a:endParaRPr>
          </a:p>
          <a:p>
            <a:pPr marL="457200" lvl="0" indent="-431800" algn="just" rtl="0">
              <a:spcBef>
                <a:spcPts val="0"/>
              </a:spcBef>
              <a:spcAft>
                <a:spcPts val="0"/>
              </a:spcAft>
              <a:buSzPts val="3200"/>
              <a:buFont typeface="Times New Roman"/>
              <a:buChar char="●"/>
            </a:pPr>
            <a:r>
              <a:rPr lang="en-US" sz="3200">
                <a:latin typeface="Times New Roman"/>
                <a:ea typeface="Times New Roman"/>
                <a:cs typeface="Times New Roman"/>
                <a:sym typeface="Times New Roman"/>
              </a:rPr>
              <a:t>They had to think a lot, in order to increase their profits in their business and what might be the trends so that their production increases. This was quite a tedious task, as all they had to do manually and with some skillful persons.</a:t>
            </a:r>
            <a:endParaRPr sz="3200">
              <a:latin typeface="Times New Roman"/>
              <a:ea typeface="Times New Roman"/>
              <a:cs typeface="Times New Roman"/>
              <a:sym typeface="Times New Roman"/>
            </a:endParaRPr>
          </a:p>
          <a:p>
            <a:pPr marL="457200" lvl="0" indent="-431800" algn="just" rtl="0">
              <a:spcBef>
                <a:spcPts val="0"/>
              </a:spcBef>
              <a:spcAft>
                <a:spcPts val="0"/>
              </a:spcAft>
              <a:buSzPts val="3200"/>
              <a:buFont typeface="Times New Roman"/>
              <a:buChar char="●"/>
            </a:pPr>
            <a:r>
              <a:rPr lang="en-US" sz="3200">
                <a:latin typeface="Times New Roman"/>
                <a:ea typeface="Times New Roman"/>
                <a:cs typeface="Times New Roman"/>
                <a:sym typeface="Times New Roman"/>
              </a:rPr>
              <a:t>But this was a time taking process, because analysing trends, and the behaviour of customers could take many days, which could be a huge disadvantage to the business persons.</a:t>
            </a:r>
            <a:endParaRPr sz="3200">
              <a:latin typeface="Times New Roman"/>
              <a:ea typeface="Times New Roman"/>
              <a:cs typeface="Times New Roman"/>
              <a:sym typeface="Times New Roman"/>
            </a:endParaRPr>
          </a:p>
          <a:p>
            <a:pPr marL="457200" lvl="0" indent="-431800" algn="just" rtl="0">
              <a:spcBef>
                <a:spcPts val="0"/>
              </a:spcBef>
              <a:spcAft>
                <a:spcPts val="0"/>
              </a:spcAft>
              <a:buSzPts val="3200"/>
              <a:buFont typeface="Times New Roman"/>
              <a:buChar char="●"/>
            </a:pPr>
            <a:r>
              <a:rPr lang="en-US" sz="3200">
                <a:latin typeface="Times New Roman"/>
                <a:ea typeface="Times New Roman"/>
                <a:cs typeface="Times New Roman"/>
                <a:sym typeface="Times New Roman"/>
              </a:rPr>
              <a:t>It would cost the businessmen a huge loss, because by the time they, could figure out what are the loopholes in their business, already some other businessmen would have opened a new Supermarket with some nice and new things, which would attract the customers.</a:t>
            </a:r>
            <a:endParaRPr sz="3200">
              <a:latin typeface="Times New Roman"/>
              <a:ea typeface="Times New Roman"/>
              <a:cs typeface="Times New Roman"/>
              <a:sym typeface="Times New Roman"/>
            </a:endParaRPr>
          </a:p>
          <a:p>
            <a:pPr marL="457200" lvl="0" indent="-431800" algn="just" rtl="0">
              <a:spcBef>
                <a:spcPts val="0"/>
              </a:spcBef>
              <a:spcAft>
                <a:spcPts val="0"/>
              </a:spcAft>
              <a:buSzPts val="3200"/>
              <a:buFont typeface="Times New Roman"/>
              <a:buChar char="●"/>
            </a:pPr>
            <a:r>
              <a:rPr lang="en-US" sz="3200">
                <a:latin typeface="Times New Roman"/>
                <a:ea typeface="Times New Roman"/>
                <a:cs typeface="Times New Roman"/>
                <a:sym typeface="Times New Roman"/>
              </a:rPr>
              <a:t>So in order to, overcome this, we had proposed a basic Machine Learning Model, which could help the businessmen in predicting their profits, and understanding the trends to increase their profits. </a:t>
            </a:r>
            <a:endParaRPr sz="32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6"/>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34" name="Google Shape;134;p6"/>
          <p:cNvSpPr txBox="1"/>
          <p:nvPr/>
        </p:nvSpPr>
        <p:spPr>
          <a:xfrm>
            <a:off x="5774927" y="219075"/>
            <a:ext cx="7857600" cy="1096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dirty="0">
                <a:solidFill>
                  <a:srgbClr val="000000"/>
                </a:solidFill>
                <a:latin typeface="Times"/>
                <a:ea typeface="Times"/>
                <a:cs typeface="Times"/>
                <a:sym typeface="Times"/>
              </a:rPr>
              <a:t>B</a:t>
            </a:r>
            <a:r>
              <a:rPr lang="en-US" sz="6400" dirty="0">
                <a:latin typeface="Times"/>
                <a:ea typeface="Times"/>
                <a:cs typeface="Times"/>
                <a:sym typeface="Times"/>
              </a:rPr>
              <a:t>LOCK</a:t>
            </a:r>
            <a:r>
              <a:rPr lang="en-US" sz="6400" b="0" i="0" u="none" strike="noStrike" cap="none" dirty="0">
                <a:solidFill>
                  <a:srgbClr val="000000"/>
                </a:solidFill>
                <a:latin typeface="Times"/>
                <a:ea typeface="Times"/>
                <a:cs typeface="Times"/>
                <a:sym typeface="Times"/>
              </a:rPr>
              <a:t> D</a:t>
            </a:r>
            <a:r>
              <a:rPr lang="en-US" sz="6400" dirty="0">
                <a:latin typeface="Times"/>
                <a:ea typeface="Times"/>
                <a:cs typeface="Times"/>
                <a:sym typeface="Times"/>
              </a:rPr>
              <a:t>IAGRAM</a:t>
            </a:r>
            <a:endParaRPr/>
          </a:p>
        </p:txBody>
      </p:sp>
      <p:sp>
        <p:nvSpPr>
          <p:cNvPr id="135" name="Google Shape;135;p6"/>
          <p:cNvSpPr txBox="1"/>
          <p:nvPr/>
        </p:nvSpPr>
        <p:spPr>
          <a:xfrm>
            <a:off x="13380720" y="9418302"/>
            <a:ext cx="450338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136" name="Google Shape;136;p6"/>
          <p:cNvSpPr txBox="1"/>
          <p:nvPr/>
        </p:nvSpPr>
        <p:spPr>
          <a:xfrm>
            <a:off x="4734500" y="5800375"/>
            <a:ext cx="14277900" cy="16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37" name="Google Shape;137;p6"/>
          <p:cNvPicPr preferRelativeResize="0"/>
          <p:nvPr/>
        </p:nvPicPr>
        <p:blipFill>
          <a:blip r:embed="rId4">
            <a:alphaModFix/>
          </a:blip>
          <a:stretch>
            <a:fillRect/>
          </a:stretch>
        </p:blipFill>
        <p:spPr>
          <a:xfrm>
            <a:off x="644475" y="2503575"/>
            <a:ext cx="17078899" cy="63953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4;g8c515efadf_0_8"/>
          <p:cNvPicPr preferRelativeResize="0"/>
          <p:nvPr/>
        </p:nvPicPr>
        <p:blipFill>
          <a:blip r:embed="rId2">
            <a:alphaModFix/>
          </a:blip>
          <a:stretch>
            <a:fillRect/>
          </a:stretch>
        </p:blipFill>
        <p:spPr>
          <a:xfrm>
            <a:off x="0" y="0"/>
            <a:ext cx="4114800" cy="2749565"/>
          </a:xfrm>
          <a:prstGeom prst="rect">
            <a:avLst/>
          </a:prstGeom>
          <a:noFill/>
          <a:ln>
            <a:noFill/>
          </a:ln>
        </p:spPr>
      </p:pic>
      <p:sp>
        <p:nvSpPr>
          <p:cNvPr id="3" name="TextBox 2"/>
          <p:cNvSpPr txBox="1"/>
          <p:nvPr/>
        </p:nvSpPr>
        <p:spPr>
          <a:xfrm>
            <a:off x="4739640" y="609600"/>
            <a:ext cx="9982200" cy="1077218"/>
          </a:xfrm>
          <a:prstGeom prst="rect">
            <a:avLst/>
          </a:prstGeom>
          <a:noFill/>
        </p:spPr>
        <p:txBody>
          <a:bodyPr wrap="square" rtlCol="0">
            <a:spAutoFit/>
          </a:bodyPr>
          <a:lstStyle/>
          <a:p>
            <a:r>
              <a:rPr lang="en-IN" sz="6400" dirty="0" smtClean="0">
                <a:latin typeface="Times"/>
              </a:rPr>
              <a:t>PROPOSED</a:t>
            </a:r>
            <a:r>
              <a:rPr lang="en-IN" sz="6400" dirty="0" smtClean="0"/>
              <a:t> SYSTEM</a:t>
            </a:r>
            <a:endParaRPr lang="en-US" sz="6400" dirty="0"/>
          </a:p>
        </p:txBody>
      </p:sp>
      <p:sp>
        <p:nvSpPr>
          <p:cNvPr id="4" name="TextBox 3"/>
          <p:cNvSpPr txBox="1"/>
          <p:nvPr/>
        </p:nvSpPr>
        <p:spPr>
          <a:xfrm>
            <a:off x="563880" y="2468880"/>
            <a:ext cx="17175480" cy="7248138"/>
          </a:xfrm>
          <a:prstGeom prst="rect">
            <a:avLst/>
          </a:prstGeom>
          <a:noFill/>
        </p:spPr>
        <p:txBody>
          <a:bodyPr wrap="square" rtlCol="0">
            <a:spAutoFit/>
          </a:bodyPr>
          <a:lstStyle/>
          <a:p>
            <a:pPr marL="457200" lvl="0" indent="-488950" algn="just">
              <a:buSzPts val="4100"/>
              <a:buFont typeface="Times New Roman"/>
              <a:buChar char="●"/>
            </a:pPr>
            <a:r>
              <a:rPr lang="en-US" sz="4100" dirty="0" smtClean="0">
                <a:latin typeface="Times New Roman"/>
                <a:ea typeface="Times New Roman"/>
                <a:cs typeface="Times New Roman"/>
                <a:sym typeface="Times New Roman"/>
              </a:rPr>
              <a:t>In order to overcome the problem, which was in existing system, we had proposed a basic Machine Learning Model, which can predict and </a:t>
            </a:r>
            <a:r>
              <a:rPr lang="en-US" sz="4100" dirty="0" err="1" smtClean="0">
                <a:latin typeface="Times New Roman"/>
                <a:ea typeface="Times New Roman"/>
                <a:cs typeface="Times New Roman"/>
                <a:sym typeface="Times New Roman"/>
              </a:rPr>
              <a:t>analyse</a:t>
            </a:r>
            <a:r>
              <a:rPr lang="en-US" sz="4100" dirty="0" smtClean="0">
                <a:latin typeface="Times New Roman"/>
                <a:ea typeface="Times New Roman"/>
                <a:cs typeface="Times New Roman"/>
                <a:sym typeface="Times New Roman"/>
              </a:rPr>
              <a:t> the trends of their business.</a:t>
            </a:r>
          </a:p>
          <a:p>
            <a:pPr marL="457200" lvl="0" indent="-488950" algn="just">
              <a:buSzPts val="4100"/>
              <a:buFont typeface="Times New Roman"/>
              <a:buChar char="●"/>
            </a:pPr>
            <a:r>
              <a:rPr lang="en-US" sz="4100" dirty="0" smtClean="0">
                <a:latin typeface="Times New Roman"/>
                <a:ea typeface="Times New Roman"/>
                <a:cs typeface="Times New Roman"/>
                <a:sym typeface="Times New Roman"/>
              </a:rPr>
              <a:t>As in this Model we have taken a basic dataset, of Supermarket, which consists of, 5 attributes, 4 are input (independent variables) and 1 is output (dependent variables).</a:t>
            </a:r>
          </a:p>
          <a:p>
            <a:pPr marL="457200" lvl="0" indent="-488950" algn="just">
              <a:buSzPts val="4100"/>
              <a:buFont typeface="Times New Roman"/>
              <a:buChar char="●"/>
            </a:pPr>
            <a:r>
              <a:rPr lang="en-US" sz="4100" dirty="0" smtClean="0">
                <a:latin typeface="Times New Roman"/>
                <a:ea typeface="Times New Roman"/>
                <a:cs typeface="Times New Roman"/>
                <a:sym typeface="Times New Roman"/>
              </a:rPr>
              <a:t>Here we have taken, the basic, requirements of a supermarket like Grocery, Clothing, Electronics and in which region, these are the input attributes.</a:t>
            </a:r>
          </a:p>
          <a:p>
            <a:pPr marL="457200" lvl="0" indent="-488950" algn="just">
              <a:buSzPts val="4100"/>
              <a:buFont typeface="Times New Roman"/>
              <a:buChar char="●"/>
            </a:pPr>
            <a:r>
              <a:rPr lang="en-US" sz="4100" dirty="0" smtClean="0">
                <a:latin typeface="Times New Roman"/>
                <a:ea typeface="Times New Roman"/>
                <a:cs typeface="Times New Roman"/>
                <a:sym typeface="Times New Roman"/>
              </a:rPr>
              <a:t>So, on basis of these independent variables, we are predicting profits, that whether which region’s Supermarket is gaining more profits, in terms of which criteria.</a:t>
            </a:r>
          </a:p>
          <a:p>
            <a:endParaRPr lang="en-US" dirty="0"/>
          </a:p>
        </p:txBody>
      </p:sp>
      <p:sp>
        <p:nvSpPr>
          <p:cNvPr id="5" name="TextBox 4"/>
          <p:cNvSpPr txBox="1"/>
          <p:nvPr/>
        </p:nvSpPr>
        <p:spPr>
          <a:xfrm>
            <a:off x="13533120" y="9204960"/>
            <a:ext cx="4378122" cy="751488"/>
          </a:xfrm>
          <a:prstGeom prst="rect">
            <a:avLst/>
          </a:prstGeom>
          <a:noFill/>
        </p:spPr>
        <p:txBody>
          <a:bodyPr wrap="none" rtlCol="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8"/>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53" name="Google Shape;153;p8"/>
          <p:cNvSpPr txBox="1"/>
          <p:nvPr/>
        </p:nvSpPr>
        <p:spPr>
          <a:xfrm>
            <a:off x="4558825" y="467950"/>
            <a:ext cx="11369700" cy="13911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S</a:t>
            </a:r>
            <a:r>
              <a:rPr lang="en-US" sz="6400">
                <a:latin typeface="Times"/>
                <a:ea typeface="Times"/>
                <a:cs typeface="Times"/>
                <a:sym typeface="Times"/>
              </a:rPr>
              <a:t>YSTEM</a:t>
            </a:r>
            <a:r>
              <a:rPr lang="en-US" sz="6400" b="0" i="0" u="none" strike="noStrike" cap="none">
                <a:solidFill>
                  <a:srgbClr val="000000"/>
                </a:solidFill>
                <a:latin typeface="Times"/>
                <a:ea typeface="Times"/>
                <a:cs typeface="Times"/>
                <a:sym typeface="Times"/>
              </a:rPr>
              <a:t> </a:t>
            </a:r>
            <a:r>
              <a:rPr lang="en-US" sz="6400">
                <a:solidFill>
                  <a:schemeClr val="dk1"/>
                </a:solidFill>
                <a:latin typeface="Times"/>
                <a:ea typeface="Times"/>
                <a:cs typeface="Times"/>
                <a:sym typeface="Times"/>
              </a:rPr>
              <a:t>ARCHITECTURE</a:t>
            </a:r>
            <a:endParaRPr/>
          </a:p>
        </p:txBody>
      </p:sp>
      <p:sp>
        <p:nvSpPr>
          <p:cNvPr id="154" name="Google Shape;154;p8"/>
          <p:cNvSpPr txBox="1"/>
          <p:nvPr/>
        </p:nvSpPr>
        <p:spPr>
          <a:xfrm>
            <a:off x="13380720" y="9418302"/>
            <a:ext cx="450338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pic>
        <p:nvPicPr>
          <p:cNvPr id="155" name="Google Shape;155;p8"/>
          <p:cNvPicPr preferRelativeResize="0"/>
          <p:nvPr/>
        </p:nvPicPr>
        <p:blipFill>
          <a:blip r:embed="rId4">
            <a:alphaModFix/>
          </a:blip>
          <a:stretch>
            <a:fillRect/>
          </a:stretch>
        </p:blipFill>
        <p:spPr>
          <a:xfrm>
            <a:off x="633650" y="2330075"/>
            <a:ext cx="16269000" cy="69432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a:stretch/>
        </p:blipFill>
        <p:spPr>
          <a:xfrm>
            <a:off x="0" y="0"/>
            <a:ext cx="4083439" cy="2720591"/>
          </a:xfrm>
          <a:prstGeom prst="rect">
            <a:avLst/>
          </a:prstGeom>
          <a:noFill/>
          <a:ln>
            <a:noFill/>
          </a:ln>
        </p:spPr>
      </p:pic>
      <p:sp>
        <p:nvSpPr>
          <p:cNvPr id="161" name="Google Shape;161;p9"/>
          <p:cNvSpPr txBox="1"/>
          <p:nvPr/>
        </p:nvSpPr>
        <p:spPr>
          <a:xfrm>
            <a:off x="4083450" y="274200"/>
            <a:ext cx="11632800" cy="1654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400" b="0" i="0" u="none" strike="noStrike" cap="none">
                <a:solidFill>
                  <a:srgbClr val="000000"/>
                </a:solidFill>
                <a:latin typeface="Times"/>
                <a:ea typeface="Times"/>
                <a:cs typeface="Times"/>
                <a:sym typeface="Times"/>
              </a:rPr>
              <a:t>P</a:t>
            </a:r>
            <a:r>
              <a:rPr lang="en-US" sz="6400">
                <a:latin typeface="Times"/>
                <a:ea typeface="Times"/>
                <a:cs typeface="Times"/>
                <a:sym typeface="Times"/>
              </a:rPr>
              <a:t>ROJECT</a:t>
            </a:r>
            <a:r>
              <a:rPr lang="en-US" sz="6400" b="0" i="0" u="none" strike="noStrike" cap="none">
                <a:solidFill>
                  <a:srgbClr val="000000"/>
                </a:solidFill>
                <a:latin typeface="Times"/>
                <a:ea typeface="Times"/>
                <a:cs typeface="Times"/>
                <a:sym typeface="Times"/>
              </a:rPr>
              <a:t> D</a:t>
            </a:r>
            <a:r>
              <a:rPr lang="en-US" sz="6400">
                <a:latin typeface="Times"/>
                <a:ea typeface="Times"/>
                <a:cs typeface="Times"/>
                <a:sym typeface="Times"/>
              </a:rPr>
              <a:t>ESCRIPTION</a:t>
            </a:r>
            <a:endParaRPr/>
          </a:p>
        </p:txBody>
      </p:sp>
      <p:sp>
        <p:nvSpPr>
          <p:cNvPr id="162" name="Google Shape;162;p9"/>
          <p:cNvSpPr txBox="1"/>
          <p:nvPr/>
        </p:nvSpPr>
        <p:spPr>
          <a:xfrm>
            <a:off x="13274040" y="9418302"/>
            <a:ext cx="4610067" cy="732508"/>
          </a:xfrm>
          <a:prstGeom prst="rect">
            <a:avLst/>
          </a:prstGeom>
          <a:noFill/>
          <a:ln>
            <a:noFill/>
          </a:ln>
        </p:spPr>
        <p:txBody>
          <a:bodyPr spcFirstLastPara="1" wrap="square" lIns="0" tIns="0" rIns="0" bIns="0" anchor="t" anchorCtr="0">
            <a:spAutoFit/>
          </a:bodyPr>
          <a:lstStyle/>
          <a:p>
            <a:pPr lvl="0" algn="ctr">
              <a:lnSpc>
                <a:spcPct val="139970"/>
              </a:lnSpc>
            </a:pPr>
            <a:r>
              <a:rPr lang="en-US" sz="3400" dirty="0" smtClean="0">
                <a:latin typeface="Open Sans Light"/>
                <a:ea typeface="Open Sans Light"/>
                <a:cs typeface="Open Sans Light"/>
                <a:sym typeface="Open Sans Light"/>
              </a:rPr>
              <a:t>www.techionary.info</a:t>
            </a:r>
            <a:endParaRPr lang="en-US" sz="3600" dirty="0"/>
          </a:p>
        </p:txBody>
      </p:sp>
      <p:sp>
        <p:nvSpPr>
          <p:cNvPr id="163" name="Google Shape;163;p9"/>
          <p:cNvSpPr txBox="1"/>
          <p:nvPr/>
        </p:nvSpPr>
        <p:spPr>
          <a:xfrm>
            <a:off x="1512075" y="2424400"/>
            <a:ext cx="15046200" cy="6325800"/>
          </a:xfrm>
          <a:prstGeom prst="rect">
            <a:avLst/>
          </a:prstGeom>
          <a:noFill/>
          <a:ln>
            <a:noFill/>
          </a:ln>
        </p:spPr>
        <p:txBody>
          <a:bodyPr spcFirstLastPara="1" wrap="square" lIns="91425" tIns="91425" rIns="91425" bIns="91425" anchor="t" anchorCtr="0">
            <a:noAutofit/>
          </a:bodyPr>
          <a:lstStyle/>
          <a:p>
            <a:pPr marL="457200" lvl="0" indent="-501650" algn="just" rtl="0">
              <a:lnSpc>
                <a:spcPct val="115000"/>
              </a:lnSpc>
              <a:spcBef>
                <a:spcPts val="0"/>
              </a:spcBef>
              <a:spcAft>
                <a:spcPts val="0"/>
              </a:spcAft>
              <a:buClr>
                <a:schemeClr val="dk1"/>
              </a:buClr>
              <a:buSzPts val="4300"/>
              <a:buFont typeface="Times New Roman"/>
              <a:buChar char="●"/>
            </a:pPr>
            <a:r>
              <a:rPr lang="en-US" sz="4300">
                <a:solidFill>
                  <a:schemeClr val="dk1"/>
                </a:solidFill>
                <a:highlight>
                  <a:srgbClr val="FFFFFF"/>
                </a:highlight>
                <a:latin typeface="Times New Roman"/>
                <a:ea typeface="Times New Roman"/>
                <a:cs typeface="Times New Roman"/>
                <a:sym typeface="Times New Roman"/>
              </a:rPr>
              <a:t>Regression is an important machine learning model for these kinds of problems. Predicting sales of a company needs time series data of that company and based on that data the model can predict the future sales of that company or product.</a:t>
            </a:r>
            <a:endParaRPr sz="4300">
              <a:solidFill>
                <a:schemeClr val="dk1"/>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4300">
              <a:solidFill>
                <a:schemeClr val="dk1"/>
              </a:solidFill>
              <a:highlight>
                <a:srgbClr val="FFFFFF"/>
              </a:highlight>
              <a:latin typeface="Times New Roman"/>
              <a:ea typeface="Times New Roman"/>
              <a:cs typeface="Times New Roman"/>
              <a:sym typeface="Times New Roman"/>
            </a:endParaRPr>
          </a:p>
          <a:p>
            <a:pPr marL="457200" lvl="0" indent="-501650" algn="just" rtl="0">
              <a:lnSpc>
                <a:spcPct val="115000"/>
              </a:lnSpc>
              <a:spcBef>
                <a:spcPts val="0"/>
              </a:spcBef>
              <a:spcAft>
                <a:spcPts val="0"/>
              </a:spcAft>
              <a:buClr>
                <a:schemeClr val="dk1"/>
              </a:buClr>
              <a:buSzPts val="4300"/>
              <a:buFont typeface="Times New Roman"/>
              <a:buChar char="●"/>
            </a:pPr>
            <a:r>
              <a:rPr lang="en-US" sz="4300">
                <a:solidFill>
                  <a:schemeClr val="dk1"/>
                </a:solidFill>
                <a:highlight>
                  <a:srgbClr val="FFFFFF"/>
                </a:highlight>
                <a:latin typeface="Times New Roman"/>
                <a:ea typeface="Times New Roman"/>
                <a:cs typeface="Times New Roman"/>
                <a:sym typeface="Times New Roman"/>
              </a:rPr>
              <a:t>So, in this research project we will analyze the time series sales data of a company and will predict the sales of the company for the coming quarter and for a specific product.</a:t>
            </a:r>
            <a:endParaRPr sz="43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1244</Words>
  <PresentationFormat>Custom</PresentationFormat>
  <Paragraphs>110</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Open Sans Light</vt:lpstr>
      <vt:lpstr>Times</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Divya</cp:lastModifiedBy>
  <cp:revision>3</cp:revision>
  <dcterms:created xsi:type="dcterms:W3CDTF">2006-08-16T00:00:00Z</dcterms:created>
  <dcterms:modified xsi:type="dcterms:W3CDTF">2020-11-27T06:46:19Z</dcterms:modified>
</cp:coreProperties>
</file>