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diagrams/quickStyle1.xml" ContentType="application/vnd.openxmlformats-officedocument.drawingml.diagramQuickStyle+xml"/>
  <Override PartName="/ppt/viewProps.xml" ContentType="application/vnd.openxmlformats-officedocument.presentationml.viewProps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s/slide3.xml" ContentType="application/vnd.openxmlformats-officedocument.presentationml.slid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diagrams/drawing1.xml" ContentType="application/vnd.openxmlformats-officedocument.drawingml.diagramDrawing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14" d="100"/>
          <a:sy n="114" d="100"/>
        </p:scale>
        <p:origin x="414" y="114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diagrams/_rels/data1.xml.rels><?xml version="1.0" encoding="UTF-8" standalone="yes"?><Relationships xmlns="http://schemas.openxmlformats.org/package/2006/relationships"><Relationship Id="rId1" Type="http://schemas.microsoft.com/office/2007/relationships/diagramDrawing" Target="../diagrams/drawing1.xml" /></Relationships>
</file>

<file path=ppt/diagrams/_rels/drawing1.xml.rels><?xml version="1.0" encoding="UTF-8" standalone="yes"?><Relationships xmlns="http://schemas.openxmlformats.org/package/2006/relationships"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 bwMode="auto"/>
      <dgm:t>
        <a:bodyPr/>
        <a:lstStyle/>
        <a:p>
          <a:pPr>
            <a:defRPr/>
          </a:pPr>
          <a:endParaRPr lang="en-US"/>
        </a:p>
      </dgm:t>
    </dgm:pt>
    <dgm:pt modelId="{516A4DDC-76BD-494E-B503-625555CCBC4A}">
      <dgm:prSet phldrT="[Text]"/>
      <dgm:spPr bwMode="auto"/>
      <dgm:t>
        <a:bodyPr/>
        <a:lstStyle/>
        <a:p>
          <a:pPr>
            <a:defRPr/>
          </a:pPr>
          <a:r>
            <a:rPr lang="en-US"/>
            <a:t>Get your ticket booked on the website</a:t>
          </a:r>
          <a:endParaRPr/>
        </a:p>
      </dgm:t>
    </dgm:pt>
    <dgm:pt modelId="{133DE2D2-6278-469E-8A80-F71EA996A07A}" type="parTrans" cxnId="{7B595755-BE81-46A0-903D-004D1EF6EE33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AE4D7DCA-0B66-4207-B896-C721B2CB4C13}" type="sibTrans" cxnId="{7B595755-BE81-46A0-903D-004D1EF6EE33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CD410504-9F7F-47AE-B46E-CE985680360F}">
      <dgm:prSet phldrT="[Text]"/>
      <dgm:spPr bwMode="auto"/>
      <dgm:t>
        <a:bodyPr/>
        <a:lstStyle/>
        <a:p>
          <a:pPr>
            <a:defRPr/>
          </a:pPr>
          <a:r>
            <a:rPr lang="en-US"/>
            <a:t>You get a 4 digit pin on your phone</a:t>
          </a:r>
          <a:endParaRPr/>
        </a:p>
      </dgm:t>
    </dgm:pt>
    <dgm:pt modelId="{995C4470-49EF-4BD9-B00A-AD612181AB58}" type="parTrans" cxnId="{6B045370-B4FF-427A-9929-461476AAE193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2B847D36-6E88-4DD3-AABD-579C99426233}" type="sibTrans" cxnId="{6B045370-B4FF-427A-9929-461476AAE193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F7CED298-1605-4B60-9FC8-0A4C25C5AA00}">
      <dgm:prSet phldrT="[Text]"/>
      <dgm:spPr bwMode="auto"/>
      <dgm:t>
        <a:bodyPr/>
        <a:lstStyle/>
        <a:p>
          <a:pPr>
            <a:defRPr/>
          </a:pPr>
          <a:r>
            <a:rPr lang="en-US"/>
            <a:t>There’s also an alarm system in case of breaching</a:t>
          </a:r>
          <a:endParaRPr/>
        </a:p>
      </dgm:t>
    </dgm:pt>
    <dgm:pt modelId="{618E2D9E-4CAE-48D5-9A0F-94DAE74A2D69}" type="parTrans" cxnId="{206D6826-92C5-4EEE-A28E-254E966FF0A0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1009FF03-5F93-449C-AF20-55447EEE50AB}" type="sibTrans" cxnId="{206D6826-92C5-4EEE-A28E-254E966FF0A0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87D09C77-9C5B-45C2-ACC9-ACEA66F18198}">
      <dgm:prSet phldrT="[Text]"/>
      <dgm:spPr bwMode="auto"/>
      <dgm:t>
        <a:bodyPr/>
        <a:lstStyle/>
        <a:p>
          <a:pPr>
            <a:defRPr/>
          </a:pPr>
          <a:r>
            <a:rPr lang="en-US"/>
            <a:t>User Friendly approach</a:t>
          </a:r>
          <a:endParaRPr/>
        </a:p>
      </dgm:t>
    </dgm:pt>
    <dgm:pt modelId="{A7A65ADC-DB8A-4F76-8458-BC8354307C90}" type="parTrans" cxnId="{542EFA5A-B279-4120-B9BA-FE4ABDE4AFDD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8234610D-6FEE-4546-99B0-60EDB0B3BAEC}" type="sibTrans" cxnId="{542EFA5A-B279-4120-B9BA-FE4ABDE4AFDD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C4FF5CFA-9CEF-4C34-984A-CC28F232798F}">
      <dgm:prSet phldrT="[Text]"/>
      <dgm:spPr bwMode="auto"/>
      <dgm:t>
        <a:bodyPr/>
        <a:lstStyle/>
        <a:p>
          <a:pPr>
            <a:defRPr/>
          </a:pPr>
          <a:r>
            <a:rPr lang="en-US"/>
            <a:t>The lock can only be accessed by the pin</a:t>
          </a:r>
          <a:endParaRPr/>
        </a:p>
      </dgm:t>
    </dgm:pt>
    <dgm:pt modelId="{B551F8FA-E415-4EE1-BA68-D13E7D2E980B}" type="sibTrans" cxnId="{710659EC-6706-425F-81BB-5F1E070F7D4D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2813948-C227-4EB2-8530-43003E3CB375}" type="parTrans" cxnId="{710659EC-6706-425F-81BB-5F1E070F7D4D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 val="norm"/>
          <dgm:animLvl val="lvl"/>
          <dgm:resizeHandles val="exact"/>
        </dgm:presLayoutVars>
      </dgm:prSet>
      <dgm:spPr bwMode="auto"/>
    </dgm:pt>
    <dgm:pt modelId="{B1443ED3-5E34-456D-8CD9-88B600EDA95F}" type="pres">
      <dgm:prSet presAssocID="{516A4DDC-76BD-494E-B503-625555CCBC4A}" presName="vertFlow" presStyleCnt="0"/>
      <dgm:spPr bwMode="auto"/>
    </dgm:pt>
    <dgm:pt modelId="{9BBCF6CE-E750-48B6-B333-305BBB100737}" type="pres">
      <dgm:prSet custLinFactNeighborY="6866" custScaleX="215876" presAssocID="{516A4DDC-76BD-494E-B503-625555CCBC4A}" presName="header" presStyleLbl="node1" presStyleIdx="0" presStyleCnt="1"/>
      <dgm:spPr bwMode="auto"/>
    </dgm:pt>
    <dgm:pt modelId="{1B1F80F4-E9A5-4A99-A630-6548067B7CB5}" type="pres">
      <dgm:prSet presAssocID="{995C4470-49EF-4BD9-B00A-AD612181AB58}" presName="parTrans" presStyleLbl="sibTrans2D1" presStyleIdx="0" presStyleCnt="4"/>
      <dgm:spPr bwMode="auto"/>
    </dgm:pt>
    <dgm:pt modelId="{85447532-8740-4202-B6A5-AE63748B9291}" type="pres">
      <dgm:prSet custScaleX="215997" presAssocID="{CD410504-9F7F-47AE-B46E-CE985680360F}" presName="child" presStyleLbl="alignAccFollowNode1" presStyleIdx="0" presStyleCnt="4">
        <dgm:presLayoutVars>
          <dgm:chMax val="0"/>
          <dgm:bulletEnabled val="1"/>
        </dgm:presLayoutVars>
      </dgm:prSet>
      <dgm:spPr bwMode="auto"/>
    </dgm:pt>
    <dgm:pt modelId="{7CAEA63C-96B5-40D4-900F-409598FDB0C1}" type="pres">
      <dgm:prSet presAssocID="{2B847D36-6E88-4DD3-AABD-579C99426233}" presName="sibTrans" presStyleLbl="sibTrans2D1" presStyleIdx="1" presStyleCnt="4"/>
      <dgm:spPr bwMode="auto"/>
    </dgm:pt>
    <dgm:pt modelId="{459BBFF8-CE50-41AE-9B5E-F6026BBE4F45}" type="pres">
      <dgm:prSet custScaleX="215997" presAssocID="{C4FF5CFA-9CEF-4C34-984A-CC28F232798F}" presName="child" presStyleLbl="alignAccFollowNode1" presStyleIdx="1" presStyleCnt="4">
        <dgm:presLayoutVars>
          <dgm:chMax val="0"/>
          <dgm:bulletEnabled val="1"/>
        </dgm:presLayoutVars>
      </dgm:prSet>
      <dgm:spPr bwMode="auto"/>
    </dgm:pt>
    <dgm:pt modelId="{A65C4264-24F4-4122-844B-F5E582EC0111}" type="pres">
      <dgm:prSet presAssocID="{B551F8FA-E415-4EE1-BA68-D13E7D2E980B}" presName="sibTrans" presStyleLbl="sibTrans2D1" presStyleIdx="2" presStyleCnt="4"/>
      <dgm:spPr bwMode="auto"/>
    </dgm:pt>
    <dgm:pt modelId="{9A5E1799-26FB-4959-97AA-0FCC22761318}" type="pres">
      <dgm:prSet custScaleX="215997" presAssocID="{F7CED298-1605-4B60-9FC8-0A4C25C5AA00}" presName="child" presStyleLbl="alignAccFollowNode1" presStyleIdx="2" presStyleCnt="4">
        <dgm:presLayoutVars>
          <dgm:chMax val="0"/>
          <dgm:bulletEnabled val="1"/>
        </dgm:presLayoutVars>
      </dgm:prSet>
      <dgm:spPr bwMode="auto"/>
    </dgm:pt>
    <dgm:pt modelId="{3FBD4BD3-B74D-4AAB-9295-AE19DCC50691}" type="pres">
      <dgm:prSet presAssocID="{1009FF03-5F93-449C-AF20-55447EEE50AB}" presName="sibTrans" presStyleLbl="sibTrans2D1" presStyleIdx="3" presStyleCnt="4"/>
      <dgm:spPr bwMode="auto"/>
    </dgm:pt>
    <dgm:pt modelId="{8C46515F-5745-4BFE-8634-C34D77574BE3}" type="pres">
      <dgm:prSet custScaleX="215876" presAssocID="{87D09C77-9C5B-45C2-ACC9-ACEA66F18198}" presName="child" presStyleLbl="alignAccFollowNode1" presStyleIdx="3" presStyleCnt="4">
        <dgm:presLayoutVars>
          <dgm:chMax val="0"/>
          <dgm:bulletEnabled val="1"/>
        </dgm:presLayoutVars>
      </dgm:prSet>
      <dgm:spPr bwMode="auto"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1" minVer="http://schemas.openxmlformats.org/drawingml/2006/diagram"/>
    </a:ext>
  </dgm:extLst>
</dgm:dataModel>
</file>

<file path=ppt/diagrams/drawing1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17998615" name=""/>
      <dsp:cNvGrpSpPr/>
    </dsp:nvGrpSpPr>
    <dsp:grpSpPr bwMode="auto">
      <a:xfrm>
        <a:off x="0" y="0"/>
        <a:ext cx="9144000" cy="4696544"/>
        <a:chOff x="0" y="0"/>
        <a:chExt cx="9144000" cy="4696544"/>
      </a:xfrm>
    </dsp:grpSpPr>
    <dsp:sp modelId="{9BBCF6CE-E750-48B6-B333-305BBB100737}">
      <dsp:nvSpPr>
        <dsp:cNvPr id="0" name=""/>
        <dsp:cNvSpPr/>
      </dsp:nvSpPr>
      <dsp:spPr bwMode="auto">
        <a:xfrm>
          <a:off x="1403652" y="17637"/>
          <a:ext cx="6336694" cy="733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rgbClr val="000000"/>
        </a:lnRef>
        <a:fillRef idx="3">
          <a:srgbClr val="000000"/>
        </a:fillRef>
        <a:effectRef idx="2">
          <a:srgbClr val="00000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3000"/>
            <a:t>Get your ticket booked on the website</a:t>
          </a:r>
          <a:endParaRPr/>
        </a:p>
      </dsp:txBody>
      <dsp:txXfrm>
        <a:off x="1425145" y="39130"/>
        <a:ext cx="6293707" cy="690848"/>
      </dsp:txXfrm>
    </dsp:sp>
    <dsp:sp modelId="{1B1F80F4-E9A5-4A99-A630-6548067B7CB5}">
      <dsp:nvSpPr>
        <dsp:cNvPr id="0" name=""/>
        <dsp:cNvSpPr/>
      </dsp:nvSpPr>
      <dsp:spPr bwMode="auto">
        <a:xfrm rot="5400000">
          <a:off x="4512198" y="806864"/>
          <a:ext cx="119602" cy="12842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rgbClr val="000000"/>
        </a:lnRef>
        <a:fillRef idx="3">
          <a:srgbClr val="000000"/>
        </a:fillRef>
        <a:effectRef idx="2">
          <a:srgbClr val="00000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 bwMode="auto">
        <a:xfrm>
          <a:off x="1401876" y="990677"/>
          <a:ext cx="6340246" cy="733834"/>
        </a:xfrm>
        <a:prstGeom prst="roundRect">
          <a:avLst>
            <a:gd name="adj" fmla="val 10000"/>
          </a:avLst>
        </a:prstGeom>
        <a:solidFill>
          <a:schemeClr val="lt1">
            <a:tint val="40000"/>
            <a:hueOff val="0"/>
            <a:satOff val="0"/>
            <a:lumOff val="0"/>
            <a:alphaOff val="0"/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  <a:alpha val="90000"/>
            </a:schemeClr>
          </a:solidFill>
          <a:prstDash val="solid"/>
          <a:miter lim="800000"/>
        </a:ln>
        <a:effectLst/>
      </dsp:spPr>
      <dsp:style>
        <a:lnRef idx="1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2300"/>
            <a:t>You get a 4 digit pin on your phone</a:t>
          </a:r>
          <a:endParaRPr/>
        </a:p>
      </dsp:txBody>
      <dsp:txXfrm>
        <a:off x="1423369" y="1012170"/>
        <a:ext cx="6297260" cy="690848"/>
      </dsp:txXfrm>
    </dsp:sp>
    <dsp:sp modelId="{7CAEA63C-96B5-40D4-900F-409598FDB0C1}">
      <dsp:nvSpPr>
        <dsp:cNvPr id="0" name=""/>
        <dsp:cNvSpPr/>
      </dsp:nvSpPr>
      <dsp:spPr bwMode="auto">
        <a:xfrm rot="5400000">
          <a:off x="4507789" y="1788722"/>
          <a:ext cx="128421" cy="12842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rgbClr val="000000"/>
        </a:lnRef>
        <a:fillRef idx="3">
          <a:srgbClr val="000000"/>
        </a:fillRef>
        <a:effectRef idx="2">
          <a:srgbClr val="00000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 bwMode="auto">
        <a:xfrm>
          <a:off x="1401876" y="1981354"/>
          <a:ext cx="6340246" cy="733834"/>
        </a:xfrm>
        <a:prstGeom prst="roundRect">
          <a:avLst>
            <a:gd name="adj" fmla="val 10000"/>
          </a:avLst>
        </a:prstGeom>
        <a:solidFill>
          <a:schemeClr val="lt1">
            <a:tint val="40000"/>
            <a:hueOff val="0"/>
            <a:satOff val="0"/>
            <a:lumOff val="0"/>
            <a:alphaOff val="0"/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  <a:alpha val="90000"/>
            </a:schemeClr>
          </a:solidFill>
          <a:prstDash val="solid"/>
          <a:miter lim="800000"/>
        </a:ln>
        <a:effectLst/>
      </dsp:spPr>
      <dsp:style>
        <a:lnRef idx="1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2300"/>
            <a:t>The lock can only be accessed by the pin</a:t>
          </a:r>
          <a:endParaRPr/>
        </a:p>
      </dsp:txBody>
      <dsp:txXfrm>
        <a:off x="1423369" y="2002847"/>
        <a:ext cx="6297260" cy="690848"/>
      </dsp:txXfrm>
    </dsp:sp>
    <dsp:sp modelId="{A65C4264-24F4-4122-844B-F5E582EC0111}">
      <dsp:nvSpPr>
        <dsp:cNvPr id="0" name=""/>
        <dsp:cNvSpPr/>
      </dsp:nvSpPr>
      <dsp:spPr bwMode="auto">
        <a:xfrm rot="5400000">
          <a:off x="4507789" y="2779399"/>
          <a:ext cx="128421" cy="12842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rgbClr val="000000"/>
        </a:lnRef>
        <a:fillRef idx="3">
          <a:srgbClr val="000000"/>
        </a:fillRef>
        <a:effectRef idx="2">
          <a:srgbClr val="00000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 bwMode="auto">
        <a:xfrm>
          <a:off x="1401876" y="2972031"/>
          <a:ext cx="6340246" cy="733834"/>
        </a:xfrm>
        <a:prstGeom prst="roundRect">
          <a:avLst>
            <a:gd name="adj" fmla="val 10000"/>
          </a:avLst>
        </a:prstGeom>
        <a:solidFill>
          <a:schemeClr val="lt1">
            <a:tint val="40000"/>
            <a:hueOff val="0"/>
            <a:satOff val="0"/>
            <a:lumOff val="0"/>
            <a:alphaOff val="0"/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  <a:alpha val="90000"/>
            </a:schemeClr>
          </a:solidFill>
          <a:prstDash val="solid"/>
          <a:miter lim="800000"/>
        </a:ln>
        <a:effectLst/>
      </dsp:spPr>
      <dsp:style>
        <a:lnRef idx="1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2300"/>
            <a:t>There’s also an alarm system in case of breaching</a:t>
          </a:r>
          <a:endParaRPr/>
        </a:p>
      </dsp:txBody>
      <dsp:txXfrm>
        <a:off x="1423369" y="2993524"/>
        <a:ext cx="6297260" cy="690848"/>
      </dsp:txXfrm>
    </dsp:sp>
    <dsp:sp modelId="{3FBD4BD3-B74D-4AAB-9295-AE19DCC50691}">
      <dsp:nvSpPr>
        <dsp:cNvPr id="0" name=""/>
        <dsp:cNvSpPr/>
      </dsp:nvSpPr>
      <dsp:spPr bwMode="auto">
        <a:xfrm rot="5400000">
          <a:off x="4507789" y="3770077"/>
          <a:ext cx="128421" cy="12842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rgbClr val="000000"/>
        </a:lnRef>
        <a:fillRef idx="3">
          <a:srgbClr val="000000"/>
        </a:fillRef>
        <a:effectRef idx="2">
          <a:srgbClr val="00000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 bwMode="auto">
        <a:xfrm>
          <a:off x="1403652" y="3962709"/>
          <a:ext cx="6336694" cy="733834"/>
        </a:xfrm>
        <a:prstGeom prst="roundRect">
          <a:avLst>
            <a:gd name="adj" fmla="val 10000"/>
          </a:avLst>
        </a:prstGeom>
        <a:solidFill>
          <a:schemeClr val="lt1">
            <a:tint val="40000"/>
            <a:hueOff val="0"/>
            <a:satOff val="0"/>
            <a:lumOff val="0"/>
            <a:alphaOff val="0"/>
            <a:alpha val="9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  <a:alpha val="90000"/>
            </a:schemeClr>
          </a:solidFill>
          <a:prstDash val="solid"/>
          <a:miter lim="800000"/>
        </a:ln>
        <a:effectLst/>
      </dsp:spPr>
      <dsp:style>
        <a:lnRef idx="1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2300"/>
            <a:t>User Friendly approach</a:t>
          </a:r>
          <a:endParaRPr/>
        </a:p>
      </dsp:txBody>
      <dsp:txXfrm>
        <a:off x="1425145" y="3984202"/>
        <a:ext cx="6293707" cy="690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 val="norm"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r:blip="">
      <dgm:adjLst/>
    </dgm:shape>
    <dgm:presOf/>
    <dgm:constrLst>
      <dgm:constr type="h" for="des" forName="header" refType="h"/>
      <dgm:constr type="w" for="des" forName="header" refType="h" refFor="des" refForName="header" op="equ" fact="4.000000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0000"/>
      <dgm:constr type="h" for="des" forName="parTrans" refType="h" refFor="des" refForName="header" op="equ" fact="0.350000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r:blip="">
          <dgm:adjLst/>
        </dgm:shape>
        <dgm:presOf/>
        <dgm:constrLst/>
        <dgm:ruleLst/>
        <dgm:layoutNode name="header" styleLbl="node1">
          <dgm:alg type="tx"/>
          <dgm:shape type="roundRect" r:blip="">
            <dgm:adjLst>
              <dgm:adj idx="1" val="0.100000"/>
            </dgm:adjLst>
          </dgm:shape>
          <dgm:presOf axis="self"/>
          <dgm:constrLst>
            <dgm:constr type="tMarg" refType="primFontSz" fact="0.100000"/>
            <dgm:constr type="bMarg" refType="primFontSz" fact="0.100000"/>
            <dgm:constr type="lMarg" refType="primFontSz" fact="0.100000"/>
            <dgm:constr type="rMarg" refType="primFontSz" fact="0.100000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0000"/>
              <dgm:constr type="hArH" refType="wArH" fact="2.000000"/>
              <dgm:constr type="stemThick" refType="hArH" fact="0.667000"/>
              <dgm:constr type="begPad" refType="connDist" fact="0.250000"/>
              <dgm:constr type="endPad" refType="connDist" fact="0.250000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type="roundRect" r:blip="">
              <dgm:adjLst>
                <dgm:adj idx="1" val="0.100000"/>
              </dgm:adjLst>
            </dgm:shape>
            <dgm:presOf axis="desOrSelf" ptType="node"/>
            <dgm:constrLst>
              <dgm:constr type="tMarg" refType="primFontSz" fact="0.100000"/>
              <dgm:constr type="bMarg" refType="primFontSz" fact="0.100000"/>
              <dgm:constr type="lMarg" refType="primFontSz" fact="0.100000"/>
              <dgm:constr type="rMarg" refType="primFontSz" fact="0.100000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0000"/>
                <dgm:constr type="hArH" refType="wArH" fact="2.000000"/>
                <dgm:constr type="stemThick" refType="hArH" fact="0.667000"/>
                <dgm:constr type="begPad" refType="w" fact="0.250000"/>
                <dgm:constr type="endPad" refType="w" fact="0.250000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2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2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2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1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3">
        <a:srgbClr val="000000"/>
      </a:fillRef>
      <a:effectRef idx="2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2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2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3">
        <a:srgbClr val="000000"/>
      </a:fillRef>
      <a:effectRef idx="2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2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7CC0096-1860-4642-9CD2-0079EA5E7CD1}" type="datetimeFigureOut">
              <a:rPr lang="en-US"/>
              <a:t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457199"/>
            <a:ext cx="1943100" cy="5638801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524000" y="457199"/>
            <a:ext cx="7048500" cy="5638801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7CC0096-1860-4642-9CD2-0079EA5E7CD1}" type="datetimeFigureOut">
              <a:rPr lang="en-US"/>
              <a:t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5pPr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7CC0096-1860-4642-9CD2-0079EA5E7CD1}" type="datetimeFigureOut">
              <a:rPr lang="en-US"/>
              <a:t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7CC0096-1860-4642-9CD2-0079EA5E7CD1}" type="datetimeFigureOut">
              <a:rPr lang="en-US"/>
              <a:t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7CC0096-1860-4642-9CD2-0079EA5E7CD1}" type="datetimeFigureOut">
              <a:rPr lang="en-US"/>
              <a:t/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7CC0096-1860-4642-9CD2-0079EA5E7CD1}" type="datetimeFigureOut">
              <a:rPr lang="en-US"/>
              <a:t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7CC0096-1860-4642-9CD2-0079EA5E7CD1}" type="datetimeFigureOut">
              <a:rPr lang="en-US"/>
              <a:t/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7CC0096-1860-4642-9CD2-0079EA5E7CD1}" type="datetimeFigureOut">
              <a:rPr lang="en-US"/>
              <a:t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7CC0096-1860-4642-9CD2-0079EA5E7CD1}" type="datetimeFigureOut">
              <a:rPr lang="en-US"/>
              <a:t/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24000" y="6362700"/>
            <a:ext cx="6881553" cy="257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610600" y="6362700"/>
            <a:ext cx="990600" cy="257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37CC0096-1860-4642-9CD2-0079EA5E7CD1}" type="datetimeFigureOut">
              <a:rPr lang="en-US"/>
              <a:t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829800" y="6362700"/>
            <a:ext cx="838200" cy="257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fld id="{E31375A4-56A4-47D6-9801-1991572033F7}" type="slidenum">
              <a:rPr lang="en-US"/>
              <a:t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34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800"/>
        </a:spcBef>
        <a:buClr>
          <a:schemeClr val="accent1"/>
        </a:buClr>
        <a:buFont typeface="Arial"/>
        <a:buChar char="•"/>
        <a:defRPr sz="20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>
        <a:lnSpc>
          <a:spcPct val="90000"/>
        </a:lnSpc>
        <a:spcBef>
          <a:spcPts val="1000"/>
        </a:spcBef>
        <a:buClr>
          <a:schemeClr val="accent1"/>
        </a:buClr>
        <a:buFont typeface="Arial"/>
        <a:buChar char="•"/>
        <a:defRPr sz="18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sz="16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sz="14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59" indent="-228600" algn="l" defTabSz="914400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sz="14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>
        <a:lnSpc>
          <a:spcPct val="90000"/>
        </a:lnSpc>
        <a:spcBef>
          <a:spcPts val="800"/>
        </a:spcBef>
        <a:buClr>
          <a:schemeClr val="accent1"/>
        </a:buClr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 /><Relationship Id="rId3" Type="http://schemas.microsoft.com/office/2007/relationships/diagramDrawing" Target="../diagrams/drawing1.xml" /><Relationship Id="rId4" Type="http://schemas.openxmlformats.org/officeDocument/2006/relationships/diagramColors" Target="../diagrams/colors1.xml" /><Relationship Id="rId5" Type="http://schemas.openxmlformats.org/officeDocument/2006/relationships/diagramLayout" Target="../diagrams/layout1.xml" /><Relationship Id="rId6" Type="http://schemas.openxmlformats.org/officeDocument/2006/relationships/diagramQuickStyle" Target="../diagrams/quickStyle1.xml" 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latin typeface="JetBrains Mono ExtraBold"/>
                <a:cs typeface="JetBrains Mono ExtraBold"/>
              </a:rPr>
              <a:t>Railway Storage Security System</a:t>
            </a:r>
            <a:endParaRPr>
              <a:latin typeface="JetBrains Mono ExtraBold"/>
              <a:cs typeface="JetBrains Mono Extra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latin typeface="JetBrains Mono"/>
                <a:cs typeface="JetBrains Mono"/>
              </a:rPr>
              <a:t>DU Hacks 2.0 (Open Innovation Project)</a:t>
            </a:r>
            <a:endParaRPr>
              <a:latin typeface="JetBrains Mono"/>
              <a:cs typeface="JetBrai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 bwMode="auto">
          <a:xfrm>
            <a:off x="407368" y="260648"/>
            <a:ext cx="1116124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>
                <a:latin typeface="JetBrains Mono ExtraBold"/>
                <a:cs typeface="JetBrains Mono ExtraBold"/>
              </a:rPr>
              <a:t>Ever travelled in train but were sleepless due to carrying valuable belongings?</a:t>
            </a:r>
            <a:endParaRPr>
              <a:latin typeface="JetBrains Mono ExtraBold"/>
              <a:cs typeface="JetBrains Mono ExtraBold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 bwMode="auto">
          <a:xfrm>
            <a:off x="515380" y="1772816"/>
            <a:ext cx="5076564" cy="4323184"/>
          </a:xfrm>
        </p:spPr>
        <p:txBody>
          <a:bodyPr>
            <a:noAutofit/>
          </a:bodyPr>
          <a:lstStyle/>
          <a:p>
            <a:pPr>
              <a:defRPr/>
            </a:pPr>
            <a:endParaRPr lang="en-IN" sz="2800"/>
          </a:p>
          <a:p>
            <a:pPr>
              <a:defRPr/>
            </a:pPr>
            <a:r>
              <a:rPr lang="en-IN" sz="2800"/>
              <a:t>Everyday thousands of cases of theft happen in Indian Railways</a:t>
            </a:r>
            <a:endParaRPr/>
          </a:p>
          <a:p>
            <a:pPr>
              <a:defRPr/>
            </a:pPr>
            <a:endParaRPr lang="en-IN" sz="2800"/>
          </a:p>
          <a:p>
            <a:pPr>
              <a:defRPr/>
            </a:pPr>
            <a:r>
              <a:rPr lang="en-IN" sz="2800"/>
              <a:t>There is literally no way to have a safe guarded place to put valuable belongings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0" t="0" r="0" b="13015"/>
          <a:stretch/>
        </p:blipFill>
        <p:spPr bwMode="auto">
          <a:xfrm>
            <a:off x="6614159" y="1772816"/>
            <a:ext cx="4536504" cy="46296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 bwMode="auto">
          <a:xfrm>
            <a:off x="335360" y="332656"/>
            <a:ext cx="11269252" cy="13590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IN" sz="4600">
                <a:latin typeface="JetBrains Mono ExtraBold"/>
                <a:cs typeface="JetBrains Mono ExtraBold"/>
              </a:rPr>
              <a:t>But We came up with a solution…</a:t>
            </a:r>
            <a:endParaRPr sz="4600">
              <a:latin typeface="JetBrains Mono ExtraBold"/>
              <a:cs typeface="JetBrains Mono ExtraBold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 bwMode="auto">
          <a:xfrm>
            <a:off x="515380" y="1772816"/>
            <a:ext cx="10477164" cy="4323184"/>
          </a:xfrm>
        </p:spPr>
        <p:txBody>
          <a:bodyPr>
            <a:normAutofit/>
          </a:bodyPr>
          <a:lstStyle/>
          <a:p>
            <a:pPr>
              <a:defRPr/>
            </a:pPr>
            <a:endParaRPr lang="en-IN" sz="2800"/>
          </a:p>
          <a:p>
            <a:pPr>
              <a:defRPr/>
            </a:pPr>
            <a:r>
              <a:rPr lang="en-IN" sz="2800"/>
              <a:t>Introducing an idea of a FSM based 4 digit pin lock…</a:t>
            </a:r>
            <a:endParaRPr/>
          </a:p>
          <a:p>
            <a:pPr marL="0" indent="0">
              <a:buNone/>
              <a:defRPr/>
            </a:pPr>
            <a:endParaRPr lang="en-IN" sz="2800"/>
          </a:p>
          <a:p>
            <a:pPr>
              <a:defRPr/>
            </a:pPr>
            <a:r>
              <a:rPr lang="en-IN" sz="2800"/>
              <a:t>You can book a secured storage space just next to your seat inside the train coach.</a:t>
            </a:r>
            <a:endParaRPr/>
          </a:p>
          <a:p>
            <a:pPr marL="0" indent="0">
              <a:buNone/>
              <a:defRPr/>
            </a:pPr>
            <a:endParaRPr lang="en-IN" sz="2800"/>
          </a:p>
          <a:p>
            <a:pPr>
              <a:defRPr/>
            </a:pPr>
            <a:r>
              <a:rPr lang="en-IN" sz="2800"/>
              <a:t>Get a PIN lock, unique for your own seat.</a:t>
            </a:r>
            <a:endParaRPr/>
          </a:p>
          <a:p>
            <a:pPr>
              <a:defRPr/>
            </a:pPr>
            <a:endParaRPr lang="en-IN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24000" y="188640"/>
            <a:ext cx="91440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4800">
                <a:latin typeface="JetBrains Mono ExtraBold"/>
                <a:cs typeface="JetBrains Mono ExtraBold"/>
              </a:rPr>
              <a:t>Here’s how it works</a:t>
            </a:r>
            <a:endParaRPr sz="4800">
              <a:latin typeface="JetBrains Mono ExtraBold"/>
              <a:cs typeface="JetBrains Mono ExtraBold"/>
            </a:endParaRPr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1524000" y="1828800"/>
          <a:ext cx="9144000" cy="4696544"/>
          <a:chOff x="0" y="0"/>
          <a:chExt cx="9144000" cy="46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5" r:qs="rId6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0" y="2783322"/>
            <a:ext cx="795543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sz="4400">
                <a:latin typeface="JetBrains Mono ExtraBold"/>
                <a:cs typeface="JetBrains Mono ExtraBold"/>
              </a:rPr>
              <a:t>RTL View of the Circuit</a:t>
            </a:r>
            <a:endParaRPr sz="4400">
              <a:latin typeface="JetBrains Mono ExtraBold"/>
              <a:cs typeface="JetBrains Mono ExtraBold"/>
            </a:endParaRPr>
          </a:p>
        </p:txBody>
      </p:sp>
      <p:pic>
        <p:nvPicPr>
          <p:cNvPr id="204427266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955433" y="0"/>
            <a:ext cx="4212589" cy="67096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83380" y="121206"/>
            <a:ext cx="9144000" cy="7385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sz="4400">
                <a:latin typeface="JetBrains Mono ExtraBold"/>
                <a:cs typeface="JetBrains Mono ExtraBold"/>
              </a:rPr>
              <a:t>State Diagram of the FSM</a:t>
            </a:r>
            <a:endParaRPr sz="4400">
              <a:latin typeface="JetBrains Mono ExtraBold"/>
              <a:cs typeface="JetBrains Mono ExtraBold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1558342" y="2132856"/>
            <a:ext cx="4343400" cy="3581401"/>
          </a:xfrm>
        </p:spPr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25328998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26161" y="859778"/>
            <a:ext cx="10551160" cy="5901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latin typeface="JetBrains Mono"/>
                <a:cs typeface="JetBrains Mono"/>
              </a:rPr>
              <a:t>Team :–</a:t>
            </a:r>
            <a:br>
              <a:rPr lang="en-IN">
                <a:latin typeface="JetBrains Mono"/>
                <a:cs typeface="JetBrains Mono"/>
              </a:rPr>
            </a:br>
            <a:r>
              <a:rPr lang="en-IN">
                <a:latin typeface="JetBrains Mono"/>
                <a:cs typeface="JetBrains Mono"/>
              </a:rPr>
              <a:t>NERV</a:t>
            </a:r>
            <a:endParaRPr>
              <a:latin typeface="JetBrains Mono"/>
              <a:cs typeface="JetBrains Mono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997952" y="3429000"/>
            <a:ext cx="3354632" cy="230425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IN" sz="2000"/>
              <a:t>Team Members : </a:t>
            </a:r>
            <a:endParaRPr/>
          </a:p>
          <a:p>
            <a:pPr>
              <a:defRPr/>
            </a:pPr>
            <a:endParaRPr lang="en-IN" sz="2000"/>
          </a:p>
          <a:p>
            <a:pPr>
              <a:defRPr/>
            </a:pPr>
            <a:r>
              <a:rPr lang="en-IN" sz="2000"/>
              <a:t>ANSHUL PANDYA</a:t>
            </a:r>
            <a:endParaRPr/>
          </a:p>
          <a:p>
            <a:pPr>
              <a:defRPr/>
            </a:pPr>
            <a:r>
              <a:rPr lang="en-IN" sz="2000"/>
              <a:t>DIVYAJYOTI PATRA</a:t>
            </a:r>
            <a:endParaRPr/>
          </a:p>
          <a:p>
            <a:pPr>
              <a:defRPr/>
            </a:pPr>
            <a:r>
              <a:rPr lang="en-IN" sz="2000"/>
              <a:t>KASIF DHADA</a:t>
            </a:r>
            <a:endParaRPr/>
          </a:p>
          <a:p>
            <a:pPr>
              <a:defRPr/>
            </a:pPr>
            <a:r>
              <a:rPr lang="en-IN" sz="2000"/>
              <a:t>BHASKAR GUSAIN</a:t>
            </a:r>
            <a:endParaRPr sz="2000"/>
          </a:p>
        </p:txBody>
      </p:sp>
      <p:sp>
        <p:nvSpPr>
          <p:cNvPr id="5" name="TextBox 4"/>
          <p:cNvSpPr txBox="1"/>
          <p:nvPr/>
        </p:nvSpPr>
        <p:spPr bwMode="auto">
          <a:xfrm>
            <a:off x="623391" y="2028616"/>
            <a:ext cx="65527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8800">
                <a:solidFill>
                  <a:schemeClr val="accent1"/>
                </a:solidFill>
                <a:latin typeface="JetBrains Mono ExtraBold"/>
                <a:cs typeface="JetBrains Mono ExtraBold"/>
              </a:rPr>
              <a:t>Thank</a:t>
            </a:r>
            <a:endParaRPr/>
          </a:p>
          <a:p>
            <a:pPr algn="ctr">
              <a:defRPr/>
            </a:pPr>
            <a:r>
              <a:rPr lang="en-IN" sz="8800">
                <a:solidFill>
                  <a:schemeClr val="accent1"/>
                </a:solidFill>
                <a:latin typeface="JetBrains Mono ExtraBold"/>
                <a:cs typeface="JetBrains Mono ExtraBold"/>
              </a:rPr>
              <a:t>You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Arial"/>
        <a:cs typeface="Arial"/>
      </a:majorFont>
      <a:minorFont>
        <a:latin typeface="Candara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0</Words>
  <Application>ONLYOFFICE/7.3.0.184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subject/>
  <dc:creator>Anshul Pandya</dc:creator>
  <cp:keywords/>
  <dc:description/>
  <dc:identifier/>
  <dc:language/>
  <cp:lastModifiedBy/>
  <cp:revision>4</cp:revision>
  <dcterms:created xsi:type="dcterms:W3CDTF">2023-02-19T09:51:55Z</dcterms:created>
  <dcterms:modified xsi:type="dcterms:W3CDTF">2023-02-19T17:09:32Z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