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79" r:id="rId29"/>
    <p:sldId id="281" r:id="rId30"/>
    <p:sldId id="282" r:id="rId31"/>
    <p:sldId id="283" r:id="rId32"/>
    <p:sldId id="284" r:id="rId33"/>
    <p:sldId id="285" r:id="rId34"/>
    <p:sldId id="286" r:id="rId3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366C2-E454-4CC7-BF0B-1567268D7187}" v="36" dt="2023-05-16T21:27:09.852"/>
    <p1510:client id="{46280471-F505-430D-9EE5-E5B824BF4FCE}" v="13" dt="2023-05-16T21:16:19.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tripuramallu" userId="36fd0939b0acdbb3" providerId="Windows Live" clId="Web-{1AF366C2-E454-4CC7-BF0B-1567268D7187}"/>
    <pc:docChg chg="modSld">
      <pc:chgData name="divya tripuramallu" userId="36fd0939b0acdbb3" providerId="Windows Live" clId="Web-{1AF366C2-E454-4CC7-BF0B-1567268D7187}" dt="2023-05-16T21:27:09.852" v="30" actId="14100"/>
      <pc:docMkLst>
        <pc:docMk/>
      </pc:docMkLst>
      <pc:sldChg chg="addSp delSp modSp">
        <pc:chgData name="divya tripuramallu" userId="36fd0939b0acdbb3" providerId="Windows Live" clId="Web-{1AF366C2-E454-4CC7-BF0B-1567268D7187}" dt="2023-05-16T21:25:42.206" v="9" actId="14100"/>
        <pc:sldMkLst>
          <pc:docMk/>
          <pc:sldMk cId="0" sldId="284"/>
        </pc:sldMkLst>
        <pc:picChg chg="add mod">
          <ac:chgData name="divya tripuramallu" userId="36fd0939b0acdbb3" providerId="Windows Live" clId="Web-{1AF366C2-E454-4CC7-BF0B-1567268D7187}" dt="2023-05-16T21:25:23.596" v="4" actId="1076"/>
          <ac:picMkLst>
            <pc:docMk/>
            <pc:sldMk cId="0" sldId="284"/>
            <ac:picMk id="2" creationId="{047793F2-9009-B622-67FE-BC07232100CF}"/>
          </ac:picMkLst>
        </pc:picChg>
        <pc:picChg chg="add mod">
          <ac:chgData name="divya tripuramallu" userId="36fd0939b0acdbb3" providerId="Windows Live" clId="Web-{1AF366C2-E454-4CC7-BF0B-1567268D7187}" dt="2023-05-16T21:25:42.206" v="9" actId="14100"/>
          <ac:picMkLst>
            <pc:docMk/>
            <pc:sldMk cId="0" sldId="284"/>
            <ac:picMk id="3" creationId="{C73396AA-487F-55B0-C1EB-E1D9DDCA6FE6}"/>
          </ac:picMkLst>
        </pc:picChg>
        <pc:picChg chg="del">
          <ac:chgData name="divya tripuramallu" userId="36fd0939b0acdbb3" providerId="Windows Live" clId="Web-{1AF366C2-E454-4CC7-BF0B-1567268D7187}" dt="2023-05-16T21:25:09.204" v="0"/>
          <ac:picMkLst>
            <pc:docMk/>
            <pc:sldMk cId="0" sldId="284"/>
            <ac:picMk id="367" creationId="{00000000-0000-0000-0000-000000000000}"/>
          </ac:picMkLst>
        </pc:picChg>
        <pc:picChg chg="del">
          <ac:chgData name="divya tripuramallu" userId="36fd0939b0acdbb3" providerId="Windows Live" clId="Web-{1AF366C2-E454-4CC7-BF0B-1567268D7187}" dt="2023-05-16T21:25:11.658" v="1"/>
          <ac:picMkLst>
            <pc:docMk/>
            <pc:sldMk cId="0" sldId="284"/>
            <ac:picMk id="368" creationId="{00000000-0000-0000-0000-000000000000}"/>
          </ac:picMkLst>
        </pc:picChg>
      </pc:sldChg>
      <pc:sldChg chg="addSp delSp modSp">
        <pc:chgData name="divya tripuramallu" userId="36fd0939b0acdbb3" providerId="Windows Live" clId="Web-{1AF366C2-E454-4CC7-BF0B-1567268D7187}" dt="2023-05-16T21:27:09.852" v="30" actId="14100"/>
        <pc:sldMkLst>
          <pc:docMk/>
          <pc:sldMk cId="0" sldId="285"/>
        </pc:sldMkLst>
        <pc:picChg chg="add mod">
          <ac:chgData name="divya tripuramallu" userId="36fd0939b0acdbb3" providerId="Windows Live" clId="Web-{1AF366C2-E454-4CC7-BF0B-1567268D7187}" dt="2023-05-16T21:26:18.210" v="18" actId="1076"/>
          <ac:picMkLst>
            <pc:docMk/>
            <pc:sldMk cId="0" sldId="285"/>
            <ac:picMk id="2" creationId="{3B2E1B2B-0129-D427-E189-27039B4AFEBC}"/>
          </ac:picMkLst>
        </pc:picChg>
        <pc:picChg chg="add mod">
          <ac:chgData name="divya tripuramallu" userId="36fd0939b0acdbb3" providerId="Windows Live" clId="Web-{1AF366C2-E454-4CC7-BF0B-1567268D7187}" dt="2023-05-16T21:27:09.852" v="30" actId="14100"/>
          <ac:picMkLst>
            <pc:docMk/>
            <pc:sldMk cId="0" sldId="285"/>
            <ac:picMk id="3" creationId="{F214F72A-47AF-0719-8524-F9E01CACB216}"/>
          </ac:picMkLst>
        </pc:picChg>
        <pc:picChg chg="add mod">
          <ac:chgData name="divya tripuramallu" userId="36fd0939b0acdbb3" providerId="Windows Live" clId="Web-{1AF366C2-E454-4CC7-BF0B-1567268D7187}" dt="2023-05-16T21:27:00.883" v="28" actId="1076"/>
          <ac:picMkLst>
            <pc:docMk/>
            <pc:sldMk cId="0" sldId="285"/>
            <ac:picMk id="4" creationId="{5A76570F-8A39-664B-58B3-0509EE2B3E9E}"/>
          </ac:picMkLst>
        </pc:picChg>
        <pc:picChg chg="del">
          <ac:chgData name="divya tripuramallu" userId="36fd0939b0acdbb3" providerId="Windows Live" clId="Web-{1AF366C2-E454-4CC7-BF0B-1567268D7187}" dt="2023-05-16T21:26:46.148" v="22"/>
          <ac:picMkLst>
            <pc:docMk/>
            <pc:sldMk cId="0" sldId="285"/>
            <ac:picMk id="369" creationId="{00000000-0000-0000-0000-000000000000}"/>
          </ac:picMkLst>
        </pc:picChg>
        <pc:picChg chg="del">
          <ac:chgData name="divya tripuramallu" userId="36fd0939b0acdbb3" providerId="Windows Live" clId="Web-{1AF366C2-E454-4CC7-BF0B-1567268D7187}" dt="2023-05-16T21:26:22.991" v="19"/>
          <ac:picMkLst>
            <pc:docMk/>
            <pc:sldMk cId="0" sldId="285"/>
            <ac:picMk id="371" creationId="{00000000-0000-0000-0000-000000000000}"/>
          </ac:picMkLst>
        </pc:picChg>
        <pc:picChg chg="del">
          <ac:chgData name="divya tripuramallu" userId="36fd0939b0acdbb3" providerId="Windows Live" clId="Web-{1AF366C2-E454-4CC7-BF0B-1567268D7187}" dt="2023-05-16T21:25:56.456" v="10"/>
          <ac:picMkLst>
            <pc:docMk/>
            <pc:sldMk cId="0" sldId="285"/>
            <ac:picMk id="375" creationId="{00000000-0000-0000-0000-000000000000}"/>
          </ac:picMkLst>
        </pc:picChg>
      </pc:sldChg>
    </pc:docChg>
  </pc:docChgLst>
  <pc:docChgLst>
    <pc:chgData name="divya tripuramallu" userId="36fd0939b0acdbb3" providerId="Windows Live" clId="Web-{46280471-F505-430D-9EE5-E5B824BF4FCE}"/>
    <pc:docChg chg="modSld sldOrd">
      <pc:chgData name="divya tripuramallu" userId="36fd0939b0acdbb3" providerId="Windows Live" clId="Web-{46280471-F505-430D-9EE5-E5B824BF4FCE}" dt="2023-05-16T21:16:19.392" v="10" actId="14100"/>
      <pc:docMkLst>
        <pc:docMk/>
      </pc:docMkLst>
      <pc:sldChg chg="addSp modSp">
        <pc:chgData name="divya tripuramallu" userId="36fd0939b0acdbb3" providerId="Windows Live" clId="Web-{46280471-F505-430D-9EE5-E5B824BF4FCE}" dt="2023-05-16T21:15:40.122" v="3" actId="14100"/>
        <pc:sldMkLst>
          <pc:docMk/>
          <pc:sldMk cId="0" sldId="279"/>
        </pc:sldMkLst>
        <pc:picChg chg="add mod">
          <ac:chgData name="divya tripuramallu" userId="36fd0939b0acdbb3" providerId="Windows Live" clId="Web-{46280471-F505-430D-9EE5-E5B824BF4FCE}" dt="2023-05-16T21:15:40.122" v="3" actId="14100"/>
          <ac:picMkLst>
            <pc:docMk/>
            <pc:sldMk cId="0" sldId="279"/>
            <ac:picMk id="2" creationId="{CC2C69A6-3147-AD72-CC52-29D0818B182B}"/>
          </ac:picMkLst>
        </pc:picChg>
      </pc:sldChg>
      <pc:sldChg chg="ord">
        <pc:chgData name="divya tripuramallu" userId="36fd0939b0acdbb3" providerId="Windows Live" clId="Web-{46280471-F505-430D-9EE5-E5B824BF4FCE}" dt="2023-05-16T21:15:51.218" v="4"/>
        <pc:sldMkLst>
          <pc:docMk/>
          <pc:sldMk cId="0" sldId="280"/>
        </pc:sldMkLst>
      </pc:sldChg>
      <pc:sldChg chg="addSp modSp">
        <pc:chgData name="divya tripuramallu" userId="36fd0939b0acdbb3" providerId="Windows Live" clId="Web-{46280471-F505-430D-9EE5-E5B824BF4FCE}" dt="2023-05-16T21:16:19.392" v="10" actId="14100"/>
        <pc:sldMkLst>
          <pc:docMk/>
          <pc:sldMk cId="0" sldId="283"/>
        </pc:sldMkLst>
        <pc:picChg chg="add mod">
          <ac:chgData name="divya tripuramallu" userId="36fd0939b0acdbb3" providerId="Windows Live" clId="Web-{46280471-F505-430D-9EE5-E5B824BF4FCE}" dt="2023-05-16T21:16:19.392" v="10" actId="14100"/>
          <ac:picMkLst>
            <pc:docMk/>
            <pc:sldMk cId="0" sldId="283"/>
            <ac:picMk id="2" creationId="{EB35B7EE-B59E-4DE6-4BC2-62F10BA08C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77" name="PlaceHolder 2"/>
          <p:cNvSpPr>
            <a:spLocks noGrp="1"/>
          </p:cNvSpPr>
          <p:nvPr>
            <p:ph type="body"/>
          </p:nvPr>
        </p:nvSpPr>
        <p:spPr>
          <a:xfrm>
            <a:off x="838080" y="1825560"/>
            <a:ext cx="1051488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GB"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115"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GB"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GB"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GB"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GB"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GB"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116"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3FFCA3A-B43D-44E6-9D2E-E80F3D15C35C}" type="datetime">
              <a:rPr lang="en-US" sz="1200" b="0" strike="noStrike" spc="-1">
                <a:solidFill>
                  <a:srgbClr val="8B8B8B"/>
                </a:solidFill>
                <a:latin typeface="Calibri"/>
              </a:rPr>
              <a:t>5/16/2023</a:t>
            </a:fld>
            <a:endParaRPr lang="en-AU" sz="1200" b="0" strike="noStrike" spc="-1">
              <a:latin typeface="Times New Roman"/>
            </a:endParaRPr>
          </a:p>
        </p:txBody>
      </p:sp>
      <p:sp>
        <p:nvSpPr>
          <p:cNvPr id="117" name="PlaceHolder 4"/>
          <p:cNvSpPr>
            <a:spLocks noGrp="1"/>
          </p:cNvSpPr>
          <p:nvPr>
            <p:ph type="ftr"/>
          </p:nvPr>
        </p:nvSpPr>
        <p:spPr>
          <a:xfrm>
            <a:off x="4038480" y="6356520"/>
            <a:ext cx="4114440" cy="364680"/>
          </a:xfrm>
          <a:prstGeom prst="rect">
            <a:avLst/>
          </a:prstGeom>
        </p:spPr>
        <p:txBody>
          <a:bodyPr anchor="ctr">
            <a:noAutofit/>
          </a:bodyPr>
          <a:lstStyle/>
          <a:p>
            <a:endParaRPr lang="en-AU" sz="2400" b="0" strike="noStrike" spc="-1">
              <a:latin typeface="Times New Roman"/>
            </a:endParaRPr>
          </a:p>
        </p:txBody>
      </p:sp>
      <p:sp>
        <p:nvSpPr>
          <p:cNvPr id="118"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E792D6E9-E5D3-4900-9411-4CF3FBCFA44C}" type="slidenum">
              <a:rPr lang="en-US" sz="1200" b="0" strike="noStrike" spc="-1">
                <a:solidFill>
                  <a:srgbClr val="8B8B8B"/>
                </a:solidFill>
                <a:latin typeface="Calibri"/>
              </a:rPr>
              <a:t>‹#›</a:t>
            </a:fld>
            <a:endParaRPr lang="en-A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hyperlink" Target="mailto:dntquynh@gmail.com" TargetMode="External"/><Relationship Id="rId2" Type="http://schemas.openxmlformats.org/officeDocument/2006/relationships/hyperlink" Target="mailto:rimmart@gmail.com" TargetMode="External"/><Relationship Id="rId1" Type="http://schemas.openxmlformats.org/officeDocument/2006/relationships/slideLayout" Target="../slideLayouts/slideLayout1.xml"/><Relationship Id="rId5" Type="http://schemas.openxmlformats.org/officeDocument/2006/relationships/hyperlink" Target="mailto:divya.kotha03@gmail.com" TargetMode="External"/><Relationship Id="rId4" Type="http://schemas.openxmlformats.org/officeDocument/2006/relationships/hyperlink" Target="mailto:sravya.it24@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Rectangle 25"/>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 name="Rectangle 27"/>
          <p:cNvSpPr/>
          <p:nvPr/>
        </p:nvSpPr>
        <p:spPr>
          <a:xfrm rot="5400000" flipH="1">
            <a:off x="-1418040" y="1418040"/>
            <a:ext cx="6874920" cy="4039920"/>
          </a:xfrm>
          <a:prstGeom prst="rect">
            <a:avLst/>
          </a:prstGeom>
          <a:gradFill rotWithShape="0">
            <a:gsLst>
              <a:gs pos="11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57" name="Rectangle 29"/>
          <p:cNvSpPr/>
          <p:nvPr/>
        </p:nvSpPr>
        <p:spPr>
          <a:xfrm rot="16200000">
            <a:off x="-159480" y="2660040"/>
            <a:ext cx="4354920" cy="403992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pic>
        <p:nvPicPr>
          <p:cNvPr id="158" name="Picture 4" descr="A pencil on top of a paper with a printed line graph"/>
          <p:cNvPicPr/>
          <p:nvPr/>
        </p:nvPicPr>
        <p:blipFill>
          <a:blip r:embed="rId2"/>
          <a:srcRect r="20784"/>
          <a:stretch/>
        </p:blipFill>
        <p:spPr>
          <a:xfrm>
            <a:off x="4038480" y="0"/>
            <a:ext cx="8159400" cy="6874920"/>
          </a:xfrm>
          <a:prstGeom prst="rect">
            <a:avLst/>
          </a:prstGeom>
          <a:ln w="0">
            <a:noFill/>
          </a:ln>
        </p:spPr>
      </p:pic>
      <p:sp>
        <p:nvSpPr>
          <p:cNvPr id="159" name="Freeform: Shape 31"/>
          <p:cNvSpPr/>
          <p:nvPr/>
        </p:nvSpPr>
        <p:spPr>
          <a:xfrm rot="6097800">
            <a:off x="-745920" y="120060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1296000"/>
          </a:gradFill>
          <a:ln>
            <a:noFill/>
          </a:ln>
        </p:spPr>
        <p:style>
          <a:lnRef idx="2">
            <a:schemeClr val="accent1">
              <a:shade val="50000"/>
            </a:schemeClr>
          </a:lnRef>
          <a:fillRef idx="1">
            <a:schemeClr val="accent1"/>
          </a:fillRef>
          <a:effectRef idx="0">
            <a:schemeClr val="accent1"/>
          </a:effectRef>
          <a:fontRef idx="minor"/>
        </p:style>
      </p:sp>
      <p:sp>
        <p:nvSpPr>
          <p:cNvPr id="160" name="Title 1"/>
          <p:cNvSpPr/>
          <p:nvPr/>
        </p:nvSpPr>
        <p:spPr>
          <a:xfrm>
            <a:off x="534600" y="2950560"/>
            <a:ext cx="3051720" cy="353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r">
              <a:lnSpc>
                <a:spcPct val="90000"/>
              </a:lnSpc>
            </a:pPr>
            <a:r>
              <a:rPr lang="en-US" sz="4000" b="1" strike="noStrike" spc="-1">
                <a:solidFill>
                  <a:srgbClr val="FFFFFF"/>
                </a:solidFill>
                <a:latin typeface="Calibri"/>
                <a:ea typeface="DejaVu Sans"/>
              </a:rPr>
              <a:t>EXPENSE REPORT APP</a:t>
            </a:r>
            <a:endParaRPr lang="en-AU" sz="4000" b="1" strike="noStrike" spc="-1">
              <a:latin typeface="Calibri"/>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160"/>
                                        </p:tgtEl>
                                        <p:attrNameLst>
                                          <p:attrName>style.visibility</p:attrName>
                                        </p:attrNameLst>
                                      </p:cBhvr>
                                      <p:to>
                                        <p:strVal val="visible"/>
                                      </p:to>
                                    </p:set>
                                    <p:animEffect transition="in" filter="fade">
                                      <p:cBhvr additive="repl">
                                        <p:cTn id="7" dur="4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 name="Rectangle 11_3"/>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18" name="Group 13_3"/>
          <p:cNvGrpSpPr/>
          <p:nvPr/>
        </p:nvGrpSpPr>
        <p:grpSpPr>
          <a:xfrm>
            <a:off x="-360" y="0"/>
            <a:ext cx="12198600" cy="1576800"/>
            <a:chOff x="-360" y="0"/>
            <a:chExt cx="12198600" cy="1576800"/>
          </a:xfrm>
        </p:grpSpPr>
        <p:sp>
          <p:nvSpPr>
            <p:cNvPr id="219" name="Rectangle 14_3"/>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20" name="Rectangle 15_3"/>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21" name="Rectangle 16_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22" name="Title 1_3"/>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a:t>
            </a:r>
            <a:endParaRPr lang="en-AU" sz="4000" b="1" strike="noStrike" spc="-1">
              <a:latin typeface="Calibri"/>
            </a:endParaRPr>
          </a:p>
        </p:txBody>
      </p:sp>
      <p:sp>
        <p:nvSpPr>
          <p:cNvPr id="223" name="TextBox 149"/>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5. Create three formula fields on the “Expense Report” object to calculate Total Transportation Expenses, Total Accommodation Expenses, and Total Food Expenses.</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6. Create a workflow rule that triggers when the “Report Status” field is changed to “Complete”. The workflow should update the “Report Status” field to “Submitted” and reassign ownership of the record to the record owner’s manger.</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7. Create an approval process for the “Expense Report” object. The first approval step should be assigned to the record owner’s manager, and the second approval step should be assigned to the Processing Team.</a:t>
            </a:r>
            <a:endParaRPr lang="en-AU" sz="2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11"/>
          <p:cNvSpPr/>
          <p:nvPr/>
        </p:nvSpPr>
        <p:spPr>
          <a:xfrm>
            <a:off x="14400" y="0"/>
            <a:ext cx="12191760" cy="685764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p:style>
      </p:sp>
      <p:grpSp>
        <p:nvGrpSpPr>
          <p:cNvPr id="225" name="Group 13"/>
          <p:cNvGrpSpPr/>
          <p:nvPr/>
        </p:nvGrpSpPr>
        <p:grpSpPr>
          <a:xfrm>
            <a:off x="0" y="0"/>
            <a:ext cx="12198600" cy="1576440"/>
            <a:chOff x="0" y="0"/>
            <a:chExt cx="12198600" cy="1576440"/>
          </a:xfrm>
        </p:grpSpPr>
        <p:sp>
          <p:nvSpPr>
            <p:cNvPr id="226" name="Rectangle 14"/>
            <p:cNvSpPr/>
            <p:nvPr/>
          </p:nvSpPr>
          <p:spPr>
            <a:xfrm rot="10800000" flipH="1">
              <a:off x="-360" y="360"/>
              <a:ext cx="12198600" cy="1575720"/>
            </a:xfrm>
            <a:prstGeom prst="rect">
              <a:avLst/>
            </a:prstGeom>
            <a:gradFill rotWithShape="0">
              <a:gsLst>
                <a:gs pos="0">
                  <a:srgbClr val="000000">
                    <a:alpha val="96078"/>
                  </a:srgbClr>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27" name="Rectangle 15"/>
            <p:cNvSpPr/>
            <p:nvPr/>
          </p:nvSpPr>
          <p:spPr>
            <a:xfrm rot="16200000">
              <a:off x="5311080" y="-5310720"/>
              <a:ext cx="1576080" cy="12198600"/>
            </a:xfrm>
            <a:prstGeom prst="rect">
              <a:avLst/>
            </a:prstGeom>
            <a:gradFill rotWithShape="0">
              <a:gsLst>
                <a:gs pos="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28" name="Rectangle 16"/>
            <p:cNvSpPr/>
            <p:nvPr/>
          </p:nvSpPr>
          <p:spPr>
            <a:xfrm>
              <a:off x="3827520" y="0"/>
              <a:ext cx="4305600" cy="157500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29" name="Title 1"/>
          <p:cNvSpPr txBox="1"/>
          <p:nvPr/>
        </p:nvSpPr>
        <p:spPr>
          <a:xfrm>
            <a:off x="1371600" y="319320"/>
            <a:ext cx="9477000" cy="1030320"/>
          </a:xfrm>
          <a:prstGeom prst="rect">
            <a:avLst/>
          </a:prstGeom>
          <a:noFill/>
          <a:ln w="0">
            <a:noFill/>
          </a:ln>
        </p:spPr>
        <p:txBody>
          <a:bodyPr lIns="0" tIns="0" rIns="0" bIns="0" anchor="ctr">
            <a:normAutofit/>
          </a:bodyPr>
          <a:lstStyle/>
          <a:p>
            <a:pPr>
              <a:lnSpc>
                <a:spcPct val="90000"/>
              </a:lnSpc>
            </a:pPr>
            <a:r>
              <a:rPr lang="en-US" sz="4000" b="1" strike="noStrike" spc="-1">
                <a:solidFill>
                  <a:srgbClr val="FFFFFF"/>
                </a:solidFill>
                <a:latin typeface="Calibri"/>
                <a:ea typeface="DejaVu Sans"/>
              </a:rPr>
              <a:t>APPROVAL PROCESS DIAGRAM</a:t>
            </a:r>
            <a:endParaRPr lang="en-US" sz="4000" b="1" strike="noStrike" spc="-1">
              <a:solidFill>
                <a:srgbClr val="000000"/>
              </a:solidFill>
              <a:latin typeface="Calibri"/>
            </a:endParaRPr>
          </a:p>
        </p:txBody>
      </p:sp>
      <p:pic>
        <p:nvPicPr>
          <p:cNvPr id="230" name="Content Placeholder 6" descr="A picture containing text, diagram, screenshot&#10;&#10;Description automatically generated"/>
          <p:cNvPicPr/>
          <p:nvPr/>
        </p:nvPicPr>
        <p:blipFill>
          <a:blip r:embed="rId2"/>
          <a:stretch/>
        </p:blipFill>
        <p:spPr>
          <a:xfrm>
            <a:off x="1371600" y="1575360"/>
            <a:ext cx="9743760" cy="46677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angle 11_3"/>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32" name="Group 13_3"/>
          <p:cNvGrpSpPr/>
          <p:nvPr/>
        </p:nvGrpSpPr>
        <p:grpSpPr>
          <a:xfrm>
            <a:off x="-360" y="0"/>
            <a:ext cx="12198600" cy="1576800"/>
            <a:chOff x="-360" y="0"/>
            <a:chExt cx="12198600" cy="1576800"/>
          </a:xfrm>
        </p:grpSpPr>
        <p:sp>
          <p:nvSpPr>
            <p:cNvPr id="233" name="Rectangle 14_3"/>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34" name="Rectangle 15_3"/>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35" name="Rectangle 16_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36" name="Title 1_3"/>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a:t>
            </a:r>
            <a:endParaRPr lang="en-AU" sz="4000" b="1" strike="noStrike" spc="-1">
              <a:latin typeface="Calibri"/>
            </a:endParaRPr>
          </a:p>
        </p:txBody>
      </p:sp>
      <p:sp>
        <p:nvSpPr>
          <p:cNvPr id="237" name="TextBox 149"/>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8. Login as Manager to approve/reject expense report. Next it will go to other team members who are in Queue to approve the expense report.</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9. Create Permission sets with delete access for expense team to provide security to the application. Assign that profile to the expense team. If you login as that user you can able to delete and edit record.</a:t>
            </a:r>
            <a:endParaRPr lang="en-AU" sz="2600" b="0" strike="noStrike" spc="-1">
              <a:latin typeface="Arial"/>
            </a:endParaRPr>
          </a:p>
          <a:p>
            <a:pPr>
              <a:lnSpc>
                <a:spcPct val="90000"/>
              </a:lnSpc>
              <a:spcBef>
                <a:spcPts val="1001"/>
              </a:spcBef>
            </a:pPr>
            <a:r>
              <a:rPr lang="en-AU" sz="2600" b="0" strike="noStrike" spc="-1">
                <a:solidFill>
                  <a:srgbClr val="000000"/>
                </a:solidFill>
                <a:latin typeface="Calibri"/>
                <a:ea typeface="DejaVu Sans"/>
              </a:rPr>
              <a:t>10. Create permissions for all users to create only.</a:t>
            </a:r>
            <a:endParaRPr lang="en-AU" sz="2600" b="0" strike="noStrike" spc="-1">
              <a:latin typeface="Arial"/>
            </a:endParaRPr>
          </a:p>
          <a:p>
            <a:pPr>
              <a:lnSpc>
                <a:spcPct val="90000"/>
              </a:lnSpc>
              <a:spcBef>
                <a:spcPts val="1001"/>
              </a:spcBef>
            </a:pPr>
            <a:r>
              <a:rPr lang="en-AU" sz="2600" b="0" strike="noStrike" spc="-1">
                <a:solidFill>
                  <a:srgbClr val="000000"/>
                </a:solidFill>
                <a:latin typeface="Calibri"/>
                <a:ea typeface="DejaVu Sans"/>
              </a:rPr>
              <a:t>11. Create Role Hierarchy so that Managers can able access their subordinate records.</a:t>
            </a:r>
            <a:endParaRPr lang="en-AU" sz="2600" b="0" strike="noStrike" spc="-1">
              <a:latin typeface="Arial"/>
            </a:endParaRPr>
          </a:p>
          <a:p>
            <a:pPr>
              <a:lnSpc>
                <a:spcPct val="90000"/>
              </a:lnSpc>
              <a:spcBef>
                <a:spcPts val="1001"/>
              </a:spcBef>
            </a:pPr>
            <a:endParaRPr lang="en-AU" sz="2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 name="Rectangle 16_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9" name="Rectangle 18_1"/>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40" name="Rectangle 20_1"/>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41" name="Rectangle 22_1"/>
          <p:cNvSpPr/>
          <p:nvPr/>
        </p:nvSpPr>
        <p:spPr>
          <a:xfrm rot="16200000" flipH="1">
            <a:off x="-1180440" y="1637640"/>
            <a:ext cx="6856920" cy="35805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242" name="Freeform: Shape 24_1"/>
          <p:cNvSpPr/>
          <p:nvPr/>
        </p:nvSpPr>
        <p:spPr>
          <a:xfrm rot="6097800">
            <a:off x="-745920" y="120060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243" name="Subtitle 2_1"/>
          <p:cNvSpPr/>
          <p:nvPr/>
        </p:nvSpPr>
        <p:spPr>
          <a:xfrm>
            <a:off x="659880" y="806760"/>
            <a:ext cx="2918880" cy="149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spcBef>
                <a:spcPts val="1001"/>
              </a:spcBef>
            </a:pPr>
            <a:r>
              <a:rPr lang="en-US" sz="2600" b="0" strike="noStrike" spc="-1">
                <a:solidFill>
                  <a:srgbClr val="FFFFFF"/>
                </a:solidFill>
                <a:latin typeface="Calibri"/>
                <a:ea typeface="DejaVu Sans"/>
              </a:rPr>
              <a:t>An Expense Report consists of multiple line items</a:t>
            </a:r>
            <a:endParaRPr lang="en-AU" sz="2600" b="0" strike="noStrike" spc="-1">
              <a:latin typeface="Calibri"/>
            </a:endParaRPr>
          </a:p>
          <a:p>
            <a:pPr>
              <a:lnSpc>
                <a:spcPct val="90000"/>
              </a:lnSpc>
              <a:spcBef>
                <a:spcPts val="1001"/>
              </a:spcBef>
            </a:pPr>
            <a:endParaRPr lang="en-AU" sz="2600" b="0" strike="noStrike" spc="-1">
              <a:latin typeface="Calibri"/>
            </a:endParaRPr>
          </a:p>
        </p:txBody>
      </p:sp>
      <p:graphicFrame>
        <p:nvGraphicFramePr>
          <p:cNvPr id="244" name="Table 4_1"/>
          <p:cNvGraphicFramePr/>
          <p:nvPr/>
        </p:nvGraphicFramePr>
        <p:xfrm>
          <a:off x="4508640" y="467280"/>
          <a:ext cx="7212600" cy="5923080"/>
        </p:xfrm>
        <a:graphic>
          <a:graphicData uri="http://schemas.openxmlformats.org/drawingml/2006/table">
            <a:tbl>
              <a:tblPr/>
              <a:tblGrid>
                <a:gridCol w="3732120">
                  <a:extLst>
                    <a:ext uri="{9D8B030D-6E8A-4147-A177-3AD203B41FA5}">
                      <a16:colId xmlns:a16="http://schemas.microsoft.com/office/drawing/2014/main" val="20000"/>
                    </a:ext>
                  </a:extLst>
                </a:gridCol>
                <a:gridCol w="3480480">
                  <a:extLst>
                    <a:ext uri="{9D8B030D-6E8A-4147-A177-3AD203B41FA5}">
                      <a16:colId xmlns:a16="http://schemas.microsoft.com/office/drawing/2014/main" val="20001"/>
                    </a:ext>
                  </a:extLst>
                </a:gridCol>
              </a:tblGrid>
              <a:tr h="894240">
                <a:tc gridSpan="2">
                  <a:txBody>
                    <a:bodyPr/>
                    <a:lstStyle/>
                    <a:p>
                      <a:pPr algn="ctr">
                        <a:lnSpc>
                          <a:spcPct val="100000"/>
                        </a:lnSpc>
                      </a:pPr>
                      <a:r>
                        <a:rPr lang="en-US" sz="2400" b="1" strike="noStrike" spc="-1">
                          <a:solidFill>
                            <a:srgbClr val="FFFFFF"/>
                          </a:solidFill>
                          <a:latin typeface="Calibri"/>
                          <a:ea typeface="DejaVu Sans"/>
                        </a:rPr>
                        <a:t>Report Header</a:t>
                      </a:r>
                      <a:endParaRPr lang="en-AU" sz="2400" b="0" strike="noStrike" spc="-1">
                        <a:latin typeface="Arial"/>
                      </a:endParaRPr>
                    </a:p>
                    <a:p>
                      <a:pPr>
                        <a:lnSpc>
                          <a:spcPct val="100000"/>
                        </a:lnSpc>
                      </a:pP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1619640">
                <a:tc>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Date submitted</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Purpose of the trip</a:t>
                      </a:r>
                      <a:endParaRPr lang="en-AU" sz="2400" b="0" strike="noStrike" spc="-1">
                        <a:latin typeface="Arial"/>
                      </a:endParaRPr>
                    </a:p>
                    <a:p>
                      <a:pPr>
                        <a:lnSpc>
                          <a:spcPct val="100000"/>
                        </a:lnSpc>
                      </a:pPr>
                      <a:endParaRPr lang="en-AU" sz="2400" b="0" strike="noStrike" spc="-1">
                        <a:latin typeface="Arial"/>
                      </a:endParaRPr>
                    </a:p>
                  </a:txBody>
                  <a:tcPr marL="120600" marR="12060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status of the report</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department of the expense</a:t>
                      </a:r>
                      <a:endParaRPr lang="en-AU" sz="2400" b="0" strike="noStrike" spc="-1">
                        <a:latin typeface="Arial"/>
                      </a:endParaRPr>
                    </a:p>
                    <a:p>
                      <a:pPr>
                        <a:lnSpc>
                          <a:spcPct val="100000"/>
                        </a:lnSpc>
                      </a:pP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531720">
                <a:tc gridSpan="2">
                  <a:txBody>
                    <a:bodyPr/>
                    <a:lstStyle/>
                    <a:p>
                      <a:pPr algn="ctr">
                        <a:lnSpc>
                          <a:spcPct val="100000"/>
                        </a:lnSpc>
                      </a:pPr>
                      <a:r>
                        <a:rPr lang="en-US" sz="2400" b="0" strike="noStrike" spc="-1">
                          <a:solidFill>
                            <a:srgbClr val="000000"/>
                          </a:solidFill>
                          <a:latin typeface="Calibri"/>
                          <a:ea typeface="DejaVu Sans"/>
                        </a:rPr>
                        <a:t>Line Items</a:t>
                      </a: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2"/>
                  </a:ext>
                </a:extLst>
              </a:tr>
              <a:tr h="531720">
                <a:tc>
                  <a:txBody>
                    <a:bodyPr/>
                    <a:lstStyle/>
                    <a:p>
                      <a:pPr>
                        <a:lnSpc>
                          <a:spcPct val="100000"/>
                        </a:lnSpc>
                        <a:tabLst>
                          <a:tab pos="0" algn="l"/>
                        </a:tabLst>
                      </a:pPr>
                      <a:r>
                        <a:rPr lang="en-US" sz="2400" b="0" strike="noStrike" spc="-1">
                          <a:solidFill>
                            <a:srgbClr val="000000"/>
                          </a:solidFill>
                          <a:latin typeface="Calibri"/>
                          <a:ea typeface="DejaVu Sans"/>
                        </a:rPr>
                        <a:t>Transportation</a:t>
                      </a: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2400" b="0" strike="noStrike" spc="-1">
                          <a:solidFill>
                            <a:srgbClr val="000000"/>
                          </a:solidFill>
                          <a:latin typeface="Calibri"/>
                          <a:ea typeface="DejaVu Sans"/>
                        </a:rPr>
                        <a:t>Accommodation</a:t>
                      </a: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2345760">
                <a:tc>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Type of transportation</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Amount</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Comments</a:t>
                      </a:r>
                      <a:endParaRPr lang="en-AU" sz="2400" b="0" strike="noStrike" spc="-1">
                        <a:latin typeface="Arial"/>
                      </a:endParaRPr>
                    </a:p>
                    <a:p>
                      <a:pPr>
                        <a:lnSpc>
                          <a:spcPct val="100000"/>
                        </a:lnSpc>
                      </a:pP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Vendor</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Nights Number</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Rate</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Amount (calculated)</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Comments</a:t>
                      </a:r>
                      <a:endParaRPr lang="en-AU" sz="2400" b="0" strike="noStrike" spc="-1">
                        <a:latin typeface="Arial"/>
                      </a:endParaRPr>
                    </a:p>
                    <a:p>
                      <a:pPr>
                        <a:lnSpc>
                          <a:spcPct val="100000"/>
                        </a:lnSpc>
                      </a:pPr>
                      <a:endParaRPr lang="en-AU" sz="2400" b="0" strike="noStrike" spc="-1">
                        <a:latin typeface="Arial"/>
                      </a:endParaRPr>
                    </a:p>
                  </a:txBody>
                  <a:tcPr marL="120600" marR="120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 name="Rectangle 16"/>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6" name="Rectangle 18"/>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47" name="Rectangle 20"/>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48" name="Rectangle 22"/>
          <p:cNvSpPr/>
          <p:nvPr/>
        </p:nvSpPr>
        <p:spPr>
          <a:xfrm rot="16200000" flipH="1">
            <a:off x="-1180440" y="1637640"/>
            <a:ext cx="6856920" cy="35805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249" name="Freeform: Shape 24"/>
          <p:cNvSpPr/>
          <p:nvPr/>
        </p:nvSpPr>
        <p:spPr>
          <a:xfrm rot="6097800">
            <a:off x="-745920" y="120060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250" name="Subtitle 2"/>
          <p:cNvSpPr/>
          <p:nvPr/>
        </p:nvSpPr>
        <p:spPr>
          <a:xfrm>
            <a:off x="-720" y="720000"/>
            <a:ext cx="4038840" cy="162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marL="343080" indent="-342360">
              <a:lnSpc>
                <a:spcPct val="90000"/>
              </a:lnSpc>
              <a:spcBef>
                <a:spcPts val="1001"/>
              </a:spcBef>
              <a:buClr>
                <a:srgbClr val="FFFFFF"/>
              </a:buClr>
              <a:buFont typeface="Arial"/>
              <a:buChar char="•"/>
            </a:pPr>
            <a:r>
              <a:rPr lang="en-US" sz="2600" b="0" strike="noStrike" spc="-1">
                <a:solidFill>
                  <a:srgbClr val="FFFFFF"/>
                </a:solidFill>
                <a:latin typeface="Calibri"/>
                <a:ea typeface="DejaVu Sans"/>
              </a:rPr>
              <a:t>An Expense Report consists of multiple line items (continued)</a:t>
            </a:r>
            <a:endParaRPr lang="en-AU" sz="2600" b="0" strike="noStrike" spc="-1">
              <a:latin typeface="Calibri"/>
            </a:endParaRPr>
          </a:p>
          <a:p>
            <a:pPr>
              <a:lnSpc>
                <a:spcPct val="90000"/>
              </a:lnSpc>
              <a:spcBef>
                <a:spcPts val="1001"/>
              </a:spcBef>
            </a:pPr>
            <a:endParaRPr lang="en-AU" sz="2600" b="0" strike="noStrike" spc="-1">
              <a:latin typeface="Calibri"/>
            </a:endParaRPr>
          </a:p>
        </p:txBody>
      </p:sp>
      <p:graphicFrame>
        <p:nvGraphicFramePr>
          <p:cNvPr id="251" name="Table 4"/>
          <p:cNvGraphicFramePr/>
          <p:nvPr/>
        </p:nvGraphicFramePr>
        <p:xfrm>
          <a:off x="4502520" y="825480"/>
          <a:ext cx="7225560" cy="5207040"/>
        </p:xfrm>
        <a:graphic>
          <a:graphicData uri="http://schemas.openxmlformats.org/drawingml/2006/table">
            <a:tbl>
              <a:tblPr/>
              <a:tblGrid>
                <a:gridCol w="3503520">
                  <a:extLst>
                    <a:ext uri="{9D8B030D-6E8A-4147-A177-3AD203B41FA5}">
                      <a16:colId xmlns:a16="http://schemas.microsoft.com/office/drawing/2014/main" val="20000"/>
                    </a:ext>
                  </a:extLst>
                </a:gridCol>
                <a:gridCol w="3722040">
                  <a:extLst>
                    <a:ext uri="{9D8B030D-6E8A-4147-A177-3AD203B41FA5}">
                      <a16:colId xmlns:a16="http://schemas.microsoft.com/office/drawing/2014/main" val="20001"/>
                    </a:ext>
                  </a:extLst>
                </a:gridCol>
              </a:tblGrid>
              <a:tr h="896040">
                <a:tc gridSpan="2">
                  <a:txBody>
                    <a:bodyPr/>
                    <a:lstStyle/>
                    <a:p>
                      <a:pPr algn="ctr">
                        <a:lnSpc>
                          <a:spcPct val="100000"/>
                        </a:lnSpc>
                      </a:pPr>
                      <a:r>
                        <a:rPr lang="en-US" sz="2400" b="1" strike="noStrike" spc="-1">
                          <a:solidFill>
                            <a:srgbClr val="FFFFFF"/>
                          </a:solidFill>
                          <a:latin typeface="Calibri"/>
                          <a:ea typeface="DejaVu Sans"/>
                        </a:rPr>
                        <a:t>Report Header</a:t>
                      </a:r>
                      <a:endParaRPr lang="en-AU" sz="2400" b="0" strike="noStrike" spc="-1">
                        <a:latin typeface="Arial"/>
                      </a:endParaRPr>
                    </a:p>
                    <a:p>
                      <a:pPr>
                        <a:lnSpc>
                          <a:spcPct val="100000"/>
                        </a:lnSpc>
                      </a:pPr>
                      <a:endParaRPr lang="en-AU" sz="2400" b="0" strike="noStrike" spc="-1">
                        <a:latin typeface="Arial"/>
                      </a:endParaRPr>
                    </a:p>
                  </a:txBody>
                  <a:tcPr marL="120960" marR="1209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1622520">
                <a:tc>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Date submitted</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Purpose of the trip</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Transportation Total</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Food Total</a:t>
                      </a:r>
                      <a:endParaRPr lang="en-AU" sz="2400" b="0" strike="noStrike" spc="-1">
                        <a:latin typeface="Arial"/>
                      </a:endParaRPr>
                    </a:p>
                  </a:txBody>
                  <a:tcPr marL="120960" marR="12096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status of the report</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Department</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Accommodation Total</a:t>
                      </a:r>
                      <a:endParaRPr lang="en-AU" sz="2400" b="0" strike="noStrike" spc="-1">
                        <a:latin typeface="Arial"/>
                      </a:endParaRPr>
                    </a:p>
                    <a:p>
                      <a:pPr>
                        <a:lnSpc>
                          <a:spcPct val="100000"/>
                        </a:lnSpc>
                      </a:pPr>
                      <a:endParaRPr lang="en-AU" sz="2400" b="0" strike="noStrike" spc="-1">
                        <a:latin typeface="Arial"/>
                      </a:endParaRPr>
                    </a:p>
                  </a:txBody>
                  <a:tcPr marL="120960" marR="1209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532800">
                <a:tc gridSpan="2">
                  <a:txBody>
                    <a:bodyPr/>
                    <a:lstStyle/>
                    <a:p>
                      <a:pPr algn="ctr">
                        <a:lnSpc>
                          <a:spcPct val="100000"/>
                        </a:lnSpc>
                      </a:pPr>
                      <a:r>
                        <a:rPr lang="en-US" sz="2400" b="0" strike="noStrike" spc="-1">
                          <a:solidFill>
                            <a:srgbClr val="000000"/>
                          </a:solidFill>
                          <a:latin typeface="Calibri"/>
                          <a:ea typeface="DejaVu Sans"/>
                        </a:rPr>
                        <a:t>Line Items</a:t>
                      </a:r>
                      <a:endParaRPr lang="en-AU" sz="2400" b="0" strike="noStrike" spc="-1">
                        <a:latin typeface="Arial"/>
                      </a:endParaRPr>
                    </a:p>
                  </a:txBody>
                  <a:tcPr marL="120960" marR="1209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2"/>
                  </a:ext>
                </a:extLst>
              </a:tr>
              <a:tr h="532800">
                <a:tc gridSpan="2">
                  <a:txBody>
                    <a:bodyPr/>
                    <a:lstStyle/>
                    <a:p>
                      <a:pPr algn="ctr">
                        <a:lnSpc>
                          <a:spcPct val="100000"/>
                        </a:lnSpc>
                        <a:tabLst>
                          <a:tab pos="0" algn="l"/>
                        </a:tabLst>
                      </a:pPr>
                      <a:r>
                        <a:rPr lang="en-US" sz="2400" b="0" strike="noStrike" spc="-1">
                          <a:solidFill>
                            <a:srgbClr val="000000"/>
                          </a:solidFill>
                          <a:latin typeface="Calibri"/>
                          <a:ea typeface="DejaVu Sans"/>
                        </a:rPr>
                        <a:t>Food</a:t>
                      </a:r>
                      <a:endParaRPr lang="en-AU" sz="2400" b="0" strike="noStrike" spc="-1">
                        <a:latin typeface="Arial"/>
                      </a:endParaRPr>
                    </a:p>
                  </a:txBody>
                  <a:tcPr marL="120960" marR="1209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3"/>
                  </a:ext>
                </a:extLst>
              </a:tr>
              <a:tr h="1622880">
                <a:tc gridSpan="2">
                  <a:txBody>
                    <a:bodyPr/>
                    <a:lstStyle/>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Meal Type (breakfast, lunch, dinner)</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Amount</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Business guest</a:t>
                      </a:r>
                      <a:endParaRPr lang="en-AU" sz="2400" b="0" strike="noStrike" spc="-1">
                        <a:latin typeface="Arial"/>
                      </a:endParaRPr>
                    </a:p>
                    <a:p>
                      <a:pPr marL="285840" indent="-285120">
                        <a:lnSpc>
                          <a:spcPct val="100000"/>
                        </a:lnSpc>
                        <a:buClr>
                          <a:srgbClr val="000000"/>
                        </a:buClr>
                        <a:buFont typeface="StarSymbol"/>
                        <a:buChar char="-"/>
                      </a:pPr>
                      <a:r>
                        <a:rPr lang="en-US" sz="2400" b="0" strike="noStrike" spc="-1">
                          <a:solidFill>
                            <a:srgbClr val="000000"/>
                          </a:solidFill>
                          <a:latin typeface="Calibri"/>
                          <a:ea typeface="DejaVu Sans"/>
                        </a:rPr>
                        <a:t>Comments</a:t>
                      </a:r>
                      <a:endParaRPr lang="en-AU" sz="2400" b="0" strike="noStrike" spc="-1">
                        <a:latin typeface="Arial"/>
                      </a:endParaRPr>
                    </a:p>
                  </a:txBody>
                  <a:tcPr marL="120960" marR="1209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 name="Rectangle 9"/>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53" name="Title 1"/>
          <p:cNvSpPr/>
          <p:nvPr/>
        </p:nvSpPr>
        <p:spPr>
          <a:xfrm>
            <a:off x="1136520" y="502200"/>
            <a:ext cx="5322960" cy="164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US" sz="3600" b="1" strike="noStrike" spc="-1">
                <a:solidFill>
                  <a:srgbClr val="000000"/>
                </a:solidFill>
                <a:latin typeface="Calibri"/>
                <a:ea typeface="DejaVu Sans"/>
              </a:rPr>
              <a:t>SALESFORCE OBJECTS</a:t>
            </a:r>
            <a:endParaRPr lang="en-AU" sz="3600" b="1" strike="noStrike" spc="-1">
              <a:latin typeface="Calibri"/>
            </a:endParaRPr>
          </a:p>
        </p:txBody>
      </p:sp>
      <p:sp>
        <p:nvSpPr>
          <p:cNvPr id="254" name="Content Placeholder 2"/>
          <p:cNvSpPr/>
          <p:nvPr/>
        </p:nvSpPr>
        <p:spPr>
          <a:xfrm>
            <a:off x="1144800" y="2405880"/>
            <a:ext cx="5314320" cy="3534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Expense report</a:t>
            </a:r>
            <a:endParaRPr lang="en-AU"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Expense report items</a:t>
            </a:r>
            <a:endParaRPr lang="en-AU"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Master – Detail relationship</a:t>
            </a:r>
            <a:endParaRPr lang="en-AU"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Record Type for different expenses</a:t>
            </a:r>
            <a:endParaRPr lang="en-AU" sz="2800" b="0" strike="noStrike" spc="-1">
              <a:latin typeface="Arial"/>
            </a:endParaRPr>
          </a:p>
        </p:txBody>
      </p:sp>
      <p:sp>
        <p:nvSpPr>
          <p:cNvPr id="255" name="Rectangle 11"/>
          <p:cNvSpPr/>
          <p:nvPr/>
        </p:nvSpPr>
        <p:spPr>
          <a:xfrm rot="10800000" flipH="1">
            <a:off x="8122680" y="720"/>
            <a:ext cx="4091760" cy="6857280"/>
          </a:xfrm>
          <a:prstGeom prst="rect">
            <a:avLst/>
          </a:prstGeom>
          <a:gradFill rotWithShape="0">
            <a:gsLst>
              <a:gs pos="8000">
                <a:srgbClr val="000000">
                  <a:alpha val="94117"/>
                </a:srgbClr>
              </a:gs>
              <a:gs pos="100000">
                <a:srgbClr val="4472C4"/>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56" name="Rectangle 13"/>
          <p:cNvSpPr/>
          <p:nvPr/>
        </p:nvSpPr>
        <p:spPr>
          <a:xfrm rot="10800000" flipH="1">
            <a:off x="8122680" y="720"/>
            <a:ext cx="4091760" cy="6399720"/>
          </a:xfrm>
          <a:prstGeom prst="rect">
            <a:avLst/>
          </a:prstGeom>
          <a:gradFill rotWithShape="0">
            <a:gsLst>
              <a:gs pos="31000">
                <a:srgbClr val="203864">
                  <a:alpha val="0"/>
                </a:srgbClr>
              </a:gs>
              <a:gs pos="100000">
                <a:srgbClr val="203864">
                  <a:alpha val="26274"/>
                </a:srgbClr>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57" name="Rectangle 15"/>
          <p:cNvSpPr/>
          <p:nvPr/>
        </p:nvSpPr>
        <p:spPr>
          <a:xfrm rot="10800000" flipH="1">
            <a:off x="8122680" y="720"/>
            <a:ext cx="4068000" cy="6399720"/>
          </a:xfrm>
          <a:prstGeom prst="rect">
            <a:avLst/>
          </a:prstGeom>
          <a:gradFill rotWithShape="0">
            <a:gsLst>
              <a:gs pos="28000">
                <a:srgbClr val="000000">
                  <a:alpha val="21176"/>
                </a:srgbClr>
              </a:gs>
              <a:gs pos="100000">
                <a:srgbClr val="4472C4">
                  <a:alpha val="0"/>
                </a:srgbClr>
              </a:gs>
            </a:gsLst>
            <a:lin ang="3000000"/>
          </a:gradFill>
          <a:ln>
            <a:noFill/>
          </a:ln>
        </p:spPr>
        <p:style>
          <a:lnRef idx="2">
            <a:schemeClr val="accent1">
              <a:shade val="50000"/>
            </a:schemeClr>
          </a:lnRef>
          <a:fillRef idx="1">
            <a:schemeClr val="accent1"/>
          </a:fillRef>
          <a:effectRef idx="0">
            <a:schemeClr val="accent1"/>
          </a:effectRef>
          <a:fontRef idx="minor"/>
        </p:style>
      </p:sp>
      <p:sp>
        <p:nvSpPr>
          <p:cNvPr id="258" name="Rectangle 17"/>
          <p:cNvSpPr/>
          <p:nvPr/>
        </p:nvSpPr>
        <p:spPr>
          <a:xfrm rot="10800000" flipH="1">
            <a:off x="8122680" y="720"/>
            <a:ext cx="3610800" cy="6857280"/>
          </a:xfrm>
          <a:prstGeom prst="rect">
            <a:avLst/>
          </a:prstGeom>
          <a:gradFill rotWithShape="0">
            <a:gsLst>
              <a:gs pos="7000">
                <a:srgbClr val="000000">
                  <a:alpha val="29019"/>
                </a:srgbClr>
              </a:gs>
              <a:gs pos="100000">
                <a:srgbClr val="4472C4">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259" name="Picture 4" descr="A screenshot of a computer&#10;&#10;Description automatically generated with low confidence"/>
          <p:cNvPicPr/>
          <p:nvPr/>
        </p:nvPicPr>
        <p:blipFill>
          <a:blip r:embed="rId2"/>
          <a:stretch/>
        </p:blipFill>
        <p:spPr>
          <a:xfrm>
            <a:off x="5459760" y="1019520"/>
            <a:ext cx="6004440" cy="481860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 name="Rectangle 11"/>
          <p:cNvSpPr/>
          <p:nvPr/>
        </p:nvSpPr>
        <p:spPr>
          <a:xfrm>
            <a:off x="1440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61" name="Group 13"/>
          <p:cNvGrpSpPr/>
          <p:nvPr/>
        </p:nvGrpSpPr>
        <p:grpSpPr>
          <a:xfrm>
            <a:off x="0" y="0"/>
            <a:ext cx="12198600" cy="1576440"/>
            <a:chOff x="0" y="0"/>
            <a:chExt cx="12198600" cy="1576440"/>
          </a:xfrm>
        </p:grpSpPr>
        <p:sp>
          <p:nvSpPr>
            <p:cNvPr id="262" name="Rectangle 14"/>
            <p:cNvSpPr/>
            <p:nvPr/>
          </p:nvSpPr>
          <p:spPr>
            <a:xfrm rot="10800000" flipH="1">
              <a:off x="-360" y="360"/>
              <a:ext cx="12198600" cy="1575720"/>
            </a:xfrm>
            <a:prstGeom prst="rect">
              <a:avLst/>
            </a:prstGeom>
            <a:gradFill rotWithShape="0">
              <a:gsLst>
                <a:gs pos="0">
                  <a:srgbClr val="000000">
                    <a:alpha val="96078"/>
                  </a:srgbClr>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63" name="Rectangle 15"/>
            <p:cNvSpPr/>
            <p:nvPr/>
          </p:nvSpPr>
          <p:spPr>
            <a:xfrm rot="16200000">
              <a:off x="5311080" y="-5310720"/>
              <a:ext cx="1576080" cy="12198600"/>
            </a:xfrm>
            <a:prstGeom prst="rect">
              <a:avLst/>
            </a:prstGeom>
            <a:gradFill rotWithShape="0">
              <a:gsLst>
                <a:gs pos="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64" name="Rectangle 16"/>
            <p:cNvSpPr/>
            <p:nvPr/>
          </p:nvSpPr>
          <p:spPr>
            <a:xfrm>
              <a:off x="3827520" y="0"/>
              <a:ext cx="4305600" cy="157500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65" name="Title 1"/>
          <p:cNvSpPr txBox="1"/>
          <p:nvPr/>
        </p:nvSpPr>
        <p:spPr>
          <a:xfrm>
            <a:off x="1371600" y="319320"/>
            <a:ext cx="9477000" cy="1030320"/>
          </a:xfrm>
          <a:prstGeom prst="rect">
            <a:avLst/>
          </a:prstGeom>
          <a:noFill/>
          <a:ln w="0">
            <a:noFill/>
          </a:ln>
        </p:spPr>
        <p:txBody>
          <a:bodyPr anchor="ctr">
            <a:normAutofit/>
          </a:bodyPr>
          <a:lstStyle/>
          <a:p>
            <a:pPr>
              <a:lnSpc>
                <a:spcPct val="90000"/>
              </a:lnSpc>
            </a:pPr>
            <a:r>
              <a:rPr lang="en-US" sz="4000" b="1" strike="noStrike" spc="-1">
                <a:solidFill>
                  <a:srgbClr val="FFFFFF"/>
                </a:solidFill>
                <a:latin typeface="Calibri"/>
              </a:rPr>
              <a:t>STATUS PICKLIST VALIDATION</a:t>
            </a:r>
            <a:endParaRPr lang="en-US" sz="4000" b="1" strike="noStrike" spc="-1">
              <a:solidFill>
                <a:srgbClr val="000000"/>
              </a:solidFill>
              <a:latin typeface="Calibri"/>
            </a:endParaRPr>
          </a:p>
        </p:txBody>
      </p:sp>
      <p:sp>
        <p:nvSpPr>
          <p:cNvPr id="266" name="Content Placeholder 2"/>
          <p:cNvSpPr txBox="1"/>
          <p:nvPr/>
        </p:nvSpPr>
        <p:spPr>
          <a:xfrm>
            <a:off x="1176120" y="1849680"/>
            <a:ext cx="9839520" cy="138492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User is only allowed to choose status New or Complete (Validation rule is set on the field).</a:t>
            </a:r>
          </a:p>
        </p:txBody>
      </p:sp>
      <p:pic>
        <p:nvPicPr>
          <p:cNvPr id="267" name="Picture 5" descr="A screenshot of a computer&#10;&#10;Description automatically generated with medium confidence"/>
          <p:cNvPicPr/>
          <p:nvPr/>
        </p:nvPicPr>
        <p:blipFill>
          <a:blip r:embed="rId2"/>
          <a:stretch/>
        </p:blipFill>
        <p:spPr>
          <a:xfrm>
            <a:off x="1707840" y="2772000"/>
            <a:ext cx="8192160" cy="38332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8" name="Rectangle 11"/>
          <p:cNvSpPr/>
          <p:nvPr/>
        </p:nvSpPr>
        <p:spPr>
          <a:xfrm>
            <a:off x="1440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69" name="Group 13"/>
          <p:cNvGrpSpPr/>
          <p:nvPr/>
        </p:nvGrpSpPr>
        <p:grpSpPr>
          <a:xfrm>
            <a:off x="0" y="0"/>
            <a:ext cx="12198600" cy="1576440"/>
            <a:chOff x="0" y="0"/>
            <a:chExt cx="12198600" cy="1576440"/>
          </a:xfrm>
        </p:grpSpPr>
        <p:sp>
          <p:nvSpPr>
            <p:cNvPr id="270" name="Rectangle 14"/>
            <p:cNvSpPr/>
            <p:nvPr/>
          </p:nvSpPr>
          <p:spPr>
            <a:xfrm rot="10800000" flipH="1">
              <a:off x="-360" y="360"/>
              <a:ext cx="12198600" cy="1575720"/>
            </a:xfrm>
            <a:prstGeom prst="rect">
              <a:avLst/>
            </a:prstGeom>
            <a:gradFill rotWithShape="0">
              <a:gsLst>
                <a:gs pos="0">
                  <a:srgbClr val="000000">
                    <a:alpha val="96078"/>
                  </a:srgbClr>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71" name="Rectangle 15"/>
            <p:cNvSpPr/>
            <p:nvPr/>
          </p:nvSpPr>
          <p:spPr>
            <a:xfrm rot="16200000">
              <a:off x="5311080" y="-5310720"/>
              <a:ext cx="1576080" cy="12198600"/>
            </a:xfrm>
            <a:prstGeom prst="rect">
              <a:avLst/>
            </a:prstGeom>
            <a:gradFill rotWithShape="0">
              <a:gsLst>
                <a:gs pos="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72" name="Rectangle 16"/>
            <p:cNvSpPr/>
            <p:nvPr/>
          </p:nvSpPr>
          <p:spPr>
            <a:xfrm>
              <a:off x="3827520" y="0"/>
              <a:ext cx="4305600" cy="157500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73" name="Title 1"/>
          <p:cNvSpPr txBox="1"/>
          <p:nvPr/>
        </p:nvSpPr>
        <p:spPr>
          <a:xfrm>
            <a:off x="1371600" y="319320"/>
            <a:ext cx="9477000" cy="1030320"/>
          </a:xfrm>
          <a:prstGeom prst="rect">
            <a:avLst/>
          </a:prstGeom>
          <a:noFill/>
          <a:ln w="0">
            <a:noFill/>
          </a:ln>
        </p:spPr>
        <p:txBody>
          <a:bodyPr anchor="ctr">
            <a:normAutofit/>
          </a:bodyPr>
          <a:lstStyle/>
          <a:p>
            <a:pPr>
              <a:lnSpc>
                <a:spcPct val="90000"/>
              </a:lnSpc>
            </a:pPr>
            <a:r>
              <a:rPr lang="en-US" sz="4000" b="1" strike="noStrike" spc="-1">
                <a:solidFill>
                  <a:srgbClr val="FFFFFF"/>
                </a:solidFill>
                <a:latin typeface="Calibri"/>
              </a:rPr>
              <a:t>STATUS PICKLIST VALUE IS CHANGED AUTOMATICALLY</a:t>
            </a:r>
            <a:endParaRPr lang="en-US" sz="4000" b="1" strike="noStrike" spc="-1">
              <a:solidFill>
                <a:srgbClr val="000000"/>
              </a:solidFill>
              <a:latin typeface="Calibri"/>
            </a:endParaRPr>
          </a:p>
        </p:txBody>
      </p:sp>
      <p:sp>
        <p:nvSpPr>
          <p:cNvPr id="274" name="Content Placeholder 2"/>
          <p:cNvSpPr txBox="1"/>
          <p:nvPr/>
        </p:nvSpPr>
        <p:spPr>
          <a:xfrm>
            <a:off x="1176120" y="1849680"/>
            <a:ext cx="9839520" cy="138492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Once user changes status to Complete report is sent for approval to the manager and status is set to Submitted and Approved after the approval.</a:t>
            </a:r>
          </a:p>
          <a:p>
            <a:pPr>
              <a:lnSpc>
                <a:spcPct val="90000"/>
              </a:lnSpc>
              <a:spcBef>
                <a:spcPts val="1001"/>
              </a:spcBef>
            </a:pPr>
            <a:endParaRPr lang="en-US" sz="2600" b="0" strike="noStrike" spc="-1">
              <a:solidFill>
                <a:srgbClr val="000000"/>
              </a:solidFill>
              <a:latin typeface="Calibri"/>
            </a:endParaRPr>
          </a:p>
        </p:txBody>
      </p:sp>
      <p:pic>
        <p:nvPicPr>
          <p:cNvPr id="275" name="Picture 4" descr="A picture containing text, font, line, white&#10;&#10;Description automatically generated"/>
          <p:cNvPicPr/>
          <p:nvPr/>
        </p:nvPicPr>
        <p:blipFill>
          <a:blip r:embed="rId2"/>
          <a:stretch/>
        </p:blipFill>
        <p:spPr>
          <a:xfrm>
            <a:off x="990720" y="3034440"/>
            <a:ext cx="9204120" cy="1384920"/>
          </a:xfrm>
          <a:prstGeom prst="rect">
            <a:avLst/>
          </a:prstGeom>
          <a:ln w="0">
            <a:noFill/>
          </a:ln>
        </p:spPr>
      </p:pic>
      <p:pic>
        <p:nvPicPr>
          <p:cNvPr id="276" name="Picture 7" descr="A picture containing text, font, line, screenshot&#10;&#10;Description automatically generated"/>
          <p:cNvPicPr/>
          <p:nvPr/>
        </p:nvPicPr>
        <p:blipFill>
          <a:blip r:embed="rId3"/>
          <a:stretch/>
        </p:blipFill>
        <p:spPr>
          <a:xfrm>
            <a:off x="990720" y="4646160"/>
            <a:ext cx="9872280" cy="14853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 name="Rectangle 11"/>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78" name="Group 13"/>
          <p:cNvGrpSpPr/>
          <p:nvPr/>
        </p:nvGrpSpPr>
        <p:grpSpPr>
          <a:xfrm>
            <a:off x="-360" y="0"/>
            <a:ext cx="12198600" cy="1576800"/>
            <a:chOff x="-360" y="0"/>
            <a:chExt cx="12198600" cy="1576800"/>
          </a:xfrm>
        </p:grpSpPr>
        <p:sp>
          <p:nvSpPr>
            <p:cNvPr id="279" name="Rectangle 14"/>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80" name="Rectangle 1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81" name="Rectangle 1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82" name="Title 1"/>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DEPENDENT PICKLISTS (Transportation type picklists consist of two levels)</a:t>
            </a:r>
            <a:endParaRPr lang="en-AU" sz="4000" b="1" strike="noStrike" spc="-1">
              <a:latin typeface="Calibri"/>
            </a:endParaRPr>
          </a:p>
        </p:txBody>
      </p:sp>
      <p:pic>
        <p:nvPicPr>
          <p:cNvPr id="283" name="Picture 6" descr="A screenshot of a computer&#10;&#10;Description automatically generated with low confidence"/>
          <p:cNvPicPr/>
          <p:nvPr/>
        </p:nvPicPr>
        <p:blipFill>
          <a:blip r:embed="rId2"/>
          <a:stretch/>
        </p:blipFill>
        <p:spPr>
          <a:xfrm>
            <a:off x="6700680" y="1894680"/>
            <a:ext cx="4778640" cy="4121640"/>
          </a:xfrm>
          <a:prstGeom prst="rect">
            <a:avLst/>
          </a:prstGeom>
          <a:ln w="0">
            <a:noFill/>
          </a:ln>
        </p:spPr>
      </p:pic>
      <p:pic>
        <p:nvPicPr>
          <p:cNvPr id="284" name="Picture 4" descr="A screenshot of a computer&#10;&#10;Description automatically generated with medium confidence"/>
          <p:cNvPicPr/>
          <p:nvPr/>
        </p:nvPicPr>
        <p:blipFill>
          <a:blip r:embed="rId3"/>
          <a:stretch/>
        </p:blipFill>
        <p:spPr>
          <a:xfrm>
            <a:off x="369000" y="1975320"/>
            <a:ext cx="5865120" cy="29908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 name="Rectangle 11"/>
          <p:cNvSpPr/>
          <p:nvPr/>
        </p:nvSpPr>
        <p:spPr>
          <a:xfrm>
            <a:off x="1440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86" name="Group 13"/>
          <p:cNvGrpSpPr/>
          <p:nvPr/>
        </p:nvGrpSpPr>
        <p:grpSpPr>
          <a:xfrm>
            <a:off x="0" y="0"/>
            <a:ext cx="12198600" cy="1576440"/>
            <a:chOff x="0" y="0"/>
            <a:chExt cx="12198600" cy="1576440"/>
          </a:xfrm>
        </p:grpSpPr>
        <p:sp>
          <p:nvSpPr>
            <p:cNvPr id="287" name="Rectangle 14"/>
            <p:cNvSpPr/>
            <p:nvPr/>
          </p:nvSpPr>
          <p:spPr>
            <a:xfrm rot="10800000" flipH="1">
              <a:off x="-360" y="360"/>
              <a:ext cx="12198600" cy="1575720"/>
            </a:xfrm>
            <a:prstGeom prst="rect">
              <a:avLst/>
            </a:prstGeom>
            <a:gradFill rotWithShape="0">
              <a:gsLst>
                <a:gs pos="0">
                  <a:srgbClr val="000000">
                    <a:alpha val="96078"/>
                  </a:srgbClr>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88" name="Rectangle 15"/>
            <p:cNvSpPr/>
            <p:nvPr/>
          </p:nvSpPr>
          <p:spPr>
            <a:xfrm rot="16200000">
              <a:off x="5311080" y="-5310720"/>
              <a:ext cx="1576080" cy="12198600"/>
            </a:xfrm>
            <a:prstGeom prst="rect">
              <a:avLst/>
            </a:prstGeom>
            <a:gradFill rotWithShape="0">
              <a:gsLst>
                <a:gs pos="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89" name="Rectangle 16"/>
            <p:cNvSpPr/>
            <p:nvPr/>
          </p:nvSpPr>
          <p:spPr>
            <a:xfrm>
              <a:off x="3827520" y="0"/>
              <a:ext cx="4305600" cy="157500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90" name="Title 1"/>
          <p:cNvSpPr txBox="1"/>
          <p:nvPr/>
        </p:nvSpPr>
        <p:spPr>
          <a:xfrm>
            <a:off x="1371600" y="319320"/>
            <a:ext cx="9477000" cy="1030320"/>
          </a:xfrm>
          <a:prstGeom prst="rect">
            <a:avLst/>
          </a:prstGeom>
          <a:noFill/>
          <a:ln w="0">
            <a:noFill/>
          </a:ln>
        </p:spPr>
        <p:txBody>
          <a:bodyPr anchor="ctr">
            <a:normAutofit/>
          </a:bodyPr>
          <a:lstStyle/>
          <a:p>
            <a:pPr>
              <a:lnSpc>
                <a:spcPct val="90000"/>
              </a:lnSpc>
            </a:pPr>
            <a:r>
              <a:rPr lang="en-US" sz="4000" b="1" strike="noStrike" spc="-1">
                <a:solidFill>
                  <a:srgbClr val="FFFFFF"/>
                </a:solidFill>
                <a:latin typeface="Calibri"/>
              </a:rPr>
              <a:t>Each Expense Item should only show fields relevant to the type</a:t>
            </a:r>
            <a:endParaRPr lang="en-US" sz="4000" b="1" strike="noStrike" spc="-1">
              <a:solidFill>
                <a:srgbClr val="000000"/>
              </a:solidFill>
              <a:latin typeface="Calibri"/>
            </a:endParaRPr>
          </a:p>
        </p:txBody>
      </p:sp>
      <p:sp>
        <p:nvSpPr>
          <p:cNvPr id="291" name="Content Placeholder 2"/>
          <p:cNvSpPr txBox="1"/>
          <p:nvPr/>
        </p:nvSpPr>
        <p:spPr>
          <a:xfrm>
            <a:off x="1176120" y="1849680"/>
            <a:ext cx="9496080" cy="138492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This is achieved by record type and conditional formatting to hide non relevant fields.</a:t>
            </a:r>
          </a:p>
          <a:p>
            <a:pPr>
              <a:lnSpc>
                <a:spcPct val="90000"/>
              </a:lnSpc>
              <a:spcBef>
                <a:spcPts val="1001"/>
              </a:spcBef>
            </a:pPr>
            <a:endParaRPr lang="en-US" sz="2600" b="0" strike="noStrike" spc="-1">
              <a:solidFill>
                <a:srgbClr val="000000"/>
              </a:solidFill>
              <a:latin typeface="Calibri"/>
            </a:endParaRPr>
          </a:p>
        </p:txBody>
      </p:sp>
      <p:pic>
        <p:nvPicPr>
          <p:cNvPr id="292" name="Picture 3" descr="A screenshot of a phone&#10;&#10;Description automatically generated with low confidence"/>
          <p:cNvPicPr/>
          <p:nvPr/>
        </p:nvPicPr>
        <p:blipFill>
          <a:blip r:embed="rId2"/>
          <a:stretch/>
        </p:blipFill>
        <p:spPr>
          <a:xfrm>
            <a:off x="1371600" y="2593800"/>
            <a:ext cx="9801000" cy="39445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 name="Rectangle 16_0"/>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2" name="Rectangle 18_0"/>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63" name="Rectangle 20_0"/>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64" name="Rectangle 22_0"/>
          <p:cNvSpPr/>
          <p:nvPr/>
        </p:nvSpPr>
        <p:spPr>
          <a:xfrm rot="16200000" flipH="1">
            <a:off x="-1180440" y="1637640"/>
            <a:ext cx="6856920" cy="35805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165" name="Freeform: Shape 24_0"/>
          <p:cNvSpPr/>
          <p:nvPr/>
        </p:nvSpPr>
        <p:spPr>
          <a:xfrm rot="6097800">
            <a:off x="-745920" y="120060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166" name="Subtitle 2_0"/>
          <p:cNvSpPr/>
          <p:nvPr/>
        </p:nvSpPr>
        <p:spPr>
          <a:xfrm>
            <a:off x="0" y="720000"/>
            <a:ext cx="4038120" cy="162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marL="343080" indent="-342360">
              <a:lnSpc>
                <a:spcPct val="90000"/>
              </a:lnSpc>
              <a:spcBef>
                <a:spcPts val="1001"/>
              </a:spcBef>
              <a:buClr>
                <a:srgbClr val="FFFFFF"/>
              </a:buClr>
              <a:buFont typeface="Arial"/>
              <a:buChar char="•"/>
            </a:pPr>
            <a:r>
              <a:rPr lang="en-US" sz="4000" b="1" strike="noStrike" spc="-1">
                <a:solidFill>
                  <a:srgbClr val="FFFFFF"/>
                </a:solidFill>
                <a:latin typeface="Calibri"/>
                <a:ea typeface="DejaVu Sans"/>
              </a:rPr>
              <a:t>INTRODUCTION</a:t>
            </a:r>
            <a:endParaRPr lang="en-AU" sz="4000" b="0" strike="noStrike" spc="-1">
              <a:latin typeface="Calibri"/>
            </a:endParaRPr>
          </a:p>
        </p:txBody>
      </p:sp>
      <p:sp>
        <p:nvSpPr>
          <p:cNvPr id="167" name="Content Placeholder 2_0"/>
          <p:cNvSpPr/>
          <p:nvPr/>
        </p:nvSpPr>
        <p:spPr>
          <a:xfrm>
            <a:off x="4765320" y="1080000"/>
            <a:ext cx="6574320" cy="467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600" b="0" strike="noStrike" spc="-1">
                <a:solidFill>
                  <a:srgbClr val="000000"/>
                </a:solidFill>
                <a:latin typeface="Calibri"/>
                <a:ea typeface="DejaVu Sans"/>
              </a:rPr>
              <a:t>AW Computing wants to retire their existing expense report systems, and they have tasked us with designing a simple expense reporting app.</a:t>
            </a:r>
            <a:endParaRPr lang="en-AU" sz="2600" b="0" strike="noStrike" spc="-1">
              <a:latin typeface="Arial"/>
            </a:endParaRPr>
          </a:p>
          <a:p>
            <a:pPr>
              <a:lnSpc>
                <a:spcPct val="90000"/>
              </a:lnSpc>
              <a:spcBef>
                <a:spcPts val="1001"/>
              </a:spcBef>
            </a:pPr>
            <a:endParaRPr lang="en-AU" sz="2600" b="0" strike="noStrike" spc="-1">
              <a:latin typeface="Arial"/>
            </a:endParaRPr>
          </a:p>
          <a:p>
            <a:pPr marL="228600" indent="-227880">
              <a:lnSpc>
                <a:spcPct val="90000"/>
              </a:lnSpc>
              <a:spcBef>
                <a:spcPts val="1001"/>
              </a:spcBef>
              <a:buClr>
                <a:srgbClr val="000000"/>
              </a:buClr>
              <a:buFont typeface="Arial"/>
              <a:buChar char="-"/>
            </a:pPr>
            <a:r>
              <a:rPr lang="en-US" sz="2600" b="0" strike="noStrike" spc="-1">
                <a:solidFill>
                  <a:srgbClr val="000000"/>
                </a:solidFill>
                <a:latin typeface="Calibri"/>
                <a:ea typeface="DejaVu Sans"/>
              </a:rPr>
              <a:t>Team members:</a:t>
            </a:r>
            <a:endParaRPr lang="en-AU" sz="2600" b="0" strike="noStrike" spc="-1">
              <a:latin typeface="Arial"/>
            </a:endParaRPr>
          </a:p>
          <a:p>
            <a:pPr marL="648000" lvl="2" indent="-216000">
              <a:lnSpc>
                <a:spcPct val="90000"/>
              </a:lnSpc>
              <a:spcBef>
                <a:spcPts val="1001"/>
              </a:spcBef>
              <a:buClr>
                <a:srgbClr val="000000"/>
              </a:buClr>
              <a:buSzPct val="45000"/>
              <a:buFont typeface="Wingdings" charset="2"/>
              <a:buChar char=""/>
            </a:pPr>
            <a:r>
              <a:rPr lang="en-US" sz="2600" b="0" strike="noStrike" spc="-1">
                <a:solidFill>
                  <a:srgbClr val="000000"/>
                </a:solidFill>
                <a:latin typeface="Calibri"/>
                <a:ea typeface="DejaVu Sans"/>
              </a:rPr>
              <a:t>Divya</a:t>
            </a:r>
            <a:endParaRPr lang="en-AU" sz="2600" b="0" strike="noStrike" spc="-1">
              <a:latin typeface="Arial"/>
            </a:endParaRPr>
          </a:p>
          <a:p>
            <a:pPr marL="648000" lvl="2" indent="-216000">
              <a:lnSpc>
                <a:spcPct val="90000"/>
              </a:lnSpc>
              <a:spcBef>
                <a:spcPts val="1001"/>
              </a:spcBef>
              <a:buClr>
                <a:srgbClr val="000000"/>
              </a:buClr>
              <a:buSzPct val="45000"/>
              <a:buFont typeface="Wingdings" charset="2"/>
              <a:buChar char=""/>
            </a:pPr>
            <a:r>
              <a:rPr lang="en-US" sz="2600" b="0" strike="noStrike" spc="-1">
                <a:solidFill>
                  <a:srgbClr val="000000"/>
                </a:solidFill>
                <a:latin typeface="Calibri"/>
                <a:ea typeface="DejaVu Sans"/>
              </a:rPr>
              <a:t>Rimma</a:t>
            </a:r>
            <a:endParaRPr lang="en-AU" sz="2600" b="0" strike="noStrike" spc="-1">
              <a:latin typeface="Arial"/>
            </a:endParaRPr>
          </a:p>
          <a:p>
            <a:pPr marL="648000" lvl="2" indent="-216000">
              <a:lnSpc>
                <a:spcPct val="90000"/>
              </a:lnSpc>
              <a:spcBef>
                <a:spcPts val="1001"/>
              </a:spcBef>
              <a:buClr>
                <a:srgbClr val="000000"/>
              </a:buClr>
              <a:buSzPct val="45000"/>
              <a:buFont typeface="Wingdings" charset="2"/>
              <a:buChar char=""/>
            </a:pPr>
            <a:r>
              <a:rPr lang="en-US" sz="2600" b="0" strike="noStrike" spc="-1">
                <a:solidFill>
                  <a:srgbClr val="000000"/>
                </a:solidFill>
                <a:latin typeface="Calibri"/>
                <a:ea typeface="DejaVu Sans"/>
              </a:rPr>
              <a:t>Sravya</a:t>
            </a:r>
            <a:endParaRPr lang="en-AU" sz="2600" b="0" strike="noStrike" spc="-1">
              <a:latin typeface="Arial"/>
            </a:endParaRPr>
          </a:p>
          <a:p>
            <a:pPr marL="648000" lvl="2" indent="-216000">
              <a:lnSpc>
                <a:spcPct val="90000"/>
              </a:lnSpc>
              <a:spcBef>
                <a:spcPts val="1001"/>
              </a:spcBef>
              <a:buClr>
                <a:srgbClr val="000000"/>
              </a:buClr>
              <a:buSzPct val="45000"/>
              <a:buFont typeface="Wingdings" charset="2"/>
              <a:buChar char=""/>
            </a:pPr>
            <a:r>
              <a:rPr lang="en-US" sz="2600" b="0" strike="noStrike" spc="-1">
                <a:solidFill>
                  <a:srgbClr val="000000"/>
                </a:solidFill>
                <a:latin typeface="Calibri"/>
                <a:ea typeface="DejaVu Sans"/>
              </a:rPr>
              <a:t>Quynh</a:t>
            </a:r>
            <a:endParaRPr lang="en-AU" sz="26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3" name="Rectangle 11"/>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94" name="Group 13"/>
          <p:cNvGrpSpPr/>
          <p:nvPr/>
        </p:nvGrpSpPr>
        <p:grpSpPr>
          <a:xfrm>
            <a:off x="-360" y="0"/>
            <a:ext cx="12198600" cy="1576800"/>
            <a:chOff x="-360" y="0"/>
            <a:chExt cx="12198600" cy="1576800"/>
          </a:xfrm>
        </p:grpSpPr>
        <p:sp>
          <p:nvSpPr>
            <p:cNvPr id="295" name="Rectangle 14"/>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96" name="Rectangle 1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97" name="Rectangle 1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98" name="Title 1"/>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DEPENDENT PICKLISTS (Transportation type picklists consist of two levels)</a:t>
            </a:r>
            <a:endParaRPr lang="en-AU" sz="4000" b="1" strike="noStrike" spc="-1">
              <a:latin typeface="Calibri"/>
            </a:endParaRPr>
          </a:p>
        </p:txBody>
      </p:sp>
      <p:pic>
        <p:nvPicPr>
          <p:cNvPr id="299" name="Picture 6" descr="A screenshot of a computer&#10;&#10;Description automatically generated with low confidence"/>
          <p:cNvPicPr/>
          <p:nvPr/>
        </p:nvPicPr>
        <p:blipFill>
          <a:blip r:embed="rId2"/>
          <a:stretch/>
        </p:blipFill>
        <p:spPr>
          <a:xfrm>
            <a:off x="6700680" y="1894680"/>
            <a:ext cx="4778640" cy="4121640"/>
          </a:xfrm>
          <a:prstGeom prst="rect">
            <a:avLst/>
          </a:prstGeom>
          <a:ln w="0">
            <a:noFill/>
          </a:ln>
        </p:spPr>
      </p:pic>
      <p:pic>
        <p:nvPicPr>
          <p:cNvPr id="300" name="Picture 4" descr="A screenshot of a computer&#10;&#10;Description automatically generated with medium confidence"/>
          <p:cNvPicPr/>
          <p:nvPr/>
        </p:nvPicPr>
        <p:blipFill>
          <a:blip r:embed="rId3"/>
          <a:stretch/>
        </p:blipFill>
        <p:spPr>
          <a:xfrm>
            <a:off x="369000" y="1975320"/>
            <a:ext cx="5865120" cy="299088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Rectangle 11"/>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02" name="Group 13"/>
          <p:cNvGrpSpPr/>
          <p:nvPr/>
        </p:nvGrpSpPr>
        <p:grpSpPr>
          <a:xfrm>
            <a:off x="-360" y="0"/>
            <a:ext cx="12198600" cy="1576800"/>
            <a:chOff x="-360" y="0"/>
            <a:chExt cx="12198600" cy="1576800"/>
          </a:xfrm>
        </p:grpSpPr>
        <p:sp>
          <p:nvSpPr>
            <p:cNvPr id="303" name="Rectangle 14"/>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04" name="Rectangle 1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05" name="Rectangle 1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306" name="Title 1"/>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BUSINESS GUEST VALIDATION</a:t>
            </a:r>
            <a:endParaRPr lang="en-AU" sz="4000" b="1" strike="noStrike" spc="-1">
              <a:latin typeface="Calibri"/>
            </a:endParaRPr>
          </a:p>
        </p:txBody>
      </p:sp>
      <p:pic>
        <p:nvPicPr>
          <p:cNvPr id="307" name="Picture 4" descr="A screenshot of a computer&#10;&#10;Description automatically generated with low confidence"/>
          <p:cNvPicPr/>
          <p:nvPr/>
        </p:nvPicPr>
        <p:blipFill>
          <a:blip r:embed="rId2"/>
          <a:stretch/>
        </p:blipFill>
        <p:spPr>
          <a:xfrm>
            <a:off x="952560" y="2404440"/>
            <a:ext cx="9780840" cy="2566800"/>
          </a:xfrm>
          <a:prstGeom prst="rect">
            <a:avLst/>
          </a:prstGeom>
          <a:ln w="0">
            <a:noFill/>
          </a:ln>
        </p:spPr>
      </p:pic>
      <p:sp>
        <p:nvSpPr>
          <p:cNvPr id="308" name="Content Placeholder 2"/>
          <p:cNvSpPr/>
          <p:nvPr/>
        </p:nvSpPr>
        <p:spPr>
          <a:xfrm>
            <a:off x="1176120" y="1849680"/>
            <a:ext cx="9495720" cy="138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US" sz="2600" b="0" strike="noStrike" spc="-1">
                <a:solidFill>
                  <a:srgbClr val="000000"/>
                </a:solidFill>
                <a:latin typeface="Calibri"/>
                <a:ea typeface="DejaVu Sans"/>
              </a:rPr>
              <a:t>Business guest must not be null for all meals over $50.</a:t>
            </a:r>
            <a:endParaRPr lang="en-AU" sz="2600" b="0" strike="noStrike" spc="-1">
              <a:latin typeface="Arial"/>
            </a:endParaRPr>
          </a:p>
          <a:p>
            <a:pPr>
              <a:lnSpc>
                <a:spcPct val="90000"/>
              </a:lnSpc>
              <a:spcBef>
                <a:spcPts val="1001"/>
              </a:spcBef>
              <a:tabLst>
                <a:tab pos="0" algn="l"/>
              </a:tabLst>
            </a:pPr>
            <a:endParaRPr lang="en-AU" sz="2600" b="0" strike="noStrike" spc="-1">
              <a:latin typeface="Arial"/>
            </a:endParaRPr>
          </a:p>
        </p:txBody>
      </p:sp>
      <p:pic>
        <p:nvPicPr>
          <p:cNvPr id="309" name="Picture 6" descr="A screenshot of a phone&#10;&#10;Description automatically generated with low confidence"/>
          <p:cNvPicPr/>
          <p:nvPr/>
        </p:nvPicPr>
        <p:blipFill>
          <a:blip r:embed="rId3"/>
          <a:stretch/>
        </p:blipFill>
        <p:spPr>
          <a:xfrm>
            <a:off x="6411960" y="4636080"/>
            <a:ext cx="4826520" cy="172512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TextBox 1"/>
          <p:cNvSpPr/>
          <p:nvPr/>
        </p:nvSpPr>
        <p:spPr>
          <a:xfrm>
            <a:off x="4719240" y="740880"/>
            <a:ext cx="409428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800" b="0" strike="noStrike" spc="-1">
                <a:solidFill>
                  <a:srgbClr val="000000"/>
                </a:solidFill>
                <a:latin typeface="Arial"/>
                <a:ea typeface="DejaVu Sans"/>
              </a:rPr>
              <a:t>Use Roll-up Summaries</a:t>
            </a:r>
            <a:endParaRPr lang="en-AU" sz="2800" b="0" strike="noStrike" spc="-1">
              <a:latin typeface="Arial"/>
            </a:endParaRPr>
          </a:p>
        </p:txBody>
      </p:sp>
      <p:sp>
        <p:nvSpPr>
          <p:cNvPr id="311" name="Rectangle 16"/>
          <p:cNvSpPr/>
          <p:nvPr/>
        </p:nvSpPr>
        <p:spPr>
          <a:xfrm>
            <a:off x="0" y="-402480"/>
            <a:ext cx="12191400" cy="718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2" name="Rectangle 18"/>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313" name="Rectangle 20"/>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14" name="Rectangle 22"/>
          <p:cNvSpPr/>
          <p:nvPr/>
        </p:nvSpPr>
        <p:spPr>
          <a:xfrm rot="16200000" flipH="1">
            <a:off x="-1734120" y="1429200"/>
            <a:ext cx="7245000" cy="36093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15" name="Freeform: Shape 24"/>
          <p:cNvSpPr/>
          <p:nvPr/>
        </p:nvSpPr>
        <p:spPr>
          <a:xfrm rot="6097800">
            <a:off x="-1019160" y="145944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316" name="Subtitle 2"/>
          <p:cNvSpPr/>
          <p:nvPr/>
        </p:nvSpPr>
        <p:spPr>
          <a:xfrm>
            <a:off x="659880" y="1439280"/>
            <a:ext cx="2918880" cy="142128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1000"/>
          </a:bodyPr>
          <a:lstStyle/>
          <a:p>
            <a:pPr marL="720">
              <a:lnSpc>
                <a:spcPct val="90000"/>
              </a:lnSpc>
              <a:spcBef>
                <a:spcPts val="1001"/>
              </a:spcBef>
            </a:pPr>
            <a:r>
              <a:rPr lang="en-US" sz="4000" b="1" strike="noStrike" spc="-1">
                <a:solidFill>
                  <a:srgbClr val="FFFFFF"/>
                </a:solidFill>
                <a:latin typeface="Calibri"/>
                <a:ea typeface="DejaVu Sans"/>
              </a:rPr>
              <a:t>EXPENSE REPORT CALCULATIONS</a:t>
            </a:r>
            <a:endParaRPr lang="en-AU" sz="4000" b="1" strike="noStrike" spc="-1">
              <a:latin typeface="Arial"/>
            </a:endParaRPr>
          </a:p>
        </p:txBody>
      </p:sp>
      <p:sp>
        <p:nvSpPr>
          <p:cNvPr id="317" name="TextBox 2"/>
          <p:cNvSpPr/>
          <p:nvPr/>
        </p:nvSpPr>
        <p:spPr>
          <a:xfrm>
            <a:off x="4609440" y="500760"/>
            <a:ext cx="4914000" cy="24670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285840" indent="-285480">
              <a:lnSpc>
                <a:spcPct val="100000"/>
              </a:lnSpc>
              <a:buClr>
                <a:srgbClr val="000000"/>
              </a:buClr>
              <a:buFont typeface="Arial"/>
              <a:buChar char="•"/>
            </a:pPr>
            <a:r>
              <a:rPr lang="en-GB" sz="2600" b="0" strike="noStrike" spc="-1">
                <a:solidFill>
                  <a:srgbClr val="000000"/>
                </a:solidFill>
                <a:latin typeface="Calibri"/>
                <a:ea typeface="DejaVu Sans"/>
              </a:rPr>
              <a:t>Use Roll Up Summary</a:t>
            </a:r>
            <a:endParaRPr lang="en-AU" sz="2600" b="0" strike="noStrike" spc="-1">
              <a:latin typeface="Calibri"/>
            </a:endParaRPr>
          </a:p>
          <a:p>
            <a:pPr marL="648000" lvl="2" indent="-216000">
              <a:lnSpc>
                <a:spcPct val="100000"/>
              </a:lnSpc>
              <a:buClr>
                <a:srgbClr val="000000"/>
              </a:buClr>
              <a:buSzPct val="45000"/>
              <a:buFont typeface="Wingdings" charset="2"/>
              <a:buChar char=""/>
            </a:pPr>
            <a:r>
              <a:rPr lang="en-GB" sz="2600" b="0" strike="noStrike" spc="-1">
                <a:solidFill>
                  <a:srgbClr val="000000"/>
                </a:solidFill>
                <a:latin typeface="Calibri"/>
                <a:ea typeface="DejaVu Sans"/>
              </a:rPr>
              <a:t>- Total Transportation Expenses</a:t>
            </a:r>
            <a:endParaRPr lang="en-AU" sz="2600" b="0" strike="noStrike" spc="-1">
              <a:latin typeface="Calibri"/>
            </a:endParaRPr>
          </a:p>
          <a:p>
            <a:pPr marL="648000" lvl="2" indent="-216000">
              <a:lnSpc>
                <a:spcPct val="100000"/>
              </a:lnSpc>
              <a:buClr>
                <a:srgbClr val="000000"/>
              </a:buClr>
              <a:buSzPct val="45000"/>
              <a:buFont typeface="Wingdings" charset="2"/>
              <a:buChar char=""/>
            </a:pPr>
            <a:r>
              <a:rPr lang="en-GB" sz="2600" b="0" strike="noStrike" spc="-1">
                <a:solidFill>
                  <a:srgbClr val="000000"/>
                </a:solidFill>
                <a:latin typeface="Calibri"/>
                <a:ea typeface="DejaVu Sans"/>
              </a:rPr>
              <a:t>- Total Accommodation Expenses</a:t>
            </a:r>
            <a:endParaRPr lang="en-AU" sz="2600" b="0" strike="noStrike" spc="-1">
              <a:latin typeface="Calibri"/>
            </a:endParaRPr>
          </a:p>
          <a:p>
            <a:pPr marL="648000" lvl="2" indent="-216000">
              <a:lnSpc>
                <a:spcPct val="100000"/>
              </a:lnSpc>
              <a:buClr>
                <a:srgbClr val="000000"/>
              </a:buClr>
              <a:buSzPct val="45000"/>
              <a:buFont typeface="Wingdings" charset="2"/>
              <a:buChar char=""/>
            </a:pPr>
            <a:r>
              <a:rPr lang="en-GB" sz="2600" b="0" strike="noStrike" spc="-1">
                <a:solidFill>
                  <a:srgbClr val="000000"/>
                </a:solidFill>
                <a:latin typeface="Calibri"/>
                <a:ea typeface="DejaVu Sans"/>
              </a:rPr>
              <a:t>- Total Food Expenses</a:t>
            </a:r>
            <a:endParaRPr lang="en-AU" sz="2600" b="0" strike="noStrike" spc="-1">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Rectangle 11"/>
          <p:cNvSpPr/>
          <p:nvPr/>
        </p:nvSpPr>
        <p:spPr>
          <a:xfrm>
            <a:off x="1440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19" name="Group 13"/>
          <p:cNvGrpSpPr/>
          <p:nvPr/>
        </p:nvGrpSpPr>
        <p:grpSpPr>
          <a:xfrm>
            <a:off x="0" y="0"/>
            <a:ext cx="12198600" cy="1576440"/>
            <a:chOff x="0" y="0"/>
            <a:chExt cx="12198600" cy="1576440"/>
          </a:xfrm>
        </p:grpSpPr>
        <p:sp>
          <p:nvSpPr>
            <p:cNvPr id="320" name="Rectangle 14"/>
            <p:cNvSpPr/>
            <p:nvPr/>
          </p:nvSpPr>
          <p:spPr>
            <a:xfrm rot="10800000" flipH="1">
              <a:off x="-360" y="360"/>
              <a:ext cx="12198600" cy="1575720"/>
            </a:xfrm>
            <a:prstGeom prst="rect">
              <a:avLst/>
            </a:prstGeom>
            <a:gradFill rotWithShape="0">
              <a:gsLst>
                <a:gs pos="0">
                  <a:srgbClr val="000000">
                    <a:alpha val="96078"/>
                  </a:srgbClr>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321" name="Rectangle 15"/>
            <p:cNvSpPr/>
            <p:nvPr/>
          </p:nvSpPr>
          <p:spPr>
            <a:xfrm rot="16200000">
              <a:off x="5311080" y="-5310720"/>
              <a:ext cx="1576080" cy="12198600"/>
            </a:xfrm>
            <a:prstGeom prst="rect">
              <a:avLst/>
            </a:prstGeom>
            <a:gradFill rotWithShape="0">
              <a:gsLst>
                <a:gs pos="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22" name="Rectangle 16"/>
            <p:cNvSpPr/>
            <p:nvPr/>
          </p:nvSpPr>
          <p:spPr>
            <a:xfrm>
              <a:off x="3827520" y="0"/>
              <a:ext cx="4305600" cy="157500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323" name="Title 1"/>
          <p:cNvSpPr txBox="1"/>
          <p:nvPr/>
        </p:nvSpPr>
        <p:spPr>
          <a:xfrm>
            <a:off x="1371600" y="319320"/>
            <a:ext cx="9477000" cy="1030320"/>
          </a:xfrm>
          <a:prstGeom prst="rect">
            <a:avLst/>
          </a:prstGeom>
          <a:noFill/>
          <a:ln w="0">
            <a:noFill/>
          </a:ln>
        </p:spPr>
        <p:txBody>
          <a:bodyPr anchor="ctr">
            <a:normAutofit/>
          </a:bodyPr>
          <a:lstStyle/>
          <a:p>
            <a:pPr>
              <a:lnSpc>
                <a:spcPct val="90000"/>
              </a:lnSpc>
            </a:pPr>
            <a:r>
              <a:rPr lang="en-US" sz="4000" b="1" strike="noStrike" spc="-1">
                <a:solidFill>
                  <a:srgbClr val="FFFFFF"/>
                </a:solidFill>
                <a:latin typeface="Calibri"/>
              </a:rPr>
              <a:t>TOTAL CALCULATION FORMULA</a:t>
            </a:r>
            <a:endParaRPr lang="en-US" sz="4000" b="1" strike="noStrike" spc="-1">
              <a:solidFill>
                <a:srgbClr val="000000"/>
              </a:solidFill>
              <a:latin typeface="Calibri"/>
            </a:endParaRPr>
          </a:p>
        </p:txBody>
      </p:sp>
      <p:pic>
        <p:nvPicPr>
          <p:cNvPr id="324" name="Content Placeholder 6" descr="A screenshot of a computer&#10;&#10;Description automatically generated with low confidence"/>
          <p:cNvPicPr/>
          <p:nvPr/>
        </p:nvPicPr>
        <p:blipFill>
          <a:blip r:embed="rId2"/>
          <a:stretch/>
        </p:blipFill>
        <p:spPr>
          <a:xfrm>
            <a:off x="4676760" y="1865520"/>
            <a:ext cx="6171840" cy="1053720"/>
          </a:xfrm>
          <a:prstGeom prst="rect">
            <a:avLst/>
          </a:prstGeom>
          <a:ln w="0">
            <a:noFill/>
          </a:ln>
        </p:spPr>
      </p:pic>
      <p:pic>
        <p:nvPicPr>
          <p:cNvPr id="325" name="Picture 8" descr="A picture containing text, font, screenshot, white&#10;&#10;Description automatically generated"/>
          <p:cNvPicPr/>
          <p:nvPr/>
        </p:nvPicPr>
        <p:blipFill>
          <a:blip r:embed="rId3"/>
          <a:stretch/>
        </p:blipFill>
        <p:spPr>
          <a:xfrm>
            <a:off x="525960" y="3119400"/>
            <a:ext cx="6171840" cy="1053720"/>
          </a:xfrm>
          <a:prstGeom prst="rect">
            <a:avLst/>
          </a:prstGeom>
          <a:ln w="0">
            <a:noFill/>
          </a:ln>
        </p:spPr>
      </p:pic>
      <p:pic>
        <p:nvPicPr>
          <p:cNvPr id="326" name="Picture 10" descr="A close-up of a screen&#10;&#10;Description automatically generated with low confidence"/>
          <p:cNvPicPr/>
          <p:nvPr/>
        </p:nvPicPr>
        <p:blipFill>
          <a:blip r:embed="rId4"/>
          <a:stretch/>
        </p:blipFill>
        <p:spPr>
          <a:xfrm>
            <a:off x="1371600" y="4462560"/>
            <a:ext cx="7772040" cy="184896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4" name="Rectangle 11"/>
          <p:cNvSpPr/>
          <p:nvPr/>
        </p:nvSpPr>
        <p:spPr>
          <a:xfrm>
            <a:off x="1440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35" name="Group 13"/>
          <p:cNvGrpSpPr/>
          <p:nvPr/>
        </p:nvGrpSpPr>
        <p:grpSpPr>
          <a:xfrm>
            <a:off x="0" y="0"/>
            <a:ext cx="12198600" cy="1576440"/>
            <a:chOff x="0" y="0"/>
            <a:chExt cx="12198600" cy="1576440"/>
          </a:xfrm>
        </p:grpSpPr>
        <p:sp>
          <p:nvSpPr>
            <p:cNvPr id="336" name="Rectangle 14"/>
            <p:cNvSpPr/>
            <p:nvPr/>
          </p:nvSpPr>
          <p:spPr>
            <a:xfrm rot="10800000" flipH="1">
              <a:off x="-360" y="360"/>
              <a:ext cx="12198600" cy="1575720"/>
            </a:xfrm>
            <a:prstGeom prst="rect">
              <a:avLst/>
            </a:prstGeom>
            <a:gradFill rotWithShape="0">
              <a:gsLst>
                <a:gs pos="0">
                  <a:srgbClr val="000000">
                    <a:alpha val="96078"/>
                  </a:srgbClr>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337" name="Rectangle 15"/>
            <p:cNvSpPr/>
            <p:nvPr/>
          </p:nvSpPr>
          <p:spPr>
            <a:xfrm rot="16200000">
              <a:off x="5311080" y="-5310720"/>
              <a:ext cx="1576080" cy="12198600"/>
            </a:xfrm>
            <a:prstGeom prst="rect">
              <a:avLst/>
            </a:prstGeom>
            <a:gradFill rotWithShape="0">
              <a:gsLst>
                <a:gs pos="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38" name="Rectangle 16"/>
            <p:cNvSpPr/>
            <p:nvPr/>
          </p:nvSpPr>
          <p:spPr>
            <a:xfrm>
              <a:off x="3827520" y="0"/>
              <a:ext cx="4305600" cy="157500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339" name="Title 1"/>
          <p:cNvSpPr txBox="1"/>
          <p:nvPr/>
        </p:nvSpPr>
        <p:spPr>
          <a:xfrm>
            <a:off x="1371600" y="319320"/>
            <a:ext cx="9477000" cy="1030320"/>
          </a:xfrm>
          <a:prstGeom prst="rect">
            <a:avLst/>
          </a:prstGeom>
          <a:noFill/>
          <a:ln w="0">
            <a:noFill/>
          </a:ln>
        </p:spPr>
        <p:txBody>
          <a:bodyPr anchor="ctr">
            <a:normAutofit/>
          </a:bodyPr>
          <a:lstStyle/>
          <a:p>
            <a:pPr>
              <a:lnSpc>
                <a:spcPct val="90000"/>
              </a:lnSpc>
            </a:pPr>
            <a:r>
              <a:rPr lang="en-US" sz="4000" b="1" strike="noStrike" spc="-1">
                <a:solidFill>
                  <a:srgbClr val="FFFFFF"/>
                </a:solidFill>
                <a:latin typeface="Calibri"/>
              </a:rPr>
              <a:t>APPROVAL PROCESS DIAGRAM</a:t>
            </a:r>
            <a:endParaRPr lang="en-US" sz="4000" b="1" strike="noStrike" spc="-1">
              <a:solidFill>
                <a:srgbClr val="000000"/>
              </a:solidFill>
              <a:latin typeface="Calibri"/>
            </a:endParaRPr>
          </a:p>
        </p:txBody>
      </p:sp>
      <p:pic>
        <p:nvPicPr>
          <p:cNvPr id="340" name="Content Placeholder 6" descr="A picture containing text, diagram, screenshot&#10;&#10;Description automatically generated"/>
          <p:cNvPicPr/>
          <p:nvPr/>
        </p:nvPicPr>
        <p:blipFill>
          <a:blip r:embed="rId2"/>
          <a:stretch/>
        </p:blipFill>
        <p:spPr>
          <a:xfrm>
            <a:off x="1371600" y="1575360"/>
            <a:ext cx="9743760" cy="466776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 name="Rectangle 16_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8" name="Rectangle 18_1"/>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329" name="Rectangle 20_1"/>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30" name="Rectangle 22_1"/>
          <p:cNvSpPr/>
          <p:nvPr/>
        </p:nvSpPr>
        <p:spPr>
          <a:xfrm rot="16200000" flipH="1">
            <a:off x="-1180440" y="1637640"/>
            <a:ext cx="6856920" cy="35805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31" name="Freeform: Shape 24_1"/>
          <p:cNvSpPr/>
          <p:nvPr/>
        </p:nvSpPr>
        <p:spPr>
          <a:xfrm rot="6097800">
            <a:off x="-745920" y="120060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332" name="Subtitle 2_1"/>
          <p:cNvSpPr/>
          <p:nvPr/>
        </p:nvSpPr>
        <p:spPr>
          <a:xfrm>
            <a:off x="401040" y="806760"/>
            <a:ext cx="3177720" cy="149328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marL="343080" indent="-342000">
              <a:lnSpc>
                <a:spcPct val="90000"/>
              </a:lnSpc>
              <a:spcBef>
                <a:spcPts val="1001"/>
              </a:spcBef>
              <a:buClr>
                <a:srgbClr val="FFFFFF"/>
              </a:buClr>
              <a:buFont typeface="Arial"/>
              <a:buChar char="•"/>
            </a:pPr>
            <a:r>
              <a:rPr lang="en-US" sz="4000" b="1" strike="noStrike" spc="-1">
                <a:solidFill>
                  <a:srgbClr val="FFFFFF"/>
                </a:solidFill>
                <a:latin typeface="Calibri"/>
                <a:ea typeface="DejaVu Sans"/>
              </a:rPr>
              <a:t>AN EXPENSE REPORT APPROVAL</a:t>
            </a:r>
            <a:endParaRPr lang="en-AU" sz="4000" b="1" strike="noStrike" spc="-1">
              <a:latin typeface="Arial"/>
            </a:endParaRPr>
          </a:p>
        </p:txBody>
      </p:sp>
      <p:sp>
        <p:nvSpPr>
          <p:cNvPr id="333" name="TextBox 1"/>
          <p:cNvSpPr/>
          <p:nvPr/>
        </p:nvSpPr>
        <p:spPr>
          <a:xfrm>
            <a:off x="4445640" y="582840"/>
            <a:ext cx="3576600" cy="12790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600" b="0" strike="noStrike" spc="-1">
                <a:solidFill>
                  <a:srgbClr val="000000"/>
                </a:solidFill>
                <a:latin typeface="Calibri"/>
                <a:ea typeface="DejaVu Sans"/>
              </a:rPr>
              <a:t>2-Step Approval Process</a:t>
            </a:r>
            <a:endParaRPr lang="en-AU" sz="2600" b="0" strike="noStrike" spc="-1">
              <a:latin typeface="Calibri"/>
            </a:endParaRPr>
          </a:p>
          <a:p>
            <a:pPr>
              <a:lnSpc>
                <a:spcPct val="100000"/>
              </a:lnSpc>
            </a:pPr>
            <a:r>
              <a:rPr lang="en-GB" sz="2600" b="0" strike="noStrike" spc="-1">
                <a:solidFill>
                  <a:srgbClr val="000000"/>
                </a:solidFill>
                <a:latin typeface="Calibri"/>
                <a:ea typeface="DejaVu Sans"/>
              </a:rPr>
              <a:t>- Manager Approvals</a:t>
            </a:r>
            <a:endParaRPr lang="en-AU" sz="2600" b="0" strike="noStrike" spc="-1">
              <a:latin typeface="Calibri"/>
            </a:endParaRPr>
          </a:p>
          <a:p>
            <a:pPr>
              <a:lnSpc>
                <a:spcPct val="100000"/>
              </a:lnSpc>
            </a:pPr>
            <a:r>
              <a:rPr lang="en-GB" sz="2600" b="0" strike="noStrike" spc="-1">
                <a:solidFill>
                  <a:srgbClr val="000000"/>
                </a:solidFill>
                <a:latin typeface="Calibri"/>
                <a:ea typeface="DejaVu Sans"/>
              </a:rPr>
              <a:t>- Expense Team</a:t>
            </a:r>
            <a:endParaRPr lang="en-AU" sz="2600" b="0" strike="noStrike" spc="-1">
              <a:latin typeface="Calibri"/>
            </a:endParaRPr>
          </a:p>
        </p:txBody>
      </p:sp>
      <p:pic>
        <p:nvPicPr>
          <p:cNvPr id="2" name="Picture 2" descr="Graphical user interface, application&#10;&#10;Description automatically generated">
            <a:extLst>
              <a:ext uri="{FF2B5EF4-FFF2-40B4-BE49-F238E27FC236}">
                <a16:creationId xmlns:a16="http://schemas.microsoft.com/office/drawing/2014/main" id="{CC2C69A6-3147-AD72-CC52-29D0818B182B}"/>
              </a:ext>
            </a:extLst>
          </p:cNvPr>
          <p:cNvPicPr>
            <a:picLocks noChangeAspect="1"/>
          </p:cNvPicPr>
          <p:nvPr/>
        </p:nvPicPr>
        <p:blipFill>
          <a:blip r:embed="rId2"/>
          <a:stretch>
            <a:fillRect/>
          </a:stretch>
        </p:blipFill>
        <p:spPr>
          <a:xfrm>
            <a:off x="4724400" y="1928790"/>
            <a:ext cx="6064369" cy="476883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1" name="Group 13"/>
          <p:cNvGrpSpPr/>
          <p:nvPr/>
        </p:nvGrpSpPr>
        <p:grpSpPr>
          <a:xfrm>
            <a:off x="-360" y="0"/>
            <a:ext cx="12198600" cy="1576800"/>
            <a:chOff x="-360" y="0"/>
            <a:chExt cx="12198600" cy="1576800"/>
          </a:xfrm>
        </p:grpSpPr>
        <p:sp>
          <p:nvSpPr>
            <p:cNvPr id="342" name="Rectangle 14"/>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43" name="Rectangle 1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44" name="Rectangle 1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345" name="Title 1"/>
          <p:cNvSpPr/>
          <p:nvPr/>
        </p:nvSpPr>
        <p:spPr>
          <a:xfrm>
            <a:off x="969120" y="319320"/>
            <a:ext cx="2747880" cy="1029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90000"/>
              </a:lnSpc>
            </a:pPr>
            <a:r>
              <a:rPr lang="en-US" sz="4000" b="1" strike="noStrike" spc="-1">
                <a:solidFill>
                  <a:srgbClr val="FFFFFF"/>
                </a:solidFill>
                <a:latin typeface="Calibri"/>
                <a:ea typeface="DejaVu Sans"/>
              </a:rPr>
              <a:t>QUEUE</a:t>
            </a:r>
            <a:endParaRPr lang="en-AU" sz="4000" b="1" strike="noStrike" spc="-1">
              <a:latin typeface="Calibri"/>
            </a:endParaRPr>
          </a:p>
        </p:txBody>
      </p:sp>
      <p:sp>
        <p:nvSpPr>
          <p:cNvPr id="346" name="TextBox 3"/>
          <p:cNvSpPr/>
          <p:nvPr/>
        </p:nvSpPr>
        <p:spPr>
          <a:xfrm>
            <a:off x="351000" y="1895040"/>
            <a:ext cx="7703280" cy="16750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343080" indent="-342720">
              <a:lnSpc>
                <a:spcPct val="100000"/>
              </a:lnSpc>
              <a:buClr>
                <a:srgbClr val="000000"/>
              </a:buClr>
              <a:buFont typeface="Arial"/>
              <a:buChar char="•"/>
            </a:pPr>
            <a:r>
              <a:rPr lang="en-GB" sz="2600" b="0" strike="noStrike" spc="-1">
                <a:solidFill>
                  <a:srgbClr val="000000"/>
                </a:solidFill>
                <a:latin typeface="Calibri"/>
                <a:ea typeface="DejaVu Sans"/>
              </a:rPr>
              <a:t>Expert Queue Team: </a:t>
            </a:r>
            <a:endParaRPr lang="en-AU" sz="2600" b="0" strike="noStrike" spc="-1">
              <a:latin typeface="Calibri"/>
            </a:endParaRPr>
          </a:p>
          <a:p>
            <a:pPr marL="648000" lvl="2" indent="-216000">
              <a:lnSpc>
                <a:spcPct val="100000"/>
              </a:lnSpc>
              <a:buClr>
                <a:srgbClr val="000000"/>
              </a:buClr>
              <a:buSzPct val="45000"/>
              <a:buFont typeface="Wingdings" charset="2"/>
              <a:buChar char=""/>
            </a:pPr>
            <a:r>
              <a:rPr lang="en-GB" sz="2600" b="0" strike="noStrike" spc="-1">
                <a:solidFill>
                  <a:srgbClr val="000000"/>
                </a:solidFill>
                <a:latin typeface="Calibri"/>
                <a:ea typeface="DejaVu Sans"/>
              </a:rPr>
              <a:t>Add desired members in that Queue: Jacob Lerner, Ted Kim, Maya Lorrette.</a:t>
            </a:r>
            <a:endParaRPr lang="en-AU" sz="2600" b="0" strike="noStrike" spc="-1">
              <a:latin typeface="Calibri"/>
            </a:endParaRPr>
          </a:p>
          <a:p>
            <a:pPr marL="343080" indent="-342720">
              <a:lnSpc>
                <a:spcPct val="100000"/>
              </a:lnSpc>
              <a:buClr>
                <a:srgbClr val="000000"/>
              </a:buClr>
              <a:buFont typeface="Arial"/>
              <a:buChar char="•"/>
            </a:pPr>
            <a:r>
              <a:rPr lang="en-GB" sz="2600" b="0" strike="noStrike" spc="-1">
                <a:solidFill>
                  <a:srgbClr val="000000"/>
                </a:solidFill>
                <a:latin typeface="Calibri"/>
                <a:ea typeface="DejaVu Sans"/>
              </a:rPr>
              <a:t>Add Queue to the 2-step Approval Process.</a:t>
            </a:r>
            <a:endParaRPr lang="en-AU" sz="2600" b="0" strike="noStrike" spc="-1">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7" name="Rectangle 16_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48" name="Rectangle 18_1"/>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349" name="Rectangle 20_1"/>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50" name="Rectangle 22_1"/>
          <p:cNvSpPr/>
          <p:nvPr/>
        </p:nvSpPr>
        <p:spPr>
          <a:xfrm rot="16200000" flipH="1">
            <a:off x="-1180440" y="1637640"/>
            <a:ext cx="6856920" cy="35805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51" name="Freeform: Shape 24_1"/>
          <p:cNvSpPr/>
          <p:nvPr/>
        </p:nvSpPr>
        <p:spPr>
          <a:xfrm rot="6097800">
            <a:off x="-745920" y="1200600"/>
            <a:ext cx="4807440" cy="408780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352" name="Subtitle 2_1"/>
          <p:cNvSpPr/>
          <p:nvPr/>
        </p:nvSpPr>
        <p:spPr>
          <a:xfrm>
            <a:off x="243000" y="806760"/>
            <a:ext cx="3335760" cy="212580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6000"/>
          </a:bodyPr>
          <a:lstStyle/>
          <a:p>
            <a:pPr marL="343080" indent="-342000">
              <a:lnSpc>
                <a:spcPct val="90000"/>
              </a:lnSpc>
              <a:spcBef>
                <a:spcPts val="1001"/>
              </a:spcBef>
              <a:buClr>
                <a:srgbClr val="FFFFFF"/>
              </a:buClr>
              <a:buFont typeface="Arial"/>
              <a:buChar char="•"/>
            </a:pPr>
            <a:endParaRPr lang="en-AU" sz="4000" b="1" strike="noStrike" spc="-1">
              <a:latin typeface="Arial"/>
            </a:endParaRPr>
          </a:p>
          <a:p>
            <a:pPr>
              <a:lnSpc>
                <a:spcPct val="90000"/>
              </a:lnSpc>
              <a:spcBef>
                <a:spcPts val="1001"/>
              </a:spcBef>
            </a:pPr>
            <a:r>
              <a:rPr lang="en-US" sz="4000" b="1" strike="noStrike" spc="-1">
                <a:solidFill>
                  <a:srgbClr val="FFFFFF"/>
                </a:solidFill>
                <a:latin typeface="Calibri"/>
                <a:ea typeface="DejaVu Sans"/>
              </a:rPr>
              <a:t>AN EXPENSE REPORT APPROVAL</a:t>
            </a:r>
            <a:endParaRPr lang="en-AU" sz="4000" b="1" strike="noStrike" spc="-1">
              <a:latin typeface="Arial"/>
            </a:endParaRPr>
          </a:p>
          <a:p>
            <a:pPr>
              <a:lnSpc>
                <a:spcPct val="90000"/>
              </a:lnSpc>
              <a:spcBef>
                <a:spcPts val="1001"/>
              </a:spcBef>
            </a:pPr>
            <a:r>
              <a:rPr lang="en-US" sz="4000" b="1" strike="noStrike" spc="-1">
                <a:solidFill>
                  <a:srgbClr val="FFFFFF"/>
                </a:solidFill>
                <a:latin typeface="Calibri"/>
                <a:ea typeface="DejaVu Sans"/>
              </a:rPr>
              <a:t>AUTOMATION</a:t>
            </a:r>
            <a:endParaRPr lang="en-AU" sz="4000" b="1" strike="noStrike" spc="-1">
              <a:latin typeface="Arial"/>
            </a:endParaRPr>
          </a:p>
          <a:p>
            <a:pPr>
              <a:lnSpc>
                <a:spcPct val="90000"/>
              </a:lnSpc>
              <a:spcBef>
                <a:spcPts val="1001"/>
              </a:spcBef>
            </a:pPr>
            <a:endParaRPr lang="en-AU" sz="4000" b="1" strike="noStrike" spc="-1">
              <a:latin typeface="Arial"/>
            </a:endParaRPr>
          </a:p>
        </p:txBody>
      </p:sp>
      <p:sp>
        <p:nvSpPr>
          <p:cNvPr id="353" name="TextBox 1"/>
          <p:cNvSpPr/>
          <p:nvPr/>
        </p:nvSpPr>
        <p:spPr>
          <a:xfrm>
            <a:off x="4445640" y="582840"/>
            <a:ext cx="3576600" cy="11890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400" b="0" strike="noStrike" spc="-1">
                <a:solidFill>
                  <a:srgbClr val="000000"/>
                </a:solidFill>
                <a:latin typeface="Arial"/>
                <a:ea typeface="DejaVu Sans"/>
              </a:rPr>
              <a:t>Flows</a:t>
            </a:r>
            <a:endParaRPr lang="en-AU" sz="2400" b="0" strike="noStrike" spc="-1">
              <a:latin typeface="Arial"/>
            </a:endParaRPr>
          </a:p>
          <a:p>
            <a:pPr>
              <a:lnSpc>
                <a:spcPct val="100000"/>
              </a:lnSpc>
            </a:pPr>
            <a:r>
              <a:rPr lang="en-GB" sz="2400" b="0" strike="noStrike" spc="-1">
                <a:solidFill>
                  <a:srgbClr val="000000"/>
                </a:solidFill>
                <a:latin typeface="Arial"/>
                <a:ea typeface="DejaVu Sans"/>
              </a:rPr>
              <a:t>	- Triggered-flow</a:t>
            </a:r>
            <a:endParaRPr lang="en-AU" sz="2400" b="0" strike="noStrike" spc="-1">
              <a:latin typeface="Arial"/>
            </a:endParaRPr>
          </a:p>
          <a:p>
            <a:pPr>
              <a:lnSpc>
                <a:spcPct val="100000"/>
              </a:lnSpc>
            </a:pPr>
            <a:r>
              <a:rPr lang="en-GB" sz="2400" b="0" strike="noStrike" spc="-1">
                <a:solidFill>
                  <a:srgbClr val="000000"/>
                </a:solidFill>
                <a:latin typeface="Arial"/>
                <a:ea typeface="DejaVu Sans"/>
              </a:rPr>
              <a:t>	- Action</a:t>
            </a:r>
            <a:endParaRPr lang="en-AU" sz="2400" b="0" strike="noStrike" spc="-1">
              <a:latin typeface="Arial"/>
            </a:endParaRPr>
          </a:p>
        </p:txBody>
      </p:sp>
      <p:pic>
        <p:nvPicPr>
          <p:cNvPr id="354" name="Picture 4" descr="Graphical user interface, text, application&#10;&#10;Description automatically generated"/>
          <p:cNvPicPr/>
          <p:nvPr/>
        </p:nvPicPr>
        <p:blipFill>
          <a:blip r:embed="rId2"/>
          <a:stretch/>
        </p:blipFill>
        <p:spPr>
          <a:xfrm>
            <a:off x="7735680" y="1400400"/>
            <a:ext cx="3233160" cy="512100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5" name="Rectangle 18_1"/>
          <p:cNvSpPr/>
          <p:nvPr/>
        </p:nvSpPr>
        <p:spPr>
          <a:xfrm rot="5400000" flipH="1">
            <a:off x="-1418040" y="1418040"/>
            <a:ext cx="6874920" cy="4039920"/>
          </a:xfrm>
          <a:prstGeom prst="rect">
            <a:avLst/>
          </a:prstGeom>
          <a:gradFill rotWithShape="0">
            <a:gsLst>
              <a:gs pos="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356" name="Rectangle 20_1"/>
          <p:cNvSpPr/>
          <p:nvPr/>
        </p:nvSpPr>
        <p:spPr>
          <a:xfrm rot="16200000">
            <a:off x="-158040" y="2661120"/>
            <a:ext cx="4354920" cy="4037760"/>
          </a:xfrm>
          <a:prstGeom prst="rect">
            <a:avLst/>
          </a:prstGeom>
          <a:gradFill rotWithShape="0">
            <a:gsLst>
              <a:gs pos="0">
                <a:srgbClr val="4472C4">
                  <a:alpha val="50196"/>
                </a:srgbClr>
              </a:gs>
              <a:gs pos="100000">
                <a:srgbClr val="20386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57" name="Rectangle 22_1"/>
          <p:cNvSpPr/>
          <p:nvPr/>
        </p:nvSpPr>
        <p:spPr>
          <a:xfrm rot="16200000" flipH="1">
            <a:off x="-1180440" y="1637640"/>
            <a:ext cx="6856920" cy="3580560"/>
          </a:xfrm>
          <a:prstGeom prst="rect">
            <a:avLst/>
          </a:prstGeom>
          <a:gradFill rotWithShape="0">
            <a:gsLst>
              <a:gs pos="31000">
                <a:srgbClr val="4472C4">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58" name="Freeform: Shape 24_1"/>
          <p:cNvSpPr/>
          <p:nvPr/>
        </p:nvSpPr>
        <p:spPr>
          <a:xfrm rot="6097800">
            <a:off x="-498600" y="999000"/>
            <a:ext cx="4606200" cy="4346640"/>
          </a:xfrm>
          <a:custGeom>
            <a:avLst/>
            <a:gdLst/>
            <a:ahLst/>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8FAADC">
                  <a:alpha val="0"/>
                </a:srgbClr>
              </a:gs>
              <a:gs pos="100000">
                <a:srgbClr val="2F5597">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359" name="Subtitle 2_1"/>
          <p:cNvSpPr/>
          <p:nvPr/>
        </p:nvSpPr>
        <p:spPr>
          <a:xfrm>
            <a:off x="0" y="1620000"/>
            <a:ext cx="4039200" cy="144000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nSpc>
                <a:spcPct val="90000"/>
              </a:lnSpc>
              <a:spcBef>
                <a:spcPts val="1001"/>
              </a:spcBef>
            </a:pPr>
            <a:r>
              <a:rPr lang="en-AU" sz="4000" b="1" strike="noStrike" spc="-1">
                <a:solidFill>
                  <a:srgbClr val="FFFFFF"/>
                </a:solidFill>
                <a:latin typeface="Calibri"/>
                <a:ea typeface="DejaVu Sans"/>
              </a:rPr>
              <a:t>DATA SECURITY</a:t>
            </a:r>
            <a:endParaRPr lang="en-AU" sz="4000" b="1" strike="noStrike" spc="-1">
              <a:latin typeface="Calibri"/>
            </a:endParaRPr>
          </a:p>
        </p:txBody>
      </p:sp>
      <p:sp>
        <p:nvSpPr>
          <p:cNvPr id="360" name="TextBox 135_0"/>
          <p:cNvSpPr/>
          <p:nvPr/>
        </p:nvSpPr>
        <p:spPr>
          <a:xfrm>
            <a:off x="4219560" y="720000"/>
            <a:ext cx="7120440" cy="341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2600" b="0" strike="noStrike" spc="-1">
                <a:solidFill>
                  <a:srgbClr val="000000"/>
                </a:solidFill>
                <a:latin typeface="Calibri"/>
                <a:ea typeface="DejaVu Sans"/>
              </a:rPr>
              <a:t>- Permission Sets</a:t>
            </a:r>
            <a:endParaRPr lang="en-AU" sz="2600" b="0" strike="noStrike" spc="-1">
              <a:latin typeface="Calibri"/>
            </a:endParaRPr>
          </a:p>
          <a:p>
            <a:pPr>
              <a:lnSpc>
                <a:spcPct val="100000"/>
              </a:lnSpc>
            </a:pPr>
            <a:r>
              <a:rPr lang="en-GB" sz="2600" b="0" strike="noStrike" spc="-1">
                <a:solidFill>
                  <a:srgbClr val="000000"/>
                </a:solidFill>
                <a:latin typeface="Calibri"/>
                <a:ea typeface="DejaVu Sans"/>
              </a:rPr>
              <a:t>- Expense team allowed to delete Expense Reports</a:t>
            </a:r>
            <a:endParaRPr lang="en-AU" sz="2600" b="0" strike="noStrike" spc="-1">
              <a:latin typeface="Calibri"/>
            </a:endParaRPr>
          </a:p>
          <a:p>
            <a:pPr>
              <a:lnSpc>
                <a:spcPct val="100000"/>
              </a:lnSpc>
            </a:pPr>
            <a:r>
              <a:rPr lang="en-GB" sz="2600" b="0" strike="noStrike" spc="-1">
                <a:solidFill>
                  <a:srgbClr val="000000"/>
                </a:solidFill>
                <a:latin typeface="Calibri"/>
                <a:ea typeface="DejaVu Sans"/>
              </a:rPr>
              <a:t>Team Able to edit the Expense Line Items</a:t>
            </a:r>
            <a:endParaRPr lang="en-AU" sz="2600" b="0" strike="noStrike" spc="-1">
              <a:latin typeface="Calibri"/>
            </a:endParaRPr>
          </a:p>
          <a:p>
            <a:pPr>
              <a:lnSpc>
                <a:spcPct val="100000"/>
              </a:lnSpc>
            </a:pPr>
            <a:r>
              <a:rPr lang="en-GB" sz="2600" b="0" strike="noStrike" spc="-1">
                <a:solidFill>
                  <a:srgbClr val="000000"/>
                </a:solidFill>
                <a:latin typeface="Calibri"/>
                <a:ea typeface="DejaVu Sans"/>
              </a:rPr>
              <a:t>- OWD</a:t>
            </a:r>
            <a:endParaRPr lang="en-AU" sz="2600" b="0" strike="noStrike" spc="-1">
              <a:latin typeface="Calibri"/>
            </a:endParaRPr>
          </a:p>
          <a:p>
            <a:pPr>
              <a:lnSpc>
                <a:spcPct val="100000"/>
              </a:lnSpc>
            </a:pPr>
            <a:r>
              <a:rPr lang="en-GB" sz="2600" b="0" strike="noStrike" spc="-1">
                <a:solidFill>
                  <a:srgbClr val="000000"/>
                </a:solidFill>
                <a:latin typeface="Calibri"/>
                <a:ea typeface="DejaVu Sans"/>
              </a:rPr>
              <a:t>- Role Hierarchy </a:t>
            </a:r>
            <a:endParaRPr lang="en-AU" sz="2600" b="0" strike="noStrike" spc="-1">
              <a:latin typeface="Calibri"/>
            </a:endParaRPr>
          </a:p>
        </p:txBody>
      </p:sp>
      <p:pic>
        <p:nvPicPr>
          <p:cNvPr id="2" name="Picture 2" descr="Timeline&#10;&#10;Description automatically generated">
            <a:extLst>
              <a:ext uri="{FF2B5EF4-FFF2-40B4-BE49-F238E27FC236}">
                <a16:creationId xmlns:a16="http://schemas.microsoft.com/office/drawing/2014/main" id="{EB35B7EE-B59E-4DE6-4BC2-62F10BA08C68}"/>
              </a:ext>
            </a:extLst>
          </p:cNvPr>
          <p:cNvPicPr>
            <a:picLocks noChangeAspect="1"/>
          </p:cNvPicPr>
          <p:nvPr/>
        </p:nvPicPr>
        <p:blipFill>
          <a:blip r:embed="rId2"/>
          <a:stretch>
            <a:fillRect/>
          </a:stretch>
        </p:blipFill>
        <p:spPr>
          <a:xfrm>
            <a:off x="5055080" y="2786151"/>
            <a:ext cx="5489274" cy="370109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Rectangle 11"/>
          <p:cNvSpPr/>
          <p:nvPr/>
        </p:nvSpPr>
        <p:spPr>
          <a:xfrm>
            <a:off x="-576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62" name="Group 13"/>
          <p:cNvGrpSpPr/>
          <p:nvPr/>
        </p:nvGrpSpPr>
        <p:grpSpPr>
          <a:xfrm>
            <a:off x="-360" y="0"/>
            <a:ext cx="12198600" cy="1576800"/>
            <a:chOff x="-360" y="0"/>
            <a:chExt cx="12198600" cy="1576800"/>
          </a:xfrm>
        </p:grpSpPr>
        <p:sp>
          <p:nvSpPr>
            <p:cNvPr id="363" name="Rectangle 14"/>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64" name="Rectangle 1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65" name="Rectangle 1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366" name="Title 1"/>
          <p:cNvSpPr/>
          <p:nvPr/>
        </p:nvSpPr>
        <p:spPr>
          <a:xfrm>
            <a:off x="969120" y="319320"/>
            <a:ext cx="2747880" cy="1029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90000"/>
              </a:lnSpc>
            </a:pPr>
            <a:r>
              <a:rPr lang="en-US" sz="4000" b="1" strike="noStrike" spc="-1">
                <a:solidFill>
                  <a:srgbClr val="FFFFFF"/>
                </a:solidFill>
                <a:latin typeface="Calibri"/>
                <a:ea typeface="DejaVu Sans"/>
              </a:rPr>
              <a:t>TIMELINE</a:t>
            </a:r>
            <a:endParaRPr lang="en-AU" sz="4000" b="1" strike="noStrike" spc="-1">
              <a:latin typeface="Calibri"/>
            </a:endParaRPr>
          </a:p>
        </p:txBody>
      </p:sp>
      <p:pic>
        <p:nvPicPr>
          <p:cNvPr id="2" name="Picture 2" descr="Graphical user interface, text, application, email&#10;&#10;Description automatically generated">
            <a:extLst>
              <a:ext uri="{FF2B5EF4-FFF2-40B4-BE49-F238E27FC236}">
                <a16:creationId xmlns:a16="http://schemas.microsoft.com/office/drawing/2014/main" id="{047793F2-9009-B622-67FE-BC07232100CF}"/>
              </a:ext>
            </a:extLst>
          </p:cNvPr>
          <p:cNvPicPr>
            <a:picLocks noChangeAspect="1"/>
          </p:cNvPicPr>
          <p:nvPr/>
        </p:nvPicPr>
        <p:blipFill>
          <a:blip r:embed="rId2"/>
          <a:stretch>
            <a:fillRect/>
          </a:stretch>
        </p:blipFill>
        <p:spPr>
          <a:xfrm>
            <a:off x="152400" y="2120333"/>
            <a:ext cx="6035615" cy="3954429"/>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C73396AA-487F-55B0-C1EB-E1D9DDCA6FE6}"/>
              </a:ext>
            </a:extLst>
          </p:cNvPr>
          <p:cNvPicPr>
            <a:picLocks noChangeAspect="1"/>
          </p:cNvPicPr>
          <p:nvPr/>
        </p:nvPicPr>
        <p:blipFill>
          <a:blip r:embed="rId3"/>
          <a:stretch>
            <a:fillRect/>
          </a:stretch>
        </p:blipFill>
        <p:spPr>
          <a:xfrm>
            <a:off x="6866627" y="2202524"/>
            <a:ext cx="4741651" cy="36175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Rectangle 11_0"/>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69" name="Group 13_0"/>
          <p:cNvGrpSpPr/>
          <p:nvPr/>
        </p:nvGrpSpPr>
        <p:grpSpPr>
          <a:xfrm>
            <a:off x="-360" y="0"/>
            <a:ext cx="12198600" cy="1576800"/>
            <a:chOff x="-360" y="0"/>
            <a:chExt cx="12198600" cy="1576800"/>
          </a:xfrm>
        </p:grpSpPr>
        <p:sp>
          <p:nvSpPr>
            <p:cNvPr id="170" name="Rectangle 14_0"/>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71" name="Rectangle 15_0"/>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72" name="Rectangle 16_4"/>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173" name="Title 1_0"/>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THE PROBLEMS</a:t>
            </a:r>
            <a:endParaRPr lang="en-AU" sz="4000" b="1" strike="noStrike" spc="-1">
              <a:latin typeface="Calibri"/>
            </a:endParaRPr>
          </a:p>
        </p:txBody>
      </p:sp>
      <p:sp>
        <p:nvSpPr>
          <p:cNvPr id="174" name="TextBox 100"/>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1. Design a simple and user-friendly expense report app that meets all the specified requirements.</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2. Ensure that users are only able to choose an Expense Report status of New or Complete.</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3. Implement the necessary calculations to determine total expenses for Transportation, Accommodation and Food.</a:t>
            </a:r>
            <a:endParaRPr lang="en-AU" sz="26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0" name="Rectangle 11"/>
          <p:cNvSpPr/>
          <p:nvPr/>
        </p:nvSpPr>
        <p:spPr>
          <a:xfrm>
            <a:off x="6050160" y="0"/>
            <a:ext cx="9108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372" name="Rectangle 13"/>
          <p:cNvSpPr/>
          <p:nvPr/>
        </p:nvSpPr>
        <p:spPr>
          <a:xfrm>
            <a:off x="0" y="3383280"/>
            <a:ext cx="6126120" cy="91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373" name="Rectangle 15"/>
          <p:cNvSpPr/>
          <p:nvPr/>
        </p:nvSpPr>
        <p:spPr>
          <a:xfrm>
            <a:off x="6065640" y="3383280"/>
            <a:ext cx="6126120" cy="91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pic>
        <p:nvPicPr>
          <p:cNvPr id="374" name="Picture 5" descr="Graphical user interface, application&#10;&#10;Description automatically generated"/>
          <p:cNvPicPr/>
          <p:nvPr/>
        </p:nvPicPr>
        <p:blipFill>
          <a:blip r:embed="rId2"/>
          <a:stretch/>
        </p:blipFill>
        <p:spPr>
          <a:xfrm>
            <a:off x="457200" y="3742920"/>
            <a:ext cx="5426280" cy="2536560"/>
          </a:xfrm>
          <a:prstGeom prst="rect">
            <a:avLst/>
          </a:prstGeom>
          <a:ln w="0">
            <a:noFill/>
          </a:ln>
        </p:spPr>
      </p:pic>
      <p:pic>
        <p:nvPicPr>
          <p:cNvPr id="2" name="Picture 2" descr="Graphical user interface, application&#10;&#10;Description automatically generated">
            <a:extLst>
              <a:ext uri="{FF2B5EF4-FFF2-40B4-BE49-F238E27FC236}">
                <a16:creationId xmlns:a16="http://schemas.microsoft.com/office/drawing/2014/main" id="{3B2E1B2B-0129-D427-E189-27039B4AFEBC}"/>
              </a:ext>
            </a:extLst>
          </p:cNvPr>
          <p:cNvPicPr>
            <a:picLocks noChangeAspect="1"/>
          </p:cNvPicPr>
          <p:nvPr/>
        </p:nvPicPr>
        <p:blipFill>
          <a:blip r:embed="rId3"/>
          <a:stretch>
            <a:fillRect/>
          </a:stretch>
        </p:blipFill>
        <p:spPr>
          <a:xfrm>
            <a:off x="511834" y="4355"/>
            <a:ext cx="4871048" cy="3355592"/>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F214F72A-47AF-0719-8524-F9E01CACB216}"/>
              </a:ext>
            </a:extLst>
          </p:cNvPr>
          <p:cNvPicPr>
            <a:picLocks noChangeAspect="1"/>
          </p:cNvPicPr>
          <p:nvPr/>
        </p:nvPicPr>
        <p:blipFill>
          <a:blip r:embed="rId4"/>
          <a:stretch>
            <a:fillRect/>
          </a:stretch>
        </p:blipFill>
        <p:spPr>
          <a:xfrm>
            <a:off x="7686136" y="58540"/>
            <a:ext cx="2743200" cy="3218467"/>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5A76570F-8A39-664B-58B3-0509EE2B3E9E}"/>
              </a:ext>
            </a:extLst>
          </p:cNvPr>
          <p:cNvPicPr>
            <a:picLocks noChangeAspect="1"/>
          </p:cNvPicPr>
          <p:nvPr/>
        </p:nvPicPr>
        <p:blipFill>
          <a:blip r:embed="rId5"/>
          <a:stretch>
            <a:fillRect/>
          </a:stretch>
        </p:blipFill>
        <p:spPr>
          <a:xfrm>
            <a:off x="7024777" y="3598877"/>
            <a:ext cx="4410973" cy="30245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 name="Rectangle 11"/>
          <p:cNvSpPr/>
          <p:nvPr/>
        </p:nvSpPr>
        <p:spPr>
          <a:xfrm>
            <a:off x="-576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77" name="Group 13"/>
          <p:cNvGrpSpPr/>
          <p:nvPr/>
        </p:nvGrpSpPr>
        <p:grpSpPr>
          <a:xfrm>
            <a:off x="-360" y="0"/>
            <a:ext cx="12198600" cy="1576800"/>
            <a:chOff x="-360" y="0"/>
            <a:chExt cx="12198600" cy="1576800"/>
          </a:xfrm>
        </p:grpSpPr>
        <p:sp>
          <p:nvSpPr>
            <p:cNvPr id="378" name="Rectangle 14"/>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79" name="Rectangle 1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380" name="Rectangle 16"/>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381" name="TextBox 4"/>
          <p:cNvSpPr/>
          <p:nvPr/>
        </p:nvSpPr>
        <p:spPr>
          <a:xfrm>
            <a:off x="496800" y="470520"/>
            <a:ext cx="4453920" cy="700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4000" b="1" strike="noStrike" spc="-1">
                <a:solidFill>
                  <a:srgbClr val="FFFFFF"/>
                </a:solidFill>
                <a:latin typeface="Calibri"/>
                <a:ea typeface="DejaVu Sans"/>
              </a:rPr>
              <a:t>CALL – TO – ACTION </a:t>
            </a:r>
            <a:endParaRPr lang="en-AU" sz="4000" b="0" strike="noStrike" spc="-1">
              <a:latin typeface="Calibri"/>
            </a:endParaRPr>
          </a:p>
        </p:txBody>
      </p:sp>
      <p:sp>
        <p:nvSpPr>
          <p:cNvPr id="382" name="TextBox 100_0"/>
          <p:cNvSpPr/>
          <p:nvPr/>
        </p:nvSpPr>
        <p:spPr>
          <a:xfrm>
            <a:off x="4320000" y="4140000"/>
            <a:ext cx="6839640" cy="21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AU" sz="2600" b="0" strike="noStrike" spc="-1">
                <a:solidFill>
                  <a:srgbClr val="000000"/>
                </a:solidFill>
                <a:latin typeface="Calibri"/>
                <a:ea typeface="DejaVu Sans"/>
              </a:rPr>
              <a:t>Rimma: </a:t>
            </a:r>
            <a:r>
              <a:rPr lang="en-AU" sz="2600" b="0" strike="noStrike" spc="-1">
                <a:solidFill>
                  <a:srgbClr val="000000"/>
                </a:solidFill>
                <a:latin typeface="Calibri"/>
                <a:ea typeface="DejaVu Sans"/>
                <a:hlinkClick r:id="rId2"/>
              </a:rPr>
              <a:t>rimmart@gmail.com</a:t>
            </a:r>
            <a:endParaRPr lang="en-AU" sz="2600" b="0" strike="noStrike" spc="-1">
              <a:latin typeface="Calibri"/>
            </a:endParaRPr>
          </a:p>
          <a:p>
            <a:pPr>
              <a:lnSpc>
                <a:spcPct val="90000"/>
              </a:lnSpc>
              <a:spcBef>
                <a:spcPts val="1001"/>
              </a:spcBef>
            </a:pPr>
            <a:r>
              <a:rPr lang="en-AU" sz="2600" b="0" strike="noStrike" spc="-1">
                <a:solidFill>
                  <a:srgbClr val="000000"/>
                </a:solidFill>
                <a:latin typeface="Calibri"/>
                <a:ea typeface="DejaVu Sans"/>
              </a:rPr>
              <a:t>Ngoc Thuy Quynh Do: </a:t>
            </a:r>
            <a:r>
              <a:rPr lang="en-AU" sz="2600" b="0" strike="noStrike" spc="-1">
                <a:solidFill>
                  <a:srgbClr val="000000"/>
                </a:solidFill>
                <a:latin typeface="Calibri"/>
                <a:ea typeface="DejaVu Sans"/>
                <a:hlinkClick r:id="rId3"/>
              </a:rPr>
              <a:t>dntquynh@gmail.com</a:t>
            </a:r>
            <a:endParaRPr lang="en-AU" sz="2600" b="0" strike="noStrike" spc="-1">
              <a:latin typeface="Calibri"/>
            </a:endParaRPr>
          </a:p>
          <a:p>
            <a:pPr>
              <a:lnSpc>
                <a:spcPct val="90000"/>
              </a:lnSpc>
              <a:spcBef>
                <a:spcPts val="1001"/>
              </a:spcBef>
            </a:pPr>
            <a:r>
              <a:rPr lang="en-AU" sz="2600" b="0" strike="noStrike" spc="-1">
                <a:solidFill>
                  <a:srgbClr val="000000"/>
                </a:solidFill>
                <a:latin typeface="Calibri"/>
                <a:ea typeface="DejaVu Sans"/>
              </a:rPr>
              <a:t>Sravya Komatineni: </a:t>
            </a:r>
            <a:r>
              <a:rPr lang="en-AU" sz="2600" b="0" strike="noStrike" spc="-1">
                <a:solidFill>
                  <a:srgbClr val="000000"/>
                </a:solidFill>
                <a:latin typeface="Calibri"/>
                <a:ea typeface="DejaVu Sans"/>
                <a:hlinkClick r:id="rId4"/>
              </a:rPr>
              <a:t>sravya.it24@gmail.com</a:t>
            </a:r>
            <a:endParaRPr lang="en-AU" sz="2600" b="0" strike="noStrike" spc="-1">
              <a:latin typeface="Calibri"/>
            </a:endParaRPr>
          </a:p>
          <a:p>
            <a:pPr>
              <a:lnSpc>
                <a:spcPct val="90000"/>
              </a:lnSpc>
              <a:spcBef>
                <a:spcPts val="1001"/>
              </a:spcBef>
            </a:pPr>
            <a:r>
              <a:rPr lang="en-AU" sz="2600" b="0" strike="noStrike" spc="-1">
                <a:solidFill>
                  <a:srgbClr val="000000"/>
                </a:solidFill>
                <a:latin typeface="Calibri"/>
                <a:ea typeface="DejaVu Sans"/>
              </a:rPr>
              <a:t>Divya Anusha Kotha: </a:t>
            </a:r>
            <a:r>
              <a:rPr lang="en-AU" sz="2600" b="0" strike="noStrike" spc="-1">
                <a:solidFill>
                  <a:srgbClr val="000000"/>
                </a:solidFill>
                <a:latin typeface="Calibri"/>
                <a:ea typeface="DejaVu Sans"/>
                <a:hlinkClick r:id="rId5"/>
              </a:rPr>
              <a:t>divya.kotha03@gmail.com</a:t>
            </a:r>
            <a:endParaRPr lang="en-AU" sz="2600" b="0" strike="noStrike" spc="-1">
              <a:latin typeface="Calibri"/>
            </a:endParaRPr>
          </a:p>
          <a:p>
            <a:pPr>
              <a:lnSpc>
                <a:spcPct val="90000"/>
              </a:lnSpc>
              <a:spcBef>
                <a:spcPts val="1001"/>
              </a:spcBef>
            </a:pPr>
            <a:endParaRPr lang="en-AU" sz="2600" b="0" strike="noStrike" spc="-1">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 name="Rectangle 11_2"/>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76" name="Group 13_2"/>
          <p:cNvGrpSpPr/>
          <p:nvPr/>
        </p:nvGrpSpPr>
        <p:grpSpPr>
          <a:xfrm>
            <a:off x="-360" y="0"/>
            <a:ext cx="12198600" cy="1576800"/>
            <a:chOff x="-360" y="0"/>
            <a:chExt cx="12198600" cy="1576800"/>
          </a:xfrm>
        </p:grpSpPr>
        <p:sp>
          <p:nvSpPr>
            <p:cNvPr id="177" name="Rectangle 14_2"/>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78" name="Rectangle 15_2"/>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79" name="Rectangle 16_5"/>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180" name="Title 1_2"/>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THE PROBLEMS</a:t>
            </a:r>
            <a:endParaRPr lang="en-AU" sz="4000" b="1" strike="noStrike" spc="-1">
              <a:latin typeface="Calibri"/>
            </a:endParaRPr>
          </a:p>
        </p:txBody>
      </p:sp>
      <p:sp>
        <p:nvSpPr>
          <p:cNvPr id="181" name="TextBox 107"/>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4. Automated submission to Managers and reassignment of expense reports to the Expense Processing Team.</a:t>
            </a: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5. Ensure that only the Expense Processing Team can delete and edit Expense Reports and Expense Items.</a:t>
            </a: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6. Provide Managers with access to their subordinates’ Expense Reports while maintaining data privacy and security.</a:t>
            </a:r>
            <a:endParaRPr lang="en-AU" sz="2600" b="0" strike="noStrike" spc="-1">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Rectangle 11_1"/>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83" name="Group 13_1"/>
          <p:cNvGrpSpPr/>
          <p:nvPr/>
        </p:nvGrpSpPr>
        <p:grpSpPr>
          <a:xfrm>
            <a:off x="-360" y="0"/>
            <a:ext cx="12198600" cy="1576800"/>
            <a:chOff x="-360" y="0"/>
            <a:chExt cx="12198600" cy="1576800"/>
          </a:xfrm>
        </p:grpSpPr>
        <p:sp>
          <p:nvSpPr>
            <p:cNvPr id="184" name="Rectangle 14_1"/>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85" name="Rectangle 15_1"/>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86" name="Rectangle 16_2"/>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187" name="Title 1_1"/>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 ADVANTAGES</a:t>
            </a:r>
            <a:endParaRPr lang="en-AU" sz="4000" b="1" strike="noStrike" spc="-1">
              <a:latin typeface="Calibri"/>
            </a:endParaRPr>
          </a:p>
        </p:txBody>
      </p:sp>
      <p:sp>
        <p:nvSpPr>
          <p:cNvPr id="188" name="TextBox 114"/>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1. Improved Security</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2. Easy to Implement</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3. Scalability</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4. Improved User Experience</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5. Compliance</a:t>
            </a:r>
            <a:endParaRPr lang="en-AU" sz="26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Rectangle 11_5"/>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90" name="Group 13_5"/>
          <p:cNvGrpSpPr/>
          <p:nvPr/>
        </p:nvGrpSpPr>
        <p:grpSpPr>
          <a:xfrm>
            <a:off x="-360" y="0"/>
            <a:ext cx="12198600" cy="1576800"/>
            <a:chOff x="-360" y="0"/>
            <a:chExt cx="12198600" cy="1576800"/>
          </a:xfrm>
        </p:grpSpPr>
        <p:sp>
          <p:nvSpPr>
            <p:cNvPr id="191" name="Rectangle 14_5"/>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92" name="Rectangle 15_5"/>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93" name="Rectangle 16_8"/>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194" name="Title 1_5"/>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a:t>
            </a:r>
            <a:endParaRPr lang="en-AU" sz="4000" b="1" strike="noStrike" spc="-1">
              <a:latin typeface="Calibri"/>
            </a:endParaRPr>
          </a:p>
        </p:txBody>
      </p:sp>
      <p:sp>
        <p:nvSpPr>
          <p:cNvPr id="195" name="TextBox 121"/>
          <p:cNvSpPr/>
          <p:nvPr/>
        </p:nvSpPr>
        <p:spPr>
          <a:xfrm>
            <a:off x="900000" y="1945080"/>
            <a:ext cx="10259640" cy="449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1. Create an Expense Report app.</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2. Create a custom object named “Expense Item” with a Master-detail relationship to the object “Expense Report”.</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3. In Expense Report object, create 4 custom fields:</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Date Submitted</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Trip Purpose</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Report Status</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Department</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Create a Validation Rule on Expense Report object to restrict the picklist values of the Report Status field to “New” or “Complete” only.</a:t>
            </a:r>
            <a:endParaRPr lang="en-AU" sz="2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Rectangle 11_6"/>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97" name="Group 13_6"/>
          <p:cNvGrpSpPr/>
          <p:nvPr/>
        </p:nvGrpSpPr>
        <p:grpSpPr>
          <a:xfrm>
            <a:off x="-360" y="0"/>
            <a:ext cx="12198600" cy="1576800"/>
            <a:chOff x="-360" y="0"/>
            <a:chExt cx="12198600" cy="1576800"/>
          </a:xfrm>
        </p:grpSpPr>
        <p:sp>
          <p:nvSpPr>
            <p:cNvPr id="198" name="Rectangle 14_6"/>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99" name="Rectangle 15_6"/>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00" name="Rectangle 16_3"/>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01" name="Title 1_6"/>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a:t>
            </a:r>
            <a:endParaRPr lang="en-AU" sz="4000" b="1" strike="noStrike" spc="-1">
              <a:latin typeface="Calibri"/>
            </a:endParaRPr>
          </a:p>
        </p:txBody>
      </p:sp>
      <p:sp>
        <p:nvSpPr>
          <p:cNvPr id="202" name="TextBox 128"/>
          <p:cNvSpPr/>
          <p:nvPr/>
        </p:nvSpPr>
        <p:spPr>
          <a:xfrm>
            <a:off x="900000" y="1945080"/>
            <a:ext cx="11052720" cy="506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4. On Expense Item object, create these custom fields:</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For Transportation:</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Transportation Type</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 Airline Company</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 Taxi Company</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 Rental Car Company</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Set dependencies for Airline Company, Taxi Company, and Rental Car Company.</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Transportation Amount</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Transportation Comments</a:t>
            </a:r>
            <a:endParaRPr lang="en-AU" sz="2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Rectangle 11_7"/>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04" name="Group 13_7"/>
          <p:cNvGrpSpPr/>
          <p:nvPr/>
        </p:nvGrpSpPr>
        <p:grpSpPr>
          <a:xfrm>
            <a:off x="-360" y="0"/>
            <a:ext cx="12198600" cy="1576800"/>
            <a:chOff x="-360" y="0"/>
            <a:chExt cx="12198600" cy="1576800"/>
          </a:xfrm>
        </p:grpSpPr>
        <p:sp>
          <p:nvSpPr>
            <p:cNvPr id="205" name="Rectangle 14_7"/>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06" name="Rectangle 15_7"/>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07" name="Rectangle 16_9"/>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08" name="Title 1_7"/>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a:t>
            </a:r>
            <a:endParaRPr lang="en-AU" sz="4000" b="1" strike="noStrike" spc="-1">
              <a:latin typeface="Calibri"/>
            </a:endParaRPr>
          </a:p>
        </p:txBody>
      </p:sp>
      <p:sp>
        <p:nvSpPr>
          <p:cNvPr id="209" name="TextBox 135"/>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For Accommodation:</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Vendor</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Number of Nights</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Nightly Rate</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Accommodation Amount</a:t>
            </a:r>
            <a:endParaRPr lang="en-AU" sz="2600" b="0" strike="noStrike" spc="-1">
              <a:latin typeface="Arial"/>
            </a:endParaRPr>
          </a:p>
          <a:p>
            <a:pPr>
              <a:lnSpc>
                <a:spcPct val="90000"/>
              </a:lnSpc>
              <a:spcBef>
                <a:spcPts val="1001"/>
              </a:spcBef>
            </a:pPr>
            <a:r>
              <a:rPr lang="en-US" sz="2600" b="0" strike="noStrike" spc="-1">
                <a:solidFill>
                  <a:srgbClr val="000000"/>
                </a:solidFill>
                <a:latin typeface="Calibri"/>
                <a:ea typeface="DejaVu Sans"/>
              </a:rPr>
              <a:t>- Accommodation Comments</a:t>
            </a:r>
            <a:endParaRPr lang="en-AU" sz="2600" b="0" strike="noStrike" spc="-1">
              <a:latin typeface="Arial"/>
            </a:endParaRPr>
          </a:p>
          <a:p>
            <a:pPr>
              <a:lnSpc>
                <a:spcPct val="90000"/>
              </a:lnSpc>
              <a:spcBef>
                <a:spcPts val="1001"/>
              </a:spcBef>
            </a:pPr>
            <a:endParaRPr lang="en-AU" sz="2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Rectangle 11_8"/>
          <p:cNvSpPr/>
          <p:nvPr/>
        </p:nvSpPr>
        <p:spPr>
          <a:xfrm>
            <a:off x="1440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11" name="Group 13_8"/>
          <p:cNvGrpSpPr/>
          <p:nvPr/>
        </p:nvGrpSpPr>
        <p:grpSpPr>
          <a:xfrm>
            <a:off x="-360" y="0"/>
            <a:ext cx="12198600" cy="1576800"/>
            <a:chOff x="-360" y="0"/>
            <a:chExt cx="12198600" cy="1576800"/>
          </a:xfrm>
        </p:grpSpPr>
        <p:sp>
          <p:nvSpPr>
            <p:cNvPr id="212" name="Rectangle 14_8"/>
            <p:cNvSpPr/>
            <p:nvPr/>
          </p:nvSpPr>
          <p:spPr>
            <a:xfrm rot="10800000" flipH="1">
              <a:off x="0" y="720"/>
              <a:ext cx="12198240" cy="1575360"/>
            </a:xfrm>
            <a:prstGeom prst="rect">
              <a:avLst/>
            </a:prstGeom>
            <a:gradFill rotWithShape="0">
              <a:gsLst>
                <a:gs pos="0">
                  <a:srgbClr val="000000">
                    <a:alpha val="96078"/>
                  </a:srgbClr>
                </a:gs>
                <a:gs pos="100000">
                  <a:srgbClr val="2F5597"/>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13" name="Rectangle 15_8"/>
            <p:cNvSpPr/>
            <p:nvPr/>
          </p:nvSpPr>
          <p:spPr>
            <a:xfrm rot="16200000">
              <a:off x="5310720" y="-5310000"/>
              <a:ext cx="1575720" cy="12198240"/>
            </a:xfrm>
            <a:prstGeom prst="rect">
              <a:avLst/>
            </a:prstGeom>
            <a:gradFill rotWithShape="0">
              <a:gsLst>
                <a:gs pos="0">
                  <a:srgbClr val="4472C4">
                    <a:alpha val="0"/>
                  </a:srgbClr>
                </a:gs>
                <a:gs pos="50000">
                  <a:srgbClr val="4472C4">
                    <a:alpha val="0"/>
                  </a:srgbClr>
                </a:gs>
                <a:gs pos="100000">
                  <a:srgbClr val="4472C4">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214" name="Rectangle 16_10"/>
            <p:cNvSpPr/>
            <p:nvPr/>
          </p:nvSpPr>
          <p:spPr>
            <a:xfrm>
              <a:off x="3827520" y="0"/>
              <a:ext cx="4305240" cy="1574640"/>
            </a:xfrm>
            <a:prstGeom prst="rect">
              <a:avLst/>
            </a:prstGeom>
            <a:gradFill rotWithShape="0">
              <a:gsLst>
                <a:gs pos="26000">
                  <a:srgbClr val="203864">
                    <a:alpha val="0"/>
                  </a:srgbClr>
                </a:gs>
                <a:gs pos="100000">
                  <a:srgbClr val="4472C4">
                    <a:alpha val="17254"/>
                  </a:srgbClr>
                </a:gs>
              </a:gsLst>
              <a:lin ang="3600000"/>
            </a:gradFill>
            <a:ln>
              <a:noFill/>
            </a:ln>
          </p:spPr>
          <p:style>
            <a:lnRef idx="2">
              <a:schemeClr val="accent1">
                <a:shade val="50000"/>
              </a:schemeClr>
            </a:lnRef>
            <a:fillRef idx="1">
              <a:schemeClr val="accent1"/>
            </a:fillRef>
            <a:effectRef idx="0">
              <a:schemeClr val="accent1"/>
            </a:effectRef>
            <a:fontRef idx="minor"/>
          </p:style>
        </p:sp>
      </p:grpSp>
      <p:sp>
        <p:nvSpPr>
          <p:cNvPr id="215" name="Title 1_8"/>
          <p:cNvSpPr/>
          <p:nvPr/>
        </p:nvSpPr>
        <p:spPr>
          <a:xfrm>
            <a:off x="1371600" y="319320"/>
            <a:ext cx="9476640" cy="10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a:solidFill>
                  <a:srgbClr val="FFFFFF"/>
                </a:solidFill>
                <a:latin typeface="Calibri"/>
                <a:ea typeface="DejaVu Sans"/>
              </a:rPr>
              <a:t>DESIGN SOLUTION</a:t>
            </a:r>
            <a:endParaRPr lang="en-AU" sz="4000" b="1" strike="noStrike" spc="-1">
              <a:latin typeface="Calibri"/>
            </a:endParaRPr>
          </a:p>
        </p:txBody>
      </p:sp>
      <p:sp>
        <p:nvSpPr>
          <p:cNvPr id="216" name="TextBox 142"/>
          <p:cNvSpPr/>
          <p:nvPr/>
        </p:nvSpPr>
        <p:spPr>
          <a:xfrm>
            <a:off x="900000" y="1945080"/>
            <a:ext cx="10259640" cy="435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600" b="0" strike="noStrike" spc="-1">
                <a:solidFill>
                  <a:srgbClr val="000000"/>
                </a:solidFill>
                <a:latin typeface="Calibri"/>
                <a:ea typeface="DejaVu Sans"/>
              </a:rPr>
              <a:t>For Food:</a:t>
            </a: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 Meal Type</a:t>
            </a: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 Food Amount</a:t>
            </a: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 Business Guest (must be included for all meals over $50)</a:t>
            </a:r>
            <a:endParaRPr lang="en-AU" sz="2600" b="0" strike="noStrike" spc="-1">
              <a:latin typeface="Calibri"/>
            </a:endParaRPr>
          </a:p>
          <a:p>
            <a:pPr>
              <a:lnSpc>
                <a:spcPct val="90000"/>
              </a:lnSpc>
              <a:spcBef>
                <a:spcPts val="1001"/>
              </a:spcBef>
            </a:pPr>
            <a:r>
              <a:rPr lang="en-US" sz="2600" b="0" strike="noStrike" spc="-1">
                <a:solidFill>
                  <a:srgbClr val="000000"/>
                </a:solidFill>
                <a:latin typeface="Calibri"/>
                <a:ea typeface="DejaVu Sans"/>
              </a:rPr>
              <a:t>Create a Validation Rule on Expense Item object to require Business Guest field when Food Amount is more than $50.</a:t>
            </a:r>
            <a:endParaRPr lang="en-AU" sz="2600" b="0" strike="noStrike" spc="-1">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4</vt:i4>
      </vt:variant>
      <vt:variant>
        <vt:lpstr>Slide Titles</vt:lpstr>
      </vt:variant>
      <vt:variant>
        <vt:i4>31</vt:i4>
      </vt:variant>
    </vt:vector>
  </HeadingPairs>
  <TitlesOfParts>
    <vt:vector size="35"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report Solution</dc:title>
  <dc:subject/>
  <dc:creator>Rimma Yalovaia</dc:creator>
  <dc:description/>
  <cp:revision>20</cp:revision>
  <dcterms:created xsi:type="dcterms:W3CDTF">2023-05-15T13:05:08Z</dcterms:created>
  <dcterms:modified xsi:type="dcterms:W3CDTF">2023-05-16T21:27:17Z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31</vt:i4>
  </property>
</Properties>
</file>