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8" r:id="rId3"/>
    <p:sldId id="264" r:id="rId4"/>
    <p:sldId id="266" r:id="rId5"/>
    <p:sldId id="259" r:id="rId6"/>
    <p:sldId id="265" r:id="rId7"/>
    <p:sldId id="260" r:id="rId8"/>
    <p:sldId id="263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9A03067-DA8B-4726-969F-E1BF2FE4B762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0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94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809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8020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55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454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879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682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7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766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90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39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942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68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78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71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3067-DA8B-4726-969F-E1BF2FE4B762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628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03067-DA8B-4726-969F-E1BF2FE4B762}" type="datetimeFigureOut">
              <a:rPr lang="en-IN" smtClean="0"/>
              <a:t>26-10-2024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9A050-CB70-4211-9F43-CC5C8573CC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00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A36C-4E4E-F378-30C4-41E2963C57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ROBOFEST 4.0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DDC64-4475-F6E4-360B-D08AEDB1A8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TWO WHEEL SELF BALANCING ROBOT </a:t>
            </a:r>
            <a:br>
              <a:rPr lang="en-IN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IN" dirty="0">
                <a:solidFill>
                  <a:schemeClr val="accent3">
                    <a:lumMod val="50000"/>
                  </a:schemeClr>
                </a:solidFill>
              </a:rPr>
              <a:t>IIT BHUBANESWAR</a:t>
            </a:r>
          </a:p>
        </p:txBody>
      </p:sp>
      <p:pic>
        <p:nvPicPr>
          <p:cNvPr id="1026" name="Picture 2" descr="IIT Bhubaneswar - Wikipedia">
            <a:extLst>
              <a:ext uri="{FF2B5EF4-FFF2-40B4-BE49-F238E27FC236}">
                <a16:creationId xmlns:a16="http://schemas.microsoft.com/office/drawing/2014/main" id="{E147658E-6106-C132-BBD6-E304EDF67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337" y="4504404"/>
            <a:ext cx="221932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>
            <a:extLst>
              <a:ext uri="{FF2B5EF4-FFF2-40B4-BE49-F238E27FC236}">
                <a16:creationId xmlns:a16="http://schemas.microsoft.com/office/drawing/2014/main" id="{7CFE9004-F18A-AC03-1C9A-9397268AD3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6863" y="2709863"/>
            <a:ext cx="14382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2ECBA5D-37EC-DB90-A8C8-F7344D815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985" y="576653"/>
            <a:ext cx="1682027" cy="168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49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06AA49-5084-8864-EAD0-02EE511283FD}"/>
              </a:ext>
            </a:extLst>
          </p:cNvPr>
          <p:cNvSpPr txBox="1"/>
          <p:nvPr/>
        </p:nvSpPr>
        <p:spPr>
          <a:xfrm>
            <a:off x="1901484" y="305068"/>
            <a:ext cx="752301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You!</a:t>
            </a:r>
          </a:p>
          <a:p>
            <a:pPr algn="ctr"/>
            <a:endParaRPr lang="en-US" sz="2800" dirty="0"/>
          </a:p>
          <a:p>
            <a:pPr algn="ctr"/>
            <a:r>
              <a:rPr lang="en-IN" sz="2800" dirty="0"/>
              <a:t>Team – IIT Bhubaneswar </a:t>
            </a:r>
          </a:p>
          <a:p>
            <a:r>
              <a:rPr lang="en-IN" sz="2800" dirty="0"/>
              <a:t>Two wheel Self balancing robot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Mentor – </a:t>
            </a:r>
            <a:r>
              <a:rPr lang="en-IN" sz="2800" dirty="0" err="1"/>
              <a:t>Dr.</a:t>
            </a:r>
            <a:r>
              <a:rPr lang="en-IN" sz="2800" dirty="0"/>
              <a:t> </a:t>
            </a:r>
            <a:r>
              <a:rPr lang="en-IN" sz="2800" dirty="0" err="1"/>
              <a:t>Satyanarayan</a:t>
            </a:r>
            <a:r>
              <a:rPr lang="en-IN" sz="2800" dirty="0"/>
              <a:t> </a:t>
            </a:r>
            <a:r>
              <a:rPr lang="en-IN" sz="2800" dirty="0" err="1"/>
              <a:t>Panigrahi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Members: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1. Ayush Gupta</a:t>
            </a:r>
          </a:p>
          <a:p>
            <a:r>
              <a:rPr lang="en-IN" sz="2800" dirty="0"/>
              <a:t>2. Divya Kumar</a:t>
            </a:r>
          </a:p>
          <a:p>
            <a:r>
              <a:rPr lang="en-IN" sz="2800" dirty="0"/>
              <a:t>3. Jiya Chakraborty</a:t>
            </a:r>
          </a:p>
          <a:p>
            <a:r>
              <a:rPr lang="en-IN" sz="2800" dirty="0"/>
              <a:t>4. Vivek Singh</a:t>
            </a:r>
          </a:p>
          <a:p>
            <a:r>
              <a:rPr lang="en-IN" sz="2800" dirty="0"/>
              <a:t>5. Rachit Jain</a:t>
            </a:r>
          </a:p>
        </p:txBody>
      </p:sp>
    </p:spTree>
    <p:extLst>
      <p:ext uri="{BB962C8B-B14F-4D97-AF65-F5344CB8AC3E}">
        <p14:creationId xmlns:p14="http://schemas.microsoft.com/office/powerpoint/2010/main" val="195545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11CD-9A24-661F-8000-FA081EC6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96449"/>
            <a:ext cx="7389811" cy="1478570"/>
          </a:xfrm>
        </p:spPr>
        <p:txBody>
          <a:bodyPr>
            <a:normAutofit/>
          </a:bodyPr>
          <a:lstStyle/>
          <a:p>
            <a:r>
              <a:rPr lang="en-IN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Robot Design</a:t>
            </a:r>
            <a:br>
              <a:rPr lang="en-IN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IN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9" name="Round Single Corner Rectangle 16">
            <a:extLst>
              <a:ext uri="{FF2B5EF4-FFF2-40B4-BE49-F238E27FC236}">
                <a16:creationId xmlns:a16="http://schemas.microsoft.com/office/drawing/2014/main" id="{04B7EA48-2154-4E59-9F36-6BC72DA8F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4973" y="643467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grey object&#10;&#10;Description automatically generated">
            <a:extLst>
              <a:ext uri="{FF2B5EF4-FFF2-40B4-BE49-F238E27FC236}">
                <a16:creationId xmlns:a16="http://schemas.microsoft.com/office/drawing/2014/main" id="{5667C5EC-33AA-2993-CFFB-370601AF98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97"/>
          <a:stretch/>
        </p:blipFill>
        <p:spPr>
          <a:xfrm>
            <a:off x="1349602" y="678579"/>
            <a:ext cx="1662707" cy="1667361"/>
          </a:xfrm>
          <a:prstGeom prst="rect">
            <a:avLst/>
          </a:prstGeom>
        </p:spPr>
      </p:pic>
      <p:sp>
        <p:nvSpPr>
          <p:cNvPr id="25" name="Round Diagonal Corner Rectangle 12">
            <a:extLst>
              <a:ext uri="{FF2B5EF4-FFF2-40B4-BE49-F238E27FC236}">
                <a16:creationId xmlns:a16="http://schemas.microsoft.com/office/drawing/2014/main" id="{50CB2E6E-5C9B-4D63-A7B7-EB4BDD2C7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3" y="2554110"/>
            <a:ext cx="2565764" cy="1710603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ey metal bracket with holes&#10;&#10;Description automatically generated">
            <a:extLst>
              <a:ext uri="{FF2B5EF4-FFF2-40B4-BE49-F238E27FC236}">
                <a16:creationId xmlns:a16="http://schemas.microsoft.com/office/drawing/2014/main" id="{8BDF63CE-8C6B-5185-63BB-72679114C5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64" y="2550045"/>
            <a:ext cx="2031591" cy="1706538"/>
          </a:xfrm>
          <a:prstGeom prst="rect">
            <a:avLst/>
          </a:prstGeom>
        </p:spPr>
      </p:pic>
      <p:sp>
        <p:nvSpPr>
          <p:cNvPr id="90" name="Round Single Corner Rectangle 18">
            <a:extLst>
              <a:ext uri="{FF2B5EF4-FFF2-40B4-BE49-F238E27FC236}">
                <a16:creationId xmlns:a16="http://schemas.microsoft.com/office/drawing/2014/main" id="{D9F3B175-D9A0-4272-8A14-1E8E1F83A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04973" y="4472883"/>
            <a:ext cx="2559744" cy="1706538"/>
          </a:xfrm>
          <a:prstGeom prst="round1Rect">
            <a:avLst>
              <a:gd name="adj" fmla="val 14792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-up of a grey rectangular object&#10;&#10;Description automatically generated">
            <a:extLst>
              <a:ext uri="{FF2B5EF4-FFF2-40B4-BE49-F238E27FC236}">
                <a16:creationId xmlns:a16="http://schemas.microsoft.com/office/drawing/2014/main" id="{277BC864-8AD6-F28A-DA14-327CD9611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1"/>
          <a:stretch/>
        </p:blipFill>
        <p:spPr>
          <a:xfrm>
            <a:off x="848751" y="4827233"/>
            <a:ext cx="2490232" cy="1194425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3D51BE4-C044-B66F-D0F1-168EF3867B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57600" y="931169"/>
            <a:ext cx="7389812" cy="3541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Structural Framework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Designed frame using: 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100" b="1" dirty="0">
                <a:latin typeface="Arial" panose="020B0604020202020204" pitchFamily="34" charset="0"/>
              </a:rPr>
              <a:t>8 rods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 Plates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100" b="1" dirty="0">
                <a:latin typeface="Arial" panose="020B0604020202020204" pitchFamily="34" charset="0"/>
              </a:rPr>
              <a:t>2 side motor supports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1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Strength and Durability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Thin ripples in the upper plate: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100" b="1" dirty="0">
                <a:latin typeface="Arial" panose="020B0604020202020204" pitchFamily="34" charset="0"/>
              </a:rPr>
              <a:t>R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educes thickness 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100" b="1" dirty="0">
                <a:latin typeface="Arial" panose="020B0604020202020204" pitchFamily="34" charset="0"/>
              </a:rPr>
              <a:t>I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ncreas</a:t>
            </a:r>
            <a:r>
              <a:rPr lang="en-US" altLang="en-US" sz="2100" b="1" dirty="0">
                <a:latin typeface="Arial" panose="020B0604020202020204" pitchFamily="34" charset="0"/>
              </a:rPr>
              <a:t>es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strength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1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sng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Container Design</a:t>
            </a: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To avoid splashing of water we have added: 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Courier New" panose="02070309020205020404" pitchFamily="49" charset="0"/>
              <a:buChar char="o"/>
            </a:pPr>
            <a:r>
              <a:rPr lang="en-US" altLang="en-US" sz="2100" b="1" dirty="0">
                <a:latin typeface="Arial" panose="020B0604020202020204" pitchFamily="34" charset="0"/>
              </a:rPr>
              <a:t>Baffles with holes</a:t>
            </a:r>
          </a:p>
          <a:p>
            <a:pPr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 typeface="Courier New" panose="02070309020205020404" pitchFamily="49" charset="0"/>
              <a:buChar char="o"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</a:t>
            </a:r>
            <a:r>
              <a:rPr lang="en-US" altLang="en-US" sz="2100" b="1" dirty="0">
                <a:latin typeface="Arial" panose="020B0604020202020204" pitchFamily="34" charset="0"/>
              </a:rPr>
              <a:t>antilever protrusions in baffles</a:t>
            </a:r>
          </a:p>
          <a:p>
            <a:pPr marR="0" lvl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1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46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1907758-483C-FAA3-EB1E-D4E6029E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69" t="2007" r="4595" b="5233"/>
          <a:stretch/>
        </p:blipFill>
        <p:spPr>
          <a:xfrm>
            <a:off x="1435508" y="157316"/>
            <a:ext cx="3431459" cy="63614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F0F6D6-3AA0-EA04-79D4-4F555B1E5D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25" y="470720"/>
            <a:ext cx="6524625" cy="5562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5B2F1A-159A-12A8-1791-82AC6CC2F2DF}"/>
              </a:ext>
            </a:extLst>
          </p:cNvPr>
          <p:cNvSpPr txBox="1"/>
          <p:nvPr/>
        </p:nvSpPr>
        <p:spPr>
          <a:xfrm>
            <a:off x="7785975" y="6214593"/>
            <a:ext cx="1398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Fig.2: Beaker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AB4BBA-EC9D-362D-36F3-3F1ADB17D37E}"/>
              </a:ext>
            </a:extLst>
          </p:cNvPr>
          <p:cNvSpPr txBox="1"/>
          <p:nvPr/>
        </p:nvSpPr>
        <p:spPr>
          <a:xfrm>
            <a:off x="1699942" y="6468085"/>
            <a:ext cx="2902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Fig.1:Isometric view of model.</a:t>
            </a:r>
          </a:p>
        </p:txBody>
      </p:sp>
    </p:spTree>
    <p:extLst>
      <p:ext uri="{BB962C8B-B14F-4D97-AF65-F5344CB8AC3E}">
        <p14:creationId xmlns:p14="http://schemas.microsoft.com/office/powerpoint/2010/main" val="411819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>
            <a:extLst>
              <a:ext uri="{FF2B5EF4-FFF2-40B4-BE49-F238E27FC236}">
                <a16:creationId xmlns:a16="http://schemas.microsoft.com/office/drawing/2014/main" id="{9EB19A0D-88ED-4EC7-B012-FDA45662F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039C885C-7507-48BC-8DA5-9B9A8A3B2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73" name="Rectangle 5">
              <a:extLst>
                <a:ext uri="{FF2B5EF4-FFF2-40B4-BE49-F238E27FC236}">
                  <a16:creationId xmlns:a16="http://schemas.microsoft.com/office/drawing/2014/main" id="{80315E80-D09C-4AAC-A1AA-6416ADD0A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464D5536-A035-4505-AF73-4F7CAE48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81218E36-F40D-459F-A201-0A62E0F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6" name="Rectangle 8">
              <a:extLst>
                <a:ext uri="{FF2B5EF4-FFF2-40B4-BE49-F238E27FC236}">
                  <a16:creationId xmlns:a16="http://schemas.microsoft.com/office/drawing/2014/main" id="{5B53825A-3A84-4E26-A19D-A61548B6A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AD90489C-7868-4D44-828E-5BD078E1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98ED0810-C456-43E0-A430-4BF3E84BB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E5A0D863-274E-498B-A757-EE462B7C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0" name="Freeform 12">
              <a:extLst>
                <a:ext uri="{FF2B5EF4-FFF2-40B4-BE49-F238E27FC236}">
                  <a16:creationId xmlns:a16="http://schemas.microsoft.com/office/drawing/2014/main" id="{B7819E45-002E-4BE7-9D91-AF82D3776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" name="Freeform 13">
              <a:extLst>
                <a:ext uri="{FF2B5EF4-FFF2-40B4-BE49-F238E27FC236}">
                  <a16:creationId xmlns:a16="http://schemas.microsoft.com/office/drawing/2014/main" id="{8B2A702D-53E8-4674-87E0-CA1F7E562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" name="Freeform 14">
              <a:extLst>
                <a:ext uri="{FF2B5EF4-FFF2-40B4-BE49-F238E27FC236}">
                  <a16:creationId xmlns:a16="http://schemas.microsoft.com/office/drawing/2014/main" id="{451CEEF2-55A9-4CDF-BB69-2D07031F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3" name="Freeform 15">
              <a:extLst>
                <a:ext uri="{FF2B5EF4-FFF2-40B4-BE49-F238E27FC236}">
                  <a16:creationId xmlns:a16="http://schemas.microsoft.com/office/drawing/2014/main" id="{DCEC5350-68CD-460C-999B-A6055EA50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26945734-B592-423F-BCF3-8ED9227467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5" name="Freeform 17">
              <a:extLst>
                <a:ext uri="{FF2B5EF4-FFF2-40B4-BE49-F238E27FC236}">
                  <a16:creationId xmlns:a16="http://schemas.microsoft.com/office/drawing/2014/main" id="{D6FF6791-D332-4D35-90E0-42011DF40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6" name="Freeform 18">
              <a:extLst>
                <a:ext uri="{FF2B5EF4-FFF2-40B4-BE49-F238E27FC236}">
                  <a16:creationId xmlns:a16="http://schemas.microsoft.com/office/drawing/2014/main" id="{B1ED9C0C-0AD0-4F60-BB85-02B00AFE7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E202B26B-3FB3-4127-9295-F6E24A75E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A9B0C70B-3686-4190-8592-736E11AB4D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9" name="Freeform 21">
              <a:extLst>
                <a:ext uri="{FF2B5EF4-FFF2-40B4-BE49-F238E27FC236}">
                  <a16:creationId xmlns:a16="http://schemas.microsoft.com/office/drawing/2014/main" id="{3DCD01FB-20E8-42C3-AFE9-DFD3F426A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0" name="Freeform 22">
              <a:extLst>
                <a:ext uri="{FF2B5EF4-FFF2-40B4-BE49-F238E27FC236}">
                  <a16:creationId xmlns:a16="http://schemas.microsoft.com/office/drawing/2014/main" id="{E18D3AEB-E104-4243-893A-880F9A3C4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1" name="Freeform 23">
              <a:extLst>
                <a:ext uri="{FF2B5EF4-FFF2-40B4-BE49-F238E27FC236}">
                  <a16:creationId xmlns:a16="http://schemas.microsoft.com/office/drawing/2014/main" id="{25B79020-576E-46E2-BDDD-3D93C9DD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2" name="Freeform 24">
              <a:extLst>
                <a:ext uri="{FF2B5EF4-FFF2-40B4-BE49-F238E27FC236}">
                  <a16:creationId xmlns:a16="http://schemas.microsoft.com/office/drawing/2014/main" id="{F9BE123C-99CB-4F9F-B6AD-D78B41011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3" name="Freeform 25">
              <a:extLst>
                <a:ext uri="{FF2B5EF4-FFF2-40B4-BE49-F238E27FC236}">
                  <a16:creationId xmlns:a16="http://schemas.microsoft.com/office/drawing/2014/main" id="{2652409A-0FBC-471C-8070-735AA2D18C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4" name="Freeform 26">
              <a:extLst>
                <a:ext uri="{FF2B5EF4-FFF2-40B4-BE49-F238E27FC236}">
                  <a16:creationId xmlns:a16="http://schemas.microsoft.com/office/drawing/2014/main" id="{A7B0AC30-BECB-435E-B184-5893DAF4C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5" name="Freeform 27">
              <a:extLst>
                <a:ext uri="{FF2B5EF4-FFF2-40B4-BE49-F238E27FC236}">
                  <a16:creationId xmlns:a16="http://schemas.microsoft.com/office/drawing/2014/main" id="{209F3AA3-0D92-49EA-8E9E-E85193591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6" name="Freeform 28">
              <a:extLst>
                <a:ext uri="{FF2B5EF4-FFF2-40B4-BE49-F238E27FC236}">
                  <a16:creationId xmlns:a16="http://schemas.microsoft.com/office/drawing/2014/main" id="{96C003E9-8BC2-48CC-ABF7-540233FDB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7" name="Freeform 29">
              <a:extLst>
                <a:ext uri="{FF2B5EF4-FFF2-40B4-BE49-F238E27FC236}">
                  <a16:creationId xmlns:a16="http://schemas.microsoft.com/office/drawing/2014/main" id="{13BDD8BA-D378-486C-AAC9-F4BC3E856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8" name="Freeform 30">
              <a:extLst>
                <a:ext uri="{FF2B5EF4-FFF2-40B4-BE49-F238E27FC236}">
                  <a16:creationId xmlns:a16="http://schemas.microsoft.com/office/drawing/2014/main" id="{04C38930-9B92-429B-915A-D0198D6AC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9" name="Freeform 31">
              <a:extLst>
                <a:ext uri="{FF2B5EF4-FFF2-40B4-BE49-F238E27FC236}">
                  <a16:creationId xmlns:a16="http://schemas.microsoft.com/office/drawing/2014/main" id="{32660743-42C8-4FFB-A77B-66678E1E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0" name="Freeform 32">
              <a:extLst>
                <a:ext uri="{FF2B5EF4-FFF2-40B4-BE49-F238E27FC236}">
                  <a16:creationId xmlns:a16="http://schemas.microsoft.com/office/drawing/2014/main" id="{6B242301-66B7-4876-B23A-1B97410A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1" name="Rectangle 33">
              <a:extLst>
                <a:ext uri="{FF2B5EF4-FFF2-40B4-BE49-F238E27FC236}">
                  <a16:creationId xmlns:a16="http://schemas.microsoft.com/office/drawing/2014/main" id="{B05C5127-C481-4571-9E17-90305CA0A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2" name="Freeform 34">
              <a:extLst>
                <a:ext uri="{FF2B5EF4-FFF2-40B4-BE49-F238E27FC236}">
                  <a16:creationId xmlns:a16="http://schemas.microsoft.com/office/drawing/2014/main" id="{BC0F1F06-EBE2-4919-A902-A503E384D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" name="Freeform 35">
              <a:extLst>
                <a:ext uri="{FF2B5EF4-FFF2-40B4-BE49-F238E27FC236}">
                  <a16:creationId xmlns:a16="http://schemas.microsoft.com/office/drawing/2014/main" id="{2B2E1C8D-A953-4AED-8346-C34CFE3B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4" name="Freeform 36">
              <a:extLst>
                <a:ext uri="{FF2B5EF4-FFF2-40B4-BE49-F238E27FC236}">
                  <a16:creationId xmlns:a16="http://schemas.microsoft.com/office/drawing/2014/main" id="{8F150D6E-EB09-41AD-93BE-BF543BE36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5" name="Freeform 37">
              <a:extLst>
                <a:ext uri="{FF2B5EF4-FFF2-40B4-BE49-F238E27FC236}">
                  <a16:creationId xmlns:a16="http://schemas.microsoft.com/office/drawing/2014/main" id="{AE3633FE-8FF6-4FC3-8422-483E7FAED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D233BC09-3785-4EA9-A80F-699EABFC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7" name="Freeform 39">
              <a:extLst>
                <a:ext uri="{FF2B5EF4-FFF2-40B4-BE49-F238E27FC236}">
                  <a16:creationId xmlns:a16="http://schemas.microsoft.com/office/drawing/2014/main" id="{DEFAAC70-9A33-41C4-9960-80B056E47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8" name="Freeform 40">
              <a:extLst>
                <a:ext uri="{FF2B5EF4-FFF2-40B4-BE49-F238E27FC236}">
                  <a16:creationId xmlns:a16="http://schemas.microsoft.com/office/drawing/2014/main" id="{FE1B6380-FA49-4E35-B2EB-BC1D322A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9" name="Freeform 41">
              <a:extLst>
                <a:ext uri="{FF2B5EF4-FFF2-40B4-BE49-F238E27FC236}">
                  <a16:creationId xmlns:a16="http://schemas.microsoft.com/office/drawing/2014/main" id="{F578AFE9-69B9-4FE3-A349-4640D49A5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0" name="Freeform 42">
              <a:extLst>
                <a:ext uri="{FF2B5EF4-FFF2-40B4-BE49-F238E27FC236}">
                  <a16:creationId xmlns:a16="http://schemas.microsoft.com/office/drawing/2014/main" id="{49C01CF4-73AC-40B8-8AA5-60072CBB3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1" name="Freeform 43">
              <a:extLst>
                <a:ext uri="{FF2B5EF4-FFF2-40B4-BE49-F238E27FC236}">
                  <a16:creationId xmlns:a16="http://schemas.microsoft.com/office/drawing/2014/main" id="{B4DA1C3D-282A-4010-9263-E2F62D79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" name="Freeform 44">
              <a:extLst>
                <a:ext uri="{FF2B5EF4-FFF2-40B4-BE49-F238E27FC236}">
                  <a16:creationId xmlns:a16="http://schemas.microsoft.com/office/drawing/2014/main" id="{52475A43-7A28-4A0F-BA58-C070BB88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3" name="Rectangle 45">
              <a:extLst>
                <a:ext uri="{FF2B5EF4-FFF2-40B4-BE49-F238E27FC236}">
                  <a16:creationId xmlns:a16="http://schemas.microsoft.com/office/drawing/2014/main" id="{0C7241CC-AC61-4580-A46E-C217B329EB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Freeform 46">
              <a:extLst>
                <a:ext uri="{FF2B5EF4-FFF2-40B4-BE49-F238E27FC236}">
                  <a16:creationId xmlns:a16="http://schemas.microsoft.com/office/drawing/2014/main" id="{584FF8AA-E75D-483B-A344-7022541CF8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5" name="Freeform 47">
              <a:extLst>
                <a:ext uri="{FF2B5EF4-FFF2-40B4-BE49-F238E27FC236}">
                  <a16:creationId xmlns:a16="http://schemas.microsoft.com/office/drawing/2014/main" id="{AFF0ABD2-8247-432E-9F13-CCB7D0E6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6" name="Freeform 48">
              <a:extLst>
                <a:ext uri="{FF2B5EF4-FFF2-40B4-BE49-F238E27FC236}">
                  <a16:creationId xmlns:a16="http://schemas.microsoft.com/office/drawing/2014/main" id="{8779D639-A8BE-46A3-BF82-B0498C36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7" name="Freeform 49">
              <a:extLst>
                <a:ext uri="{FF2B5EF4-FFF2-40B4-BE49-F238E27FC236}">
                  <a16:creationId xmlns:a16="http://schemas.microsoft.com/office/drawing/2014/main" id="{62C75AD3-B601-4AB8-A449-C0375B263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8" name="Freeform 50">
              <a:extLst>
                <a:ext uri="{FF2B5EF4-FFF2-40B4-BE49-F238E27FC236}">
                  <a16:creationId xmlns:a16="http://schemas.microsoft.com/office/drawing/2014/main" id="{7CEBAD4A-BB32-451F-B1E1-48D6F52EB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9" name="Freeform 51">
              <a:extLst>
                <a:ext uri="{FF2B5EF4-FFF2-40B4-BE49-F238E27FC236}">
                  <a16:creationId xmlns:a16="http://schemas.microsoft.com/office/drawing/2014/main" id="{9EA19F7F-29F8-4DF4-AB9B-C4D507FA7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0" name="Freeform 52">
              <a:extLst>
                <a:ext uri="{FF2B5EF4-FFF2-40B4-BE49-F238E27FC236}">
                  <a16:creationId xmlns:a16="http://schemas.microsoft.com/office/drawing/2014/main" id="{9A6E14CB-BA29-40ED-B9E1-9AF554AFD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1" name="Freeform 53">
              <a:extLst>
                <a:ext uri="{FF2B5EF4-FFF2-40B4-BE49-F238E27FC236}">
                  <a16:creationId xmlns:a16="http://schemas.microsoft.com/office/drawing/2014/main" id="{384A67CA-9AF3-4473-9BC7-2C48C4326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2" name="Freeform 54">
              <a:extLst>
                <a:ext uri="{FF2B5EF4-FFF2-40B4-BE49-F238E27FC236}">
                  <a16:creationId xmlns:a16="http://schemas.microsoft.com/office/drawing/2014/main" id="{9DE1AF00-9D03-4DFB-B862-C8665962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" name="Freeform 55">
              <a:extLst>
                <a:ext uri="{FF2B5EF4-FFF2-40B4-BE49-F238E27FC236}">
                  <a16:creationId xmlns:a16="http://schemas.microsoft.com/office/drawing/2014/main" id="{03D15E32-C507-4B36-B9AB-BD0A1AEBD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4" name="Freeform 56">
              <a:extLst>
                <a:ext uri="{FF2B5EF4-FFF2-40B4-BE49-F238E27FC236}">
                  <a16:creationId xmlns:a16="http://schemas.microsoft.com/office/drawing/2014/main" id="{978B3024-1C05-4858-A919-0ABF75EF7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5" name="Freeform 57">
              <a:extLst>
                <a:ext uri="{FF2B5EF4-FFF2-40B4-BE49-F238E27FC236}">
                  <a16:creationId xmlns:a16="http://schemas.microsoft.com/office/drawing/2014/main" id="{04B0C1D6-8B63-4D35-83C5-5D4331190A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6" name="Freeform 58">
              <a:extLst>
                <a:ext uri="{FF2B5EF4-FFF2-40B4-BE49-F238E27FC236}">
                  <a16:creationId xmlns:a16="http://schemas.microsoft.com/office/drawing/2014/main" id="{C0409678-BF82-43B2-8F95-46A5A0E18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47B170F-BDD1-27AA-960A-719D5AFE7235}"/>
              </a:ext>
            </a:extLst>
          </p:cNvPr>
          <p:cNvSpPr txBox="1"/>
          <p:nvPr/>
        </p:nvSpPr>
        <p:spPr>
          <a:xfrm>
            <a:off x="1990725" y="5138814"/>
            <a:ext cx="8791575" cy="13016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cap="all" dirty="0">
                <a:ln>
                  <a:solidFill>
                    <a:schemeClr val="bg1"/>
                  </a:solidFill>
                </a:ln>
                <a:latin typeface="+mj-lt"/>
                <a:ea typeface="+mj-ea"/>
                <a:cs typeface="+mj-cs"/>
              </a:rPr>
              <a:t>Total deformation analysis of the main structure and beaker </a:t>
            </a:r>
          </a:p>
        </p:txBody>
      </p:sp>
      <p:pic>
        <p:nvPicPr>
          <p:cNvPr id="6" name="Picture 5" descr="A blue and green geometrical structure&#10;&#10;Description automatically generated with medium confidence">
            <a:extLst>
              <a:ext uri="{FF2B5EF4-FFF2-40B4-BE49-F238E27FC236}">
                <a16:creationId xmlns:a16="http://schemas.microsoft.com/office/drawing/2014/main" id="{7C890531-8B84-19C5-E2CE-C33AF6F84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928" y="933413"/>
            <a:ext cx="4151832" cy="393386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 descr="A multicolored grid on a white background&#10;&#10;Description automatically generated">
            <a:extLst>
              <a:ext uri="{FF2B5EF4-FFF2-40B4-BE49-F238E27FC236}">
                <a16:creationId xmlns:a16="http://schemas.microsoft.com/office/drawing/2014/main" id="{F5DB0480-D9D2-B9A7-C2D7-7959C71657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227" y="903287"/>
            <a:ext cx="4359752" cy="397827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041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diagram of a machine&#10;&#10;Description automatically generated">
            <a:extLst>
              <a:ext uri="{FF2B5EF4-FFF2-40B4-BE49-F238E27FC236}">
                <a16:creationId xmlns:a16="http://schemas.microsoft.com/office/drawing/2014/main" id="{9D643E98-8BE4-4A2F-05F2-6EFF6E0BDA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0"/>
          <a:stretch/>
        </p:blipFill>
        <p:spPr>
          <a:xfrm>
            <a:off x="1584960" y="906634"/>
            <a:ext cx="10307361" cy="551292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E611CD-9A24-661F-8000-FA081EC6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01" y="72108"/>
            <a:ext cx="9905998" cy="1052966"/>
          </a:xfrm>
        </p:spPr>
        <p:txBody>
          <a:bodyPr>
            <a:normAutofit/>
          </a:bodyPr>
          <a:lstStyle/>
          <a:p>
            <a:r>
              <a:rPr lang="en-IN" sz="44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391133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imulation PID">
            <a:hlinkClick r:id="" action="ppaction://media"/>
            <a:extLst>
              <a:ext uri="{FF2B5EF4-FFF2-40B4-BE49-F238E27FC236}">
                <a16:creationId xmlns:a16="http://schemas.microsoft.com/office/drawing/2014/main" id="{984EB447-03C7-B675-E812-2ED6939CE6A3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997" end="1616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54" y="765037"/>
            <a:ext cx="9760832" cy="6019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BA5815E-4BB6-10AD-2E1C-311923490013}"/>
              </a:ext>
            </a:extLst>
          </p:cNvPr>
          <p:cNvSpPr txBox="1"/>
          <p:nvPr/>
        </p:nvSpPr>
        <p:spPr>
          <a:xfrm>
            <a:off x="624467" y="89210"/>
            <a:ext cx="8731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solidFill>
                    <a:sysClr val="windowText" lastClr="000000"/>
                  </a:solidFill>
                </a:ln>
              </a:rPr>
              <a:t>	The video below shows the simulation: </a:t>
            </a:r>
            <a:endParaRPr lang="en-IN" sz="3600" b="1" dirty="0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77195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94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11CD-9A24-661F-8000-FA081EC6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61" y="-132123"/>
            <a:ext cx="9905998" cy="1478570"/>
          </a:xfrm>
        </p:spPr>
        <p:txBody>
          <a:bodyPr>
            <a:normAutofit/>
          </a:bodyPr>
          <a:lstStyle/>
          <a:p>
            <a:r>
              <a:rPr lang="en-IN" sz="66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Circuit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06E9D2-49CD-A2B0-BC70-2731F34E53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5761" y="1012956"/>
            <a:ext cx="1013618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Reproducible Circuit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ATMega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328 chip (micro-controller): </a:t>
            </a:r>
            <a:r>
              <a:rPr lang="en-GB" sz="2800" b="1" dirty="0">
                <a:latin typeface="Arial" panose="020B0604020202020204" pitchFamily="34" charset="0"/>
                <a:cs typeface="Arial" panose="020B0604020202020204" pitchFamily="34" charset="0"/>
              </a:rPr>
              <a:t>It is used to run a PID control algorithm.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>
                <a:solidFill>
                  <a:srgbClr val="002060"/>
                </a:solidFill>
                <a:latin typeface="Arial" panose="020B0604020202020204" pitchFamily="34" charset="0"/>
              </a:rPr>
              <a:t>Motor drivers to power the motors.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 Integration via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Infrared Sensors (IRs)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MPU 6050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lang="en-US" altLang="en-US" sz="2800" b="1" dirty="0">
                <a:latin typeface="Arial" panose="020B0604020202020204" pitchFamily="34" charset="0"/>
              </a:rPr>
              <a:t>angular velocity &amp; acceleration measurement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78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A4B4F9-19A1-9F5B-F137-0DB66D4B8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01" y="0"/>
            <a:ext cx="742399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A194D8-6CA5-7957-9F0C-747C168A668E}"/>
              </a:ext>
            </a:extLst>
          </p:cNvPr>
          <p:cNvSpPr txBox="1"/>
          <p:nvPr/>
        </p:nvSpPr>
        <p:spPr>
          <a:xfrm>
            <a:off x="4031226" y="6390968"/>
            <a:ext cx="379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Complete circuit Diagram of our system</a:t>
            </a:r>
          </a:p>
        </p:txBody>
      </p:sp>
    </p:spTree>
    <p:extLst>
      <p:ext uri="{BB962C8B-B14F-4D97-AF65-F5344CB8AC3E}">
        <p14:creationId xmlns:p14="http://schemas.microsoft.com/office/powerpoint/2010/main" val="3185467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E1D2A-3A7D-BEC4-590E-225E3EDBA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096" y="-32825"/>
            <a:ext cx="9144000" cy="825757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Challenges Faced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54D38-35AC-92B7-C594-5A00180934E2}"/>
              </a:ext>
            </a:extLst>
          </p:cNvPr>
          <p:cNvSpPr txBox="1"/>
          <p:nvPr/>
        </p:nvSpPr>
        <p:spPr>
          <a:xfrm>
            <a:off x="1888096" y="667405"/>
            <a:ext cx="9891252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/>
                </a:solidFill>
              </a:rPr>
              <a:t>Tried different values to decide </a:t>
            </a:r>
            <a:r>
              <a:rPr lang="en-IN" sz="3200" b="1" dirty="0">
                <a:solidFill>
                  <a:schemeClr val="bg1"/>
                </a:solidFill>
              </a:rPr>
              <a:t>the interrupt time </a:t>
            </a:r>
            <a:r>
              <a:rPr lang="en-IN" sz="3200" dirty="0">
                <a:solidFill>
                  <a:schemeClr val="tx1"/>
                </a:solidFill>
              </a:rPr>
              <a:t>for powering the motors.</a:t>
            </a:r>
          </a:p>
          <a:p>
            <a:pPr algn="l"/>
            <a:endParaRPr lang="en-IN" sz="32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bg1"/>
                </a:solidFill>
              </a:rPr>
              <a:t>Plotted</a:t>
            </a:r>
            <a:r>
              <a:rPr lang="en-IN" sz="3200" dirty="0">
                <a:solidFill>
                  <a:schemeClr val="bg1"/>
                </a:solidFill>
              </a:rPr>
              <a:t> </a:t>
            </a:r>
            <a:r>
              <a:rPr lang="en-IN" sz="3200" dirty="0">
                <a:solidFill>
                  <a:schemeClr val="tx1"/>
                </a:solidFill>
              </a:rPr>
              <a:t>different interrupt values to their to </a:t>
            </a:r>
            <a:r>
              <a:rPr lang="en-IN" sz="3200" dirty="0"/>
              <a:t>find the best values </a:t>
            </a:r>
            <a:endParaRPr lang="en-IN" sz="3200" dirty="0">
              <a:solidFill>
                <a:schemeClr val="tx1"/>
              </a:solidFill>
            </a:endParaRPr>
          </a:p>
          <a:p>
            <a:pPr algn="l"/>
            <a:endParaRPr lang="en-IN" sz="32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Tuning</a:t>
            </a:r>
            <a:r>
              <a:rPr lang="en-US" sz="3200" dirty="0"/>
              <a:t> the setpoint values to achieve a speed where the robot maintains a balance. </a:t>
            </a:r>
          </a:p>
          <a:p>
            <a:pPr algn="l"/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Multiple iterations</a:t>
            </a:r>
            <a:r>
              <a:rPr lang="en-US" sz="3200" b="1" dirty="0"/>
              <a:t> </a:t>
            </a:r>
            <a:r>
              <a:rPr lang="en-US" sz="3200" dirty="0"/>
              <a:t>to prevent low speeds and overshoot.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algn="l"/>
            <a:r>
              <a:rPr lang="en-US" sz="3200" dirty="0"/>
              <a:t>And many More…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</a:endParaRPr>
          </a:p>
          <a:p>
            <a:pPr algn="l"/>
            <a:endParaRPr lang="en-IN" sz="2800" dirty="0"/>
          </a:p>
          <a:p>
            <a:pPr algn="l"/>
            <a:endParaRPr lang="en-IN" sz="2800" dirty="0"/>
          </a:p>
          <a:p>
            <a:pPr algn="l"/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971143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747</TotalTime>
  <Words>244</Words>
  <Application>Microsoft Office PowerPoint</Application>
  <PresentationFormat>Widescreen</PresentationFormat>
  <Paragraphs>53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Courier New</vt:lpstr>
      <vt:lpstr>Tw Cen MT</vt:lpstr>
      <vt:lpstr>Circuit</vt:lpstr>
      <vt:lpstr>ROBOFEST 4.0</vt:lpstr>
      <vt:lpstr>Robot Design </vt:lpstr>
      <vt:lpstr>PowerPoint Presentation</vt:lpstr>
      <vt:lpstr>PowerPoint Presentation</vt:lpstr>
      <vt:lpstr>Simulation</vt:lpstr>
      <vt:lpstr>PowerPoint Presentation</vt:lpstr>
      <vt:lpstr>Circuit</vt:lpstr>
      <vt:lpstr>PowerPoint Presentation</vt:lpstr>
      <vt:lpstr>Challenges Faced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Kumar</dc:creator>
  <cp:lastModifiedBy>Divya Kumar</cp:lastModifiedBy>
  <cp:revision>19</cp:revision>
  <dcterms:created xsi:type="dcterms:W3CDTF">2024-10-22T17:33:47Z</dcterms:created>
  <dcterms:modified xsi:type="dcterms:W3CDTF">2024-10-26T06:01:10Z</dcterms:modified>
</cp:coreProperties>
</file>