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Divya Lakshmi S</a:t>
            </a:r>
            <a:endParaRPr lang="en-US" sz="2400" dirty="0"/>
          </a:p>
          <a:p>
            <a:r>
              <a:rPr lang="en-US" sz="2400" dirty="0"/>
              <a:t>REGISTER NO</a:t>
            </a:r>
            <a:r>
              <a:rPr lang="en-US" sz="2400" dirty="0" smtClean="0"/>
              <a:t>: 312216371 : </a:t>
            </a:r>
            <a:r>
              <a:rPr lang="en-US" sz="2400" dirty="0" err="1" smtClean="0"/>
              <a:t>asunm</a:t>
            </a:r>
            <a:r>
              <a:rPr lang="en-US" sz="2400" dirty="0" smtClean="0"/>
              <a:t> 1621312216371</a:t>
            </a:r>
            <a:endParaRPr lang="en-US" sz="2400" dirty="0"/>
          </a:p>
          <a:p>
            <a:r>
              <a:rPr lang="en-US" sz="2400" dirty="0"/>
              <a:t>DEPARTMENT</a:t>
            </a:r>
            <a:r>
              <a:rPr lang="en-US" sz="2400" dirty="0" smtClean="0"/>
              <a:t>: </a:t>
            </a:r>
            <a:r>
              <a:rPr lang="en-US" sz="2400" dirty="0" err="1" smtClean="0"/>
              <a:t>Bcom</a:t>
            </a:r>
            <a:r>
              <a:rPr lang="en-US" sz="2400" dirty="0"/>
              <a:t> </a:t>
            </a:r>
            <a:r>
              <a:rPr lang="en-US" sz="2400" dirty="0" smtClean="0"/>
              <a:t>Computer Application </a:t>
            </a:r>
            <a:endParaRPr lang="en-US" sz="2400" dirty="0"/>
          </a:p>
          <a:p>
            <a:r>
              <a:rPr lang="en-US" sz="2400" dirty="0" smtClean="0"/>
              <a:t>COLLEGE : Shri </a:t>
            </a:r>
            <a:r>
              <a:rPr lang="en-US" sz="2400" dirty="0" err="1" smtClean="0"/>
              <a:t>Shankarlal</a:t>
            </a:r>
            <a:r>
              <a:rPr lang="en-US" sz="2400" dirty="0" smtClean="0"/>
              <a:t> </a:t>
            </a:r>
            <a:r>
              <a:rPr lang="en-US" sz="2400" dirty="0" err="1" smtClean="0"/>
              <a:t>Sundarbai</a:t>
            </a:r>
            <a:r>
              <a:rPr lang="en-US" sz="2400" dirty="0" smtClean="0"/>
              <a:t> </a:t>
            </a:r>
            <a:r>
              <a:rPr lang="en-US" sz="2400" dirty="0" err="1" smtClean="0"/>
              <a:t>Shasun</a:t>
            </a:r>
            <a:r>
              <a:rPr lang="en-US" sz="2400" dirty="0" smtClean="0"/>
              <a:t>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67483" y="1219200"/>
            <a:ext cx="8767041" cy="5355312"/>
          </a:xfrm>
          <a:prstGeom prst="rect">
            <a:avLst/>
          </a:prstGeom>
        </p:spPr>
        <p:txBody>
          <a:bodyPr wrap="square">
            <a:spAutoFit/>
          </a:bodyPr>
          <a:lstStyle/>
          <a:p>
            <a:r>
              <a:rPr lang="en-IN" dirty="0" smtClean="0"/>
              <a:t>Modeling </a:t>
            </a:r>
            <a:r>
              <a:rPr lang="en-IN" dirty="0"/>
              <a:t>in the context of data analysis and machine learning involves creating and applying mathematical or computational models to understand, predict, or optimize a process or system. It typically includes:</a:t>
            </a:r>
          </a:p>
          <a:p>
            <a:endParaRPr lang="en-IN" dirty="0"/>
          </a:p>
          <a:p>
            <a:r>
              <a:rPr lang="en-IN" dirty="0"/>
              <a:t>1. </a:t>
            </a:r>
            <a:r>
              <a:rPr lang="en-IN" b="1" dirty="0" smtClean="0"/>
              <a:t>Defining </a:t>
            </a:r>
            <a:r>
              <a:rPr lang="en-IN" b="1" dirty="0"/>
              <a:t>a Model</a:t>
            </a:r>
            <a:r>
              <a:rPr lang="en-IN" b="1" dirty="0" smtClean="0"/>
              <a:t>:</a:t>
            </a:r>
            <a:r>
              <a:rPr lang="en-IN" dirty="0" smtClean="0"/>
              <a:t> </a:t>
            </a:r>
            <a:r>
              <a:rPr lang="en-IN" dirty="0"/>
              <a:t>Establishing a framework that represents the relationships between different variables. This can be a statistical model, a machine learning algorithm, or a simulation.</a:t>
            </a:r>
          </a:p>
          <a:p>
            <a:endParaRPr lang="en-IN" dirty="0"/>
          </a:p>
          <a:p>
            <a:r>
              <a:rPr lang="en-IN" dirty="0"/>
              <a:t>2. </a:t>
            </a:r>
            <a:r>
              <a:rPr lang="en-IN" b="1" dirty="0" smtClean="0"/>
              <a:t>Training:</a:t>
            </a:r>
            <a:r>
              <a:rPr lang="en-IN" dirty="0" smtClean="0"/>
              <a:t> </a:t>
            </a:r>
            <a:r>
              <a:rPr lang="en-IN" dirty="0"/>
              <a:t>Using historical data to adjust the model parameters so it can accurately represent or predict outcomes based on new data.</a:t>
            </a:r>
          </a:p>
          <a:p>
            <a:endParaRPr lang="en-IN" dirty="0"/>
          </a:p>
          <a:p>
            <a:r>
              <a:rPr lang="en-IN" dirty="0" smtClean="0"/>
              <a:t>3..</a:t>
            </a:r>
            <a:r>
              <a:rPr lang="en-IN" b="1" dirty="0" smtClean="0"/>
              <a:t>Validation:</a:t>
            </a:r>
            <a:r>
              <a:rPr lang="en-IN" dirty="0" smtClean="0"/>
              <a:t>Testing </a:t>
            </a:r>
            <a:r>
              <a:rPr lang="en-IN" dirty="0"/>
              <a:t>the model with a separate set of data to ensure it performs well and generalizes to new, unseen data.</a:t>
            </a:r>
          </a:p>
          <a:p>
            <a:endParaRPr lang="en-IN" dirty="0"/>
          </a:p>
          <a:p>
            <a:r>
              <a:rPr lang="en-IN" dirty="0"/>
              <a:t>4. </a:t>
            </a:r>
            <a:r>
              <a:rPr lang="en-IN" b="1" dirty="0" smtClean="0"/>
              <a:t>Application:</a:t>
            </a:r>
            <a:r>
              <a:rPr lang="en-IN" dirty="0" smtClean="0"/>
              <a:t> </a:t>
            </a:r>
            <a:r>
              <a:rPr lang="en-IN" dirty="0"/>
              <a:t>Applying the model to make predictions, identify patterns, or optimize decisions in real-world scenarios.</a:t>
            </a:r>
          </a:p>
          <a:p>
            <a:endParaRPr lang="en-IN" dirty="0"/>
          </a:p>
          <a:p>
            <a:r>
              <a:rPr lang="en-IN" dirty="0"/>
              <a:t>In essence, modeling helps in making data-driven decisions by providing a structured way to interpret complex information and forecast future trends or behaviors.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7"/>
          <p:cNvSpPr/>
          <p:nvPr/>
        </p:nvSpPr>
        <p:spPr>
          <a:xfrm>
            <a:off x="1066800" y="1371600"/>
            <a:ext cx="8743950" cy="4247317"/>
          </a:xfrm>
          <a:prstGeom prst="rect">
            <a:avLst/>
          </a:prstGeom>
        </p:spPr>
        <p:txBody>
          <a:bodyPr wrap="square">
            <a:spAutoFit/>
          </a:bodyPr>
          <a:lstStyle/>
          <a:p>
            <a:r>
              <a:rPr lang="en-US" b="1" dirty="0"/>
              <a:t>1. Performance </a:t>
            </a:r>
            <a:r>
              <a:rPr lang="en-US" b="1" dirty="0" smtClean="0"/>
              <a:t>Summary: </a:t>
            </a:r>
            <a:r>
              <a:rPr lang="en-US" dirty="0" smtClean="0"/>
              <a:t>A </a:t>
            </a:r>
            <a:r>
              <a:rPr lang="en-US" dirty="0"/>
              <a:t>summary table or dashboard showing overall performance metrics for each employee or </a:t>
            </a:r>
            <a:r>
              <a:rPr lang="en-US" dirty="0" smtClean="0"/>
              <a:t>department. Average </a:t>
            </a:r>
            <a:r>
              <a:rPr lang="en-US" dirty="0"/>
              <a:t>performance ratings, total projects completed, and other key performance indicators (KPIs).</a:t>
            </a:r>
          </a:p>
          <a:p>
            <a:r>
              <a:rPr lang="en-US" b="1" dirty="0"/>
              <a:t>2. Trend </a:t>
            </a:r>
            <a:r>
              <a:rPr lang="en-US" b="1" dirty="0" smtClean="0"/>
              <a:t>Analysis: </a:t>
            </a:r>
            <a:r>
              <a:rPr lang="en-US" dirty="0" smtClean="0"/>
              <a:t>Charts </a:t>
            </a:r>
            <a:r>
              <a:rPr lang="en-US" dirty="0"/>
              <a:t>or graphs depicting performance trends over time</a:t>
            </a:r>
            <a:r>
              <a:rPr lang="en-US" dirty="0" smtClean="0"/>
              <a:t>. </a:t>
            </a:r>
            <a:r>
              <a:rPr lang="en-US" dirty="0"/>
              <a:t>Identifies patterns such as improvements or declines in performance, seasonal effects, or the impact of interventions.</a:t>
            </a:r>
          </a:p>
          <a:p>
            <a:r>
              <a:rPr lang="en-US" b="1" dirty="0"/>
              <a:t>3. Comparative </a:t>
            </a:r>
            <a:r>
              <a:rPr lang="en-US" b="1" dirty="0" smtClean="0"/>
              <a:t>Analysis: </a:t>
            </a:r>
            <a:r>
              <a:rPr lang="en-US" dirty="0" smtClean="0"/>
              <a:t>Side-by-side </a:t>
            </a:r>
            <a:r>
              <a:rPr lang="en-US" dirty="0"/>
              <a:t>comparisons of performance metrics across different employees, teams, or </a:t>
            </a:r>
            <a:r>
              <a:rPr lang="en-US" dirty="0" smtClean="0"/>
              <a:t>departments. Highlights </a:t>
            </a:r>
            <a:r>
              <a:rPr lang="en-US" dirty="0"/>
              <a:t>high and low performers, areas needing improvement, and best practices that could be shared.</a:t>
            </a:r>
          </a:p>
          <a:p>
            <a:r>
              <a:rPr lang="en-US" b="1" dirty="0"/>
              <a:t>4. Correlation </a:t>
            </a:r>
            <a:r>
              <a:rPr lang="en-US" b="1" dirty="0" smtClean="0"/>
              <a:t>Insights: </a:t>
            </a:r>
            <a:r>
              <a:rPr lang="en-US" dirty="0" smtClean="0"/>
              <a:t>Analysis </a:t>
            </a:r>
            <a:r>
              <a:rPr lang="en-US" dirty="0"/>
              <a:t>of the relationship between performance and other factors such as attendance, training hours, or job </a:t>
            </a:r>
            <a:r>
              <a:rPr lang="en-US" dirty="0" smtClean="0"/>
              <a:t>satisfaction. Reveals </a:t>
            </a:r>
            <a:r>
              <a:rPr lang="en-US" dirty="0"/>
              <a:t>how variables like training impact performance or if there's a relationship between attendance and performance.</a:t>
            </a:r>
          </a:p>
          <a:p>
            <a:r>
              <a:rPr lang="en-US" b="1" dirty="0"/>
              <a:t>5. Goal Tracking</a:t>
            </a:r>
            <a:r>
              <a:rPr lang="en-US" b="1" dirty="0" smtClean="0"/>
              <a:t>:</a:t>
            </a:r>
            <a:r>
              <a:rPr lang="en-US" dirty="0" smtClean="0"/>
              <a:t> </a:t>
            </a:r>
            <a:r>
              <a:rPr lang="en-US" dirty="0"/>
              <a:t>Tracking progress towards predefined performance goals or </a:t>
            </a:r>
            <a:r>
              <a:rPr lang="en-US" dirty="0" smtClean="0"/>
              <a:t>targets Displays </a:t>
            </a:r>
            <a:r>
              <a:rPr lang="en-US" dirty="0"/>
              <a:t>which employees or teams are meeting, exceeding, or falling short of their goals.</a:t>
            </a:r>
          </a:p>
          <a:p>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85800" y="1143634"/>
            <a:ext cx="7086600" cy="3477875"/>
          </a:xfrm>
          <a:prstGeom prst="rect">
            <a:avLst/>
          </a:prstGeom>
        </p:spPr>
        <p:txBody>
          <a:bodyPr wrap="square">
            <a:spAutoFit/>
          </a:bodyPr>
          <a:lstStyle/>
          <a:p>
            <a:endParaRPr lang="en-US" sz="2000" dirty="0"/>
          </a:p>
          <a:p>
            <a:r>
              <a:rPr lang="en-US" sz="2000" dirty="0"/>
              <a:t>In conclusion, utilizing Excel for employee performance analysis proves to be an effective and efficient approach for managing and evaluating workforce productivity. By leveraging Excel’s robust data organization, calculation, and visualization tools, organizations can gain valuable insights into individual and team performance metrics. This allows for informed decision-making, targeted development initiatives, and a clearer understanding of performance trends. Ultimately, Excel facilitates a more structured and objective evaluation process, helping to enhance overall employee performance and drive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78019" y="1662513"/>
            <a:ext cx="6096000" cy="4247317"/>
          </a:xfrm>
          <a:prstGeom prst="rect">
            <a:avLst/>
          </a:prstGeom>
        </p:spPr>
        <p:txBody>
          <a:bodyPr>
            <a:spAutoFit/>
          </a:bodyPr>
          <a:lstStyle/>
          <a:p>
            <a:pPr>
              <a:buFont typeface="+mj-lt"/>
              <a:buAutoNum type="arabicPeriod"/>
            </a:pPr>
            <a:r>
              <a:rPr lang="en-US" b="1" dirty="0"/>
              <a:t>Inconsistent Evaluations:</a:t>
            </a:r>
            <a:r>
              <a:rPr lang="en-US" dirty="0"/>
              <a:t> Performance assessments are not standardized, leading to variations in how employee performance is rated and perceived across different departments and managers</a:t>
            </a:r>
            <a:r>
              <a:rPr lang="en-US" dirty="0" smtClean="0"/>
              <a:t>.</a:t>
            </a:r>
            <a:endParaRPr lang="en-US" dirty="0"/>
          </a:p>
          <a:p>
            <a:pPr>
              <a:buFont typeface="+mj-lt"/>
              <a:buAutoNum type="arabicPeriod"/>
            </a:pPr>
            <a:r>
              <a:rPr lang="en-US" b="1" dirty="0"/>
              <a:t>Subjective Feedback:</a:t>
            </a:r>
            <a:r>
              <a:rPr lang="en-US" dirty="0"/>
              <a:t> Evaluations often rely on subjective judgments rather than objective metrics, introducing bias and reducing the reliability of the feedback.</a:t>
            </a:r>
          </a:p>
          <a:p>
            <a:pPr>
              <a:buFont typeface="+mj-lt"/>
              <a:buAutoNum type="arabicPeriod"/>
            </a:pPr>
            <a:r>
              <a:rPr lang="en-US" b="1" dirty="0"/>
              <a:t>Decreased Employee Engagement:</a:t>
            </a:r>
            <a:r>
              <a:rPr lang="en-US" dirty="0"/>
              <a:t> Ambiguous or inconsistent feedback can lead to confusion among employees, affecting their motivation and job satisfaction.</a:t>
            </a:r>
          </a:p>
          <a:p>
            <a:pPr>
              <a:buFont typeface="+mj-lt"/>
              <a:buAutoNum type="arabicPeriod"/>
            </a:pPr>
            <a:r>
              <a:rPr lang="en-US" b="1" dirty="0"/>
              <a:t>Ineffective Talent Management:</a:t>
            </a:r>
            <a:r>
              <a:rPr lang="en-US" dirty="0"/>
              <a:t> Without reliable performance data, making informed decisions about promotions, professional development, and compensation is challenging, potentially leading to missed opportunities for talent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57237" y="1829666"/>
            <a:ext cx="6096000" cy="3693319"/>
          </a:xfrm>
          <a:prstGeom prst="rect">
            <a:avLst/>
          </a:prstGeom>
        </p:spPr>
        <p:txBody>
          <a:bodyPr>
            <a:spAutoFit/>
          </a:bodyPr>
          <a:lstStyle/>
          <a:p>
            <a:pPr>
              <a:buFont typeface="Arial" panose="020B0604020202020204" pitchFamily="34" charset="0"/>
              <a:buChar char="•"/>
            </a:pPr>
            <a:r>
              <a:rPr lang="en-US" b="1" dirty="0"/>
              <a:t>Standardize Evaluation Metrics:</a:t>
            </a:r>
            <a:endParaRPr lang="en-US" dirty="0"/>
          </a:p>
          <a:p>
            <a:pPr marL="742950" lvl="1" indent="-285750">
              <a:buFont typeface="Arial" panose="020B0604020202020204" pitchFamily="34" charset="0"/>
              <a:buChar char="•"/>
            </a:pPr>
            <a:r>
              <a:rPr lang="en-US" dirty="0"/>
              <a:t>Develop clear, consistent, and measurable performance criteria applicable across all departments.</a:t>
            </a:r>
          </a:p>
          <a:p>
            <a:pPr>
              <a:buFont typeface="Arial" panose="020B0604020202020204" pitchFamily="34" charset="0"/>
              <a:buChar char="•"/>
            </a:pPr>
            <a:r>
              <a:rPr lang="en-US" b="1" dirty="0"/>
              <a:t>Enhance Objectivity:</a:t>
            </a:r>
            <a:endParaRPr lang="en-US" dirty="0"/>
          </a:p>
          <a:p>
            <a:pPr marL="742950" lvl="1" indent="-285750">
              <a:buFont typeface="Arial" panose="020B0604020202020204" pitchFamily="34" charset="0"/>
              <a:buChar char="•"/>
            </a:pPr>
            <a:r>
              <a:rPr lang="en-US" dirty="0"/>
              <a:t>Implement tools and processes to minimize subjective bias in performance assessments.</a:t>
            </a:r>
          </a:p>
          <a:p>
            <a:pPr>
              <a:buFont typeface="Arial" panose="020B0604020202020204" pitchFamily="34" charset="0"/>
              <a:buChar char="•"/>
            </a:pPr>
            <a:r>
              <a:rPr lang="en-US" b="1" dirty="0"/>
              <a:t>Improve Feedback Mechanism:</a:t>
            </a:r>
            <a:endParaRPr lang="en-US" dirty="0"/>
          </a:p>
          <a:p>
            <a:pPr marL="742950" lvl="1" indent="-285750">
              <a:buFont typeface="Arial" panose="020B0604020202020204" pitchFamily="34" charset="0"/>
              <a:buChar char="•"/>
            </a:pPr>
            <a:r>
              <a:rPr lang="en-US" dirty="0"/>
              <a:t>Ensure that employees receive constructive, actionable, and transparent feedback.</a:t>
            </a:r>
          </a:p>
          <a:p>
            <a:pPr>
              <a:buFont typeface="Arial" panose="020B0604020202020204" pitchFamily="34" charset="0"/>
              <a:buChar char="•"/>
            </a:pPr>
            <a:r>
              <a:rPr lang="en-US" b="1" dirty="0"/>
              <a:t>Optimize Talent Management:</a:t>
            </a:r>
            <a:endParaRPr lang="en-US" dirty="0"/>
          </a:p>
          <a:p>
            <a:pPr marL="742950" lvl="1" indent="-285750">
              <a:buFont typeface="Arial" panose="020B0604020202020204" pitchFamily="34" charset="0"/>
              <a:buChar char="•"/>
            </a:pPr>
            <a:r>
              <a:rPr lang="en-US" dirty="0"/>
              <a:t>Provide data-driven insights for informed decision-making regarding promotions, development, and compensation.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442480" y="1678277"/>
            <a:ext cx="9368270" cy="473681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1600" b="1" dirty="0">
                <a:latin typeface="Calibri" panose="020F0502020204030204" pitchFamily="34" charset="0"/>
                <a:ea typeface="Times New Roman" panose="02020603050405020304" pitchFamily="18" charset="0"/>
                <a:cs typeface="Calibri" panose="020F0502020204030204" pitchFamily="34" charset="0"/>
              </a:rPr>
              <a:t>Employees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b="1" dirty="0">
                <a:latin typeface="Calibri" panose="020F0502020204030204" pitchFamily="34" charset="0"/>
                <a:ea typeface="Times New Roman" panose="02020603050405020304" pitchFamily="18" charset="0"/>
                <a:cs typeface="Calibri" panose="020F0502020204030204" pitchFamily="34" charset="0"/>
              </a:rPr>
              <a:t>Clear Evaluation Criteria:</a:t>
            </a:r>
            <a:r>
              <a:rPr lang="en-IN" sz="1600" dirty="0">
                <a:latin typeface="Calibri" panose="020F0502020204030204" pitchFamily="34" charset="0"/>
                <a:ea typeface="Times New Roman" panose="02020603050405020304" pitchFamily="18" charset="0"/>
                <a:cs typeface="Calibri" panose="020F0502020204030204" pitchFamily="34" charset="0"/>
              </a:rPr>
              <a:t> Understand what metrics are used to assess their performance.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b="1" dirty="0">
                <a:latin typeface="Calibri" panose="020F0502020204030204" pitchFamily="34" charset="0"/>
                <a:ea typeface="Times New Roman" panose="02020603050405020304" pitchFamily="18" charset="0"/>
                <a:cs typeface="Calibri" panose="020F0502020204030204" pitchFamily="34" charset="0"/>
              </a:rPr>
              <a:t>Managers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b="1" dirty="0">
                <a:latin typeface="Calibri" panose="020F0502020204030204" pitchFamily="34" charset="0"/>
                <a:ea typeface="Times New Roman" panose="02020603050405020304" pitchFamily="18" charset="0"/>
                <a:cs typeface="Calibri" panose="020F0502020204030204" pitchFamily="34" charset="0"/>
              </a:rPr>
              <a:t>Evaluation Tools:</a:t>
            </a:r>
            <a:r>
              <a:rPr lang="en-IN" sz="1600" dirty="0">
                <a:latin typeface="Calibri" panose="020F0502020204030204" pitchFamily="34" charset="0"/>
                <a:ea typeface="Times New Roman" panose="02020603050405020304" pitchFamily="18" charset="0"/>
                <a:cs typeface="Calibri" panose="020F0502020204030204" pitchFamily="34" charset="0"/>
              </a:rPr>
              <a:t> Access to standardized tools and metrics for assessing employee performance.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b="1" dirty="0">
                <a:latin typeface="Calibri" panose="020F0502020204030204" pitchFamily="34" charset="0"/>
                <a:ea typeface="Times New Roman" panose="02020603050405020304" pitchFamily="18" charset="0"/>
                <a:cs typeface="Calibri" panose="020F0502020204030204" pitchFamily="34" charset="0"/>
              </a:rPr>
              <a:t>Human Resources (HR) Professionals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b="1" dirty="0">
                <a:latin typeface="Calibri" panose="020F0502020204030204" pitchFamily="34" charset="0"/>
                <a:ea typeface="Times New Roman" panose="02020603050405020304" pitchFamily="18" charset="0"/>
                <a:cs typeface="Calibri" panose="020F0502020204030204" pitchFamily="34" charset="0"/>
              </a:rPr>
              <a:t>System Administration:</a:t>
            </a:r>
            <a:r>
              <a:rPr lang="en-IN" sz="1600" dirty="0">
                <a:latin typeface="Calibri" panose="020F0502020204030204" pitchFamily="34" charset="0"/>
                <a:ea typeface="Times New Roman" panose="02020603050405020304" pitchFamily="18" charset="0"/>
                <a:cs typeface="Calibri" panose="020F0502020204030204" pitchFamily="34" charset="0"/>
              </a:rPr>
              <a:t> Manage and configure the performance evaluation system.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b="1" dirty="0">
                <a:latin typeface="Calibri" panose="020F0502020204030204" pitchFamily="34" charset="0"/>
                <a:ea typeface="Times New Roman" panose="02020603050405020304" pitchFamily="18" charset="0"/>
                <a:cs typeface="Calibri" panose="020F0502020204030204" pitchFamily="34" charset="0"/>
              </a:rPr>
              <a:t>Data Analysis:</a:t>
            </a:r>
            <a:r>
              <a:rPr lang="en-IN" sz="1600" dirty="0">
                <a:latin typeface="Calibri" panose="020F0502020204030204" pitchFamily="34" charset="0"/>
                <a:ea typeface="Times New Roman" panose="02020603050405020304" pitchFamily="18" charset="0"/>
                <a:cs typeface="Calibri" panose="020F0502020204030204" pitchFamily="34" charset="0"/>
              </a:rPr>
              <a:t> </a:t>
            </a:r>
            <a:r>
              <a:rPr lang="en-IN" sz="1600" dirty="0" err="1">
                <a:latin typeface="Calibri" panose="020F0502020204030204" pitchFamily="34" charset="0"/>
                <a:ea typeface="Times New Roman" panose="02020603050405020304" pitchFamily="18" charset="0"/>
                <a:cs typeface="Calibri" panose="020F0502020204030204" pitchFamily="34" charset="0"/>
              </a:rPr>
              <a:t>Analyze</a:t>
            </a:r>
            <a:r>
              <a:rPr lang="en-IN" sz="1600" dirty="0">
                <a:latin typeface="Calibri" panose="020F0502020204030204" pitchFamily="34" charset="0"/>
                <a:ea typeface="Times New Roman" panose="02020603050405020304" pitchFamily="18" charset="0"/>
                <a:cs typeface="Calibri" panose="020F0502020204030204" pitchFamily="34" charset="0"/>
              </a:rPr>
              <a:t> performance data to identify trends and make recommendations.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b="1" dirty="0">
                <a:latin typeface="Calibri" panose="020F0502020204030204" pitchFamily="34" charset="0"/>
                <a:ea typeface="Times New Roman" panose="02020603050405020304" pitchFamily="18" charset="0"/>
                <a:cs typeface="Calibri" panose="020F0502020204030204" pitchFamily="34" charset="0"/>
              </a:rPr>
              <a:t>Senior Leadership/Executives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b="1" dirty="0">
                <a:latin typeface="Calibri" panose="020F0502020204030204" pitchFamily="34" charset="0"/>
                <a:ea typeface="Times New Roman" panose="02020603050405020304" pitchFamily="18" charset="0"/>
                <a:cs typeface="Calibri" panose="020F0502020204030204" pitchFamily="34" charset="0"/>
              </a:rPr>
              <a:t>Strategic Insights:</a:t>
            </a:r>
            <a:r>
              <a:rPr lang="en-IN" sz="1600" dirty="0">
                <a:latin typeface="Calibri" panose="020F0502020204030204" pitchFamily="34" charset="0"/>
                <a:ea typeface="Times New Roman" panose="02020603050405020304" pitchFamily="18" charset="0"/>
                <a:cs typeface="Calibri" panose="020F0502020204030204" pitchFamily="34" charset="0"/>
              </a:rPr>
              <a:t> Access to aggregated performance data and analytics for strategic planning.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b="1" dirty="0">
                <a:latin typeface="Calibri" panose="020F0502020204030204" pitchFamily="34" charset="0"/>
                <a:ea typeface="Times New Roman" panose="02020603050405020304" pitchFamily="18" charset="0"/>
                <a:cs typeface="Calibri" panose="020F0502020204030204" pitchFamily="34" charset="0"/>
              </a:rPr>
              <a:t>Talent Development/Training Specialists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b="1" dirty="0">
                <a:latin typeface="Calibri" panose="020F0502020204030204" pitchFamily="34" charset="0"/>
                <a:ea typeface="Times New Roman" panose="02020603050405020304" pitchFamily="18" charset="0"/>
                <a:cs typeface="Calibri" panose="020F0502020204030204" pitchFamily="34" charset="0"/>
              </a:rPr>
              <a:t>Performance Data:</a:t>
            </a:r>
            <a:r>
              <a:rPr lang="en-IN" sz="1600" dirty="0">
                <a:latin typeface="Calibri" panose="020F0502020204030204" pitchFamily="34" charset="0"/>
                <a:ea typeface="Times New Roman" panose="02020603050405020304" pitchFamily="18" charset="0"/>
                <a:cs typeface="Calibri" panose="020F0502020204030204" pitchFamily="34" charset="0"/>
              </a:rPr>
              <a:t> Insights into areas where employees need additional training or development.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b="1" dirty="0">
                <a:latin typeface="Calibri" panose="020F0502020204030204" pitchFamily="34" charset="0"/>
                <a:ea typeface="Times New Roman" panose="02020603050405020304" pitchFamily="18" charset="0"/>
                <a:cs typeface="Calibri" panose="020F0502020204030204" pitchFamily="34" charset="0"/>
              </a:rPr>
              <a:t>IT/Systems Administrators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b="1" dirty="0">
                <a:latin typeface="Calibri" panose="020F0502020204030204" pitchFamily="34" charset="0"/>
                <a:ea typeface="Times New Roman" panose="02020603050405020304" pitchFamily="18" charset="0"/>
                <a:cs typeface="Calibri" panose="020F0502020204030204" pitchFamily="34" charset="0"/>
              </a:rPr>
              <a:t>System Configuration:</a:t>
            </a:r>
            <a:r>
              <a:rPr lang="en-IN" sz="1600" dirty="0">
                <a:latin typeface="Calibri" panose="020F0502020204030204" pitchFamily="34" charset="0"/>
                <a:ea typeface="Times New Roman" panose="02020603050405020304" pitchFamily="18" charset="0"/>
                <a:cs typeface="Calibri" panose="020F0502020204030204" pitchFamily="34" charset="0"/>
              </a:rPr>
              <a:t> Ensure proper setup and integration of performance evaluation software.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21" y="141241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038540" y="1502688"/>
            <a:ext cx="9466007" cy="5355312"/>
          </a:xfrm>
          <a:prstGeom prst="rect">
            <a:avLst/>
          </a:prstGeom>
        </p:spPr>
        <p:txBody>
          <a:bodyPr wrap="square">
            <a:spAutoFit/>
          </a:bodyPr>
          <a:lstStyle/>
          <a:p>
            <a:r>
              <a:rPr lang="en-US" b="1" dirty="0" smtClean="0"/>
              <a:t>For </a:t>
            </a:r>
            <a:r>
              <a:rPr lang="en-US" b="1" dirty="0"/>
              <a:t>Employees:</a:t>
            </a:r>
            <a:endParaRPr lang="en-US" dirty="0"/>
          </a:p>
          <a:p>
            <a:pPr>
              <a:buFont typeface="Arial" panose="020B0604020202020204" pitchFamily="34" charset="0"/>
              <a:buChar char="•"/>
            </a:pPr>
            <a:r>
              <a:rPr lang="en-US" b="1" dirty="0"/>
              <a:t>Fair Evaluations:</a:t>
            </a:r>
            <a:r>
              <a:rPr lang="en-US" dirty="0"/>
              <a:t> Standardized metrics ensure unbiased assessments.</a:t>
            </a:r>
          </a:p>
          <a:p>
            <a:pPr>
              <a:buFont typeface="Arial" panose="020B0604020202020204" pitchFamily="34" charset="0"/>
              <a:buChar char="•"/>
            </a:pPr>
            <a:r>
              <a:rPr lang="en-US" b="1" dirty="0"/>
              <a:t>Actionable Feedback:</a:t>
            </a:r>
            <a:r>
              <a:rPr lang="en-US" dirty="0"/>
              <a:t> Clear, constructive feedback for professional growth.</a:t>
            </a:r>
          </a:p>
          <a:p>
            <a:r>
              <a:rPr lang="en-US" b="1" dirty="0"/>
              <a:t>For Managers:</a:t>
            </a:r>
            <a:endParaRPr lang="en-US" dirty="0"/>
          </a:p>
          <a:p>
            <a:pPr>
              <a:buFont typeface="Arial" panose="020B0604020202020204" pitchFamily="34" charset="0"/>
              <a:buChar char="•"/>
            </a:pPr>
            <a:r>
              <a:rPr lang="en-US" b="1" dirty="0"/>
              <a:t>Consistent Tools:</a:t>
            </a:r>
            <a:r>
              <a:rPr lang="en-US" dirty="0"/>
              <a:t> Uniform evaluation criteria streamline the review process.</a:t>
            </a:r>
          </a:p>
          <a:p>
            <a:pPr>
              <a:buFont typeface="Arial" panose="020B0604020202020204" pitchFamily="34" charset="0"/>
              <a:buChar char="•"/>
            </a:pPr>
            <a:r>
              <a:rPr lang="en-US" b="1" dirty="0"/>
              <a:t>Effective Feedback:</a:t>
            </a:r>
            <a:r>
              <a:rPr lang="en-US" dirty="0"/>
              <a:t> Tools and training for providing meaningful feedback.</a:t>
            </a:r>
          </a:p>
          <a:p>
            <a:r>
              <a:rPr lang="en-US" b="1" dirty="0"/>
              <a:t>For HR Professionals:</a:t>
            </a:r>
            <a:endParaRPr lang="en-US" dirty="0"/>
          </a:p>
          <a:p>
            <a:pPr>
              <a:buFont typeface="Arial" panose="020B0604020202020204" pitchFamily="34" charset="0"/>
              <a:buChar char="•"/>
            </a:pPr>
            <a:r>
              <a:rPr lang="en-US" b="1" dirty="0"/>
              <a:t>Efficient Administration:</a:t>
            </a:r>
            <a:r>
              <a:rPr lang="en-US" dirty="0"/>
              <a:t> Simplified system management and reduced administrative workload.</a:t>
            </a:r>
          </a:p>
          <a:p>
            <a:pPr>
              <a:buFont typeface="Arial" panose="020B0604020202020204" pitchFamily="34" charset="0"/>
              <a:buChar char="•"/>
            </a:pPr>
            <a:r>
              <a:rPr lang="en-US" b="1" dirty="0"/>
              <a:t>Data Analysis:</a:t>
            </a:r>
            <a:r>
              <a:rPr lang="en-US" dirty="0"/>
              <a:t> In-depth reports for monitoring performance trends and making informed decisions.</a:t>
            </a:r>
          </a:p>
          <a:p>
            <a:r>
              <a:rPr lang="en-US" b="1" dirty="0"/>
              <a:t>For Senior Leadership/Executives:</a:t>
            </a:r>
            <a:endParaRPr lang="en-US" dirty="0"/>
          </a:p>
          <a:p>
            <a:pPr>
              <a:buFont typeface="Arial" panose="020B0604020202020204" pitchFamily="34" charset="0"/>
              <a:buChar char="•"/>
            </a:pPr>
            <a:r>
              <a:rPr lang="en-US" b="1" dirty="0"/>
              <a:t>Strategic Insights:</a:t>
            </a:r>
            <a:r>
              <a:rPr lang="en-US" dirty="0"/>
              <a:t> Aggregated data for better decision-making and talent management.</a:t>
            </a:r>
          </a:p>
          <a:p>
            <a:pPr>
              <a:buFont typeface="Arial" panose="020B0604020202020204" pitchFamily="34" charset="0"/>
              <a:buChar char="•"/>
            </a:pPr>
            <a:r>
              <a:rPr lang="en-US" b="1" dirty="0"/>
              <a:t>Enhanced Talent Management:</a:t>
            </a:r>
            <a:r>
              <a:rPr lang="en-US" dirty="0"/>
              <a:t> Data-driven decisions on promotions and development.</a:t>
            </a:r>
          </a:p>
          <a:p>
            <a:r>
              <a:rPr lang="en-US" b="1" dirty="0"/>
              <a:t>For Talent Development Specialists:</a:t>
            </a:r>
            <a:endParaRPr lang="en-US" dirty="0"/>
          </a:p>
          <a:p>
            <a:pPr>
              <a:buFont typeface="Arial" panose="020B0604020202020204" pitchFamily="34" charset="0"/>
              <a:buChar char="•"/>
            </a:pPr>
            <a:r>
              <a:rPr lang="en-US" b="1" dirty="0"/>
              <a:t>Targeted Training:</a:t>
            </a:r>
            <a:r>
              <a:rPr lang="en-US" dirty="0"/>
              <a:t> Performance data highlights areas for development, enabling tailored training programs.</a:t>
            </a:r>
          </a:p>
          <a:p>
            <a:r>
              <a:rPr lang="en-US" b="1" dirty="0"/>
              <a:t>For IT/Systems Administrators:</a:t>
            </a:r>
            <a:endParaRPr lang="en-US" dirty="0"/>
          </a:p>
          <a:p>
            <a:pPr>
              <a:buFont typeface="Arial" panose="020B0604020202020204" pitchFamily="34" charset="0"/>
              <a:buChar char="•"/>
            </a:pPr>
            <a:r>
              <a:rPr lang="en-US" b="1" dirty="0"/>
              <a:t>Seamless Integration:</a:t>
            </a:r>
            <a:r>
              <a:rPr lang="en-US" dirty="0"/>
              <a:t> Smooth integration with existing HR systems.</a:t>
            </a:r>
          </a:p>
          <a:p>
            <a:pPr>
              <a:buFont typeface="Arial" panose="020B0604020202020204" pitchFamily="34" charset="0"/>
              <a:buChar char="•"/>
            </a:pPr>
            <a:r>
              <a:rPr lang="en-US" b="1" dirty="0"/>
              <a:t>Support:</a:t>
            </a:r>
            <a:r>
              <a:rPr lang="en-US" dirty="0"/>
              <a:t> Reliable technical support and system maintenance.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990600" y="1295400"/>
            <a:ext cx="8915400" cy="5632311"/>
          </a:xfrm>
          <a:prstGeom prst="rect">
            <a:avLst/>
          </a:prstGeom>
        </p:spPr>
        <p:txBody>
          <a:bodyPr wrap="square">
            <a:spAutoFit/>
          </a:bodyPr>
          <a:lstStyle/>
          <a:p>
            <a:pPr fontAlgn="base"/>
            <a:r>
              <a:rPr lang="en-US" dirty="0" smtClean="0">
                <a:solidFill>
                  <a:srgbClr val="3C4043"/>
                </a:solidFill>
                <a:latin typeface="Inter"/>
              </a:rPr>
              <a:t>Employee </a:t>
            </a:r>
            <a:r>
              <a:rPr lang="en-US" dirty="0">
                <a:solidFill>
                  <a:srgbClr val="3C4043"/>
                </a:solidFill>
                <a:latin typeface="Inter"/>
              </a:rPr>
              <a:t>performance for HR analytics can provide valuable insights to organizations in terms of employee engagement, productivity, and overall organizational effectiveness</a:t>
            </a:r>
            <a:r>
              <a:rPr lang="en-US" dirty="0" smtClean="0">
                <a:solidFill>
                  <a:srgbClr val="3C4043"/>
                </a:solidFill>
                <a:latin typeface="Inter"/>
              </a:rPr>
              <a:t>.</a:t>
            </a:r>
            <a:endParaRPr lang="en-US" dirty="0">
              <a:solidFill>
                <a:srgbClr val="3C4043"/>
              </a:solidFill>
              <a:latin typeface="Inter"/>
            </a:endParaRPr>
          </a:p>
          <a:p>
            <a:pPr fontAlgn="base"/>
            <a:r>
              <a:rPr lang="en-US" b="1" dirty="0" smtClean="0">
                <a:solidFill>
                  <a:srgbClr val="3C4043"/>
                </a:solidFill>
                <a:latin typeface="inherit"/>
              </a:rPr>
              <a:t>Key </a:t>
            </a:r>
            <a:r>
              <a:rPr lang="en-US" b="1" dirty="0">
                <a:solidFill>
                  <a:srgbClr val="3C4043"/>
                </a:solidFill>
                <a:latin typeface="inherit"/>
              </a:rPr>
              <a:t>Performance Indicators (KPIs):</a:t>
            </a:r>
            <a:r>
              <a:rPr lang="en-US" dirty="0">
                <a:solidFill>
                  <a:srgbClr val="3C4043"/>
                </a:solidFill>
                <a:latin typeface="Inter"/>
              </a:rPr>
              <a:t> These can be specific to each role or department, such as sales revenue, customer satisfaction scores, or project completion rates.</a:t>
            </a:r>
            <a:br>
              <a:rPr lang="en-US" dirty="0">
                <a:solidFill>
                  <a:srgbClr val="3C4043"/>
                </a:solidFill>
                <a:latin typeface="Inter"/>
              </a:rPr>
            </a:br>
            <a:r>
              <a:rPr lang="en-US" dirty="0">
                <a:solidFill>
                  <a:srgbClr val="3C4043"/>
                </a:solidFill>
                <a:latin typeface="Inter"/>
              </a:rPr>
              <a:t>Attendance and Punctuality: Analyzing attendance records and punctuality can provide insights into employee reliability and commitment.</a:t>
            </a:r>
            <a:br>
              <a:rPr lang="en-US" dirty="0">
                <a:solidFill>
                  <a:srgbClr val="3C4043"/>
                </a:solidFill>
                <a:latin typeface="Inter"/>
              </a:rPr>
            </a:br>
            <a:r>
              <a:rPr lang="en-US" b="1" dirty="0">
                <a:solidFill>
                  <a:srgbClr val="3C4043"/>
                </a:solidFill>
                <a:latin typeface="inherit"/>
              </a:rPr>
              <a:t>Employee Turnover Rate:</a:t>
            </a:r>
            <a:r>
              <a:rPr lang="en-US" dirty="0">
                <a:solidFill>
                  <a:srgbClr val="3C4043"/>
                </a:solidFill>
                <a:latin typeface="Inter"/>
              </a:rPr>
              <a:t> Understanding the rate at which employees leave the organization can help identify potential issues and retention </a:t>
            </a:r>
            <a:r>
              <a:rPr lang="en-US" dirty="0" smtClean="0">
                <a:solidFill>
                  <a:srgbClr val="3C4043"/>
                </a:solidFill>
                <a:latin typeface="Inter"/>
              </a:rPr>
              <a:t>strategies</a:t>
            </a:r>
          </a:p>
          <a:p>
            <a:pPr fontAlgn="base"/>
            <a:r>
              <a:rPr lang="en-US" b="1" dirty="0" smtClean="0"/>
              <a:t>employee </a:t>
            </a:r>
            <a:r>
              <a:rPr lang="en-US" b="1" dirty="0"/>
              <a:t>Satisfaction Surveys:</a:t>
            </a:r>
            <a:r>
              <a:rPr lang="en-US" dirty="0"/>
              <a:t> Analyzing the results of employee satisfaction surveys can give insights into employee morale and job satisfaction.</a:t>
            </a:r>
            <a:br>
              <a:rPr lang="en-US" dirty="0"/>
            </a:br>
            <a:r>
              <a:rPr lang="en-US" b="1" dirty="0"/>
              <a:t>Performance Appraisals:</a:t>
            </a:r>
            <a:r>
              <a:rPr lang="en-US" dirty="0"/>
              <a:t> Reviewing performance appraisal data can help assess individual performance and identify areas for improvement.</a:t>
            </a:r>
            <a:br>
              <a:rPr lang="en-US" dirty="0"/>
            </a:br>
            <a:r>
              <a:rPr lang="en-US" b="1" dirty="0"/>
              <a:t>Data Collection:</a:t>
            </a:r>
            <a:r>
              <a:rPr lang="en-US" dirty="0"/>
              <a:t> Gather relevant data from various sources, including HR databases, performance evaluation records, time tracking systems, employee surveys, and other relevant sources.</a:t>
            </a:r>
          </a:p>
          <a:p>
            <a:pPr fontAlgn="base"/>
            <a:r>
              <a:rPr lang="en-US" b="1" dirty="0"/>
              <a:t>Data Cleaning and Preparation:</a:t>
            </a:r>
            <a:r>
              <a:rPr lang="en-US" dirty="0"/>
              <a:t> Clean and preprocess the data to ensure it is accurate and consistent. Handle missing values and outliers appropriately.</a:t>
            </a:r>
          </a:p>
          <a:p>
            <a:pPr fontAlgn="base"/>
            <a:r>
              <a:rPr lang="en-US" dirty="0" smtClean="0">
                <a:solidFill>
                  <a:srgbClr val="3C4043"/>
                </a:solidFill>
                <a:latin typeface="Inter"/>
              </a:rPr>
              <a:t>.</a:t>
            </a:r>
            <a:endParaRPr lang="en-US" b="0" i="0" dirty="0">
              <a:solidFill>
                <a:srgbClr val="3C4043"/>
              </a:solidFill>
              <a:effectLst/>
              <a:latin typeface="Inter"/>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576923"/>
            <a:ext cx="7848600" cy="3970318"/>
          </a:xfrm>
          <a:prstGeom prst="rect">
            <a:avLst/>
          </a:prstGeom>
        </p:spPr>
        <p:txBody>
          <a:bodyPr wrap="square">
            <a:spAutoFit/>
          </a:bodyPr>
          <a:lstStyle/>
          <a:p>
            <a:r>
              <a:rPr lang="en-IN" sz="2800" dirty="0" smtClean="0"/>
              <a:t>The </a:t>
            </a:r>
            <a:r>
              <a:rPr lang="en-IN" sz="2800" dirty="0"/>
              <a:t>"wow" in our Employee Performance Analysis solution is its ability to combine AI-driven predictive analytics with personalized development pathways and real-time, interactive dashboards. This powerful combination not only anticipates performance trends and suggests targeted growth opportunities but also provides immediate, actionable insights, making employee management more proactive and effective</a:t>
            </a:r>
            <a:r>
              <a:rPr lang="en-IN" sz="2800" dirty="0" smtClean="0"/>
              <a:t>.</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1047</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inherit</vt:lpstr>
      <vt:lpstr>Inter</vt:lpstr>
      <vt:lpstr>Roboto</vt:lpstr>
      <vt:lpstr>Symbol</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LOTUS EYE</cp:lastModifiedBy>
  <cp:revision>21</cp:revision>
  <dcterms:created xsi:type="dcterms:W3CDTF">2024-03-29T15:07:22Z</dcterms:created>
  <dcterms:modified xsi:type="dcterms:W3CDTF">2024-09-11T15:03:45Z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