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3jzhkbQ05DOrKqn2jVm6MGOmv1R2WNvi#scrollTo=mbHWf8O3I0jA"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9079" y="2317336"/>
            <a:ext cx="3183096" cy="509114"/>
          </a:xfrm>
          <a:prstGeom prst="rect">
            <a:avLst/>
          </a:prstGeom>
        </p:spPr>
        <p:txBody>
          <a:bodyPr vert="horz" wrap="square" lIns="0" tIns="16510" rIns="0" bIns="0" rtlCol="0" anchor="t">
            <a:spAutoFit/>
          </a:bodyPr>
          <a:lstStyle/>
          <a:p>
            <a:pPr marL="12700">
              <a:lnSpc>
                <a:spcPct val="100000"/>
              </a:lnSpc>
              <a:spcBef>
                <a:spcPts val="130"/>
              </a:spcBef>
            </a:pPr>
            <a:r>
              <a:rPr lang="en-US" sz="3200" dirty="0">
                <a:latin typeface="Trebuchet MS"/>
                <a:cs typeface="Trebuchet MS"/>
              </a:rPr>
              <a:t>DIVYALAKSHMI.V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3606" y="5088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522696" y="89741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54696" y="5742781"/>
            <a:ext cx="1230630" cy="335280"/>
          </a:xfrm>
          <a:prstGeom prst="rect">
            <a:avLst/>
          </a:prstGeom>
        </p:spPr>
        <p:txBody>
          <a:bodyPr vert="horz" wrap="square" lIns="0" tIns="16510" rIns="0" bIns="0" rtlCol="0" anchor="t">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hlinkClick r:id="rId3"/>
            </a:endParaRPr>
          </a:p>
        </p:txBody>
      </p:sp>
      <p:sp>
        <p:nvSpPr>
          <p:cNvPr id="11" name="TextBox 10">
            <a:extLst>
              <a:ext uri="{FF2B5EF4-FFF2-40B4-BE49-F238E27FC236}">
                <a16:creationId xmlns:a16="http://schemas.microsoft.com/office/drawing/2014/main" id="{FEA17513-D6DB-81CA-4FCC-4D1806D14E3D}"/>
              </a:ext>
            </a:extLst>
          </p:cNvPr>
          <p:cNvSpPr txBox="1"/>
          <p:nvPr/>
        </p:nvSpPr>
        <p:spPr>
          <a:xfrm>
            <a:off x="545306" y="2402681"/>
            <a:ext cx="88987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solidFill>
                <a:latin typeface="Trebuchet MS"/>
              </a:rPr>
              <a:t>The code's results will be twofold:</a:t>
            </a:r>
            <a:endParaRPr lang="en-US" dirty="0">
              <a:solidFill>
                <a:schemeClr val="tx1"/>
              </a:solidFill>
              <a:latin typeface="Trebuchet MS"/>
            </a:endParaRPr>
          </a:p>
          <a:p>
            <a:pPr marL="342900" indent="-342900" algn="l">
              <a:buChar char="•"/>
            </a:pPr>
            <a:r>
              <a:rPr lang="en-US" b="1" dirty="0">
                <a:solidFill>
                  <a:schemeClr val="tx1"/>
                </a:solidFill>
                <a:latin typeface="Trebuchet MS"/>
              </a:rPr>
              <a:t>Generated Images:</a:t>
            </a:r>
            <a:r>
              <a:rPr lang="en-US" dirty="0">
                <a:solidFill>
                  <a:schemeClr val="tx1"/>
                </a:solidFill>
                <a:latin typeface="Trebuchet MS"/>
              </a:rPr>
              <a:t> Expect a set of new images that mimic the training data in content and quality. The number depends on the code's setup.</a:t>
            </a:r>
          </a:p>
          <a:p>
            <a:pPr marL="342900" indent="-342900" algn="l">
              <a:buChar char="•"/>
            </a:pPr>
            <a:r>
              <a:rPr lang="en-US" b="1" dirty="0">
                <a:solidFill>
                  <a:schemeClr val="tx1"/>
                </a:solidFill>
                <a:latin typeface="Trebuchet MS"/>
              </a:rPr>
              <a:t>Training Monitoring:</a:t>
            </a:r>
            <a:r>
              <a:rPr lang="en-US" dirty="0">
                <a:solidFill>
                  <a:schemeClr val="tx1"/>
                </a:solidFill>
                <a:latin typeface="Trebuchet MS"/>
              </a:rPr>
              <a:t> The code might generate images periodically to visualize training progress.</a:t>
            </a:r>
          </a:p>
          <a:p>
            <a:pPr algn="l"/>
            <a:r>
              <a:rPr lang="en-US" dirty="0">
                <a:solidFill>
                  <a:schemeClr val="tx1"/>
                </a:solidFill>
                <a:latin typeface="Trebuchet MS"/>
              </a:rPr>
              <a:t>While the code likely optimizes loss functions to train the models, these values might not be explicitly shown. Image quality can be subjective, but the goal is for generated images to appear realistic. You can further assess results by running the code and observing the generated images.</a:t>
            </a:r>
          </a:p>
          <a:p>
            <a:pPr algn="l"/>
            <a:endParaRPr lang="en-US" dirty="0">
              <a:solidFill>
                <a:schemeClr val="tx1"/>
              </a:solidFill>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02158" y="47857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60633" y="385444"/>
            <a:ext cx="9061927" cy="2978700"/>
          </a:xfrm>
          <a:prstGeom prst="rect">
            <a:avLst/>
          </a:prstGeom>
        </p:spPr>
        <p:txBody>
          <a:bodyPr vert="horz" wrap="square" lIns="0" tIns="460692" rIns="0" bIns="0" rtlCol="0" anchor="t">
            <a:spAutoFit/>
          </a:bodyPr>
          <a:lstStyle/>
          <a:p>
            <a:pPr marL="193675">
              <a:spcBef>
                <a:spcPts val="130"/>
              </a:spcBef>
            </a:pPr>
            <a:br>
              <a:rPr lang="en-US" sz="4000" b="0" dirty="0">
                <a:latin typeface="Google Sans"/>
              </a:rPr>
            </a:br>
            <a:r>
              <a:rPr lang="en-US" sz="4000" b="0">
                <a:latin typeface="Google Sans"/>
              </a:rPr>
              <a:t>Generative Adversarial Network (GAN) for Image Generation using TensorFlow</a:t>
            </a:r>
            <a:endParaRPr lang="en-US" sz="4000" b="0" dirty="0">
              <a:latin typeface="Google Sans"/>
            </a:endParaRPr>
          </a:p>
          <a:p>
            <a:pPr marL="193675">
              <a:spcBef>
                <a:spcPts val="130"/>
              </a:spcBef>
            </a:pPr>
            <a:endParaRPr lang="en-US"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321311"/>
          </a:xfrm>
          <a:prstGeom prst="rect">
            <a:avLst/>
          </a:prstGeom>
        </p:spPr>
        <p:txBody>
          <a:bodyPr vert="horz" wrap="square" lIns="0" tIns="73279" rIns="0" bIns="0" rtlCol="0" anchor="t">
            <a:spAutoFit/>
          </a:bodyPr>
          <a:lstStyle/>
          <a:p>
            <a:pPr marL="193675" algn="ctr">
              <a:spcBef>
                <a:spcPts val="105"/>
              </a:spcBef>
            </a:pPr>
            <a:r>
              <a:rPr spc="-10" dirty="0"/>
              <a:t>AGENDA</a:t>
            </a:r>
            <a:br>
              <a:rPr lang="en-US" spc="-10" dirty="0"/>
            </a:br>
            <a:br>
              <a:rPr lang="en-US" spc="-10" dirty="0"/>
            </a:br>
            <a:r>
              <a:rPr lang="en-US" sz="1800" b="0" spc="-10" dirty="0"/>
              <a:t>This presentation will delve into a Generative Adversarial Network (GAN) project built with TensorFlow for image generation. We'll begin by introducing GANs and the project's goal. Next, we'll explore the setup, including libraries and data preparation steps. Then, we'll dive into the model architecture, explaining the Discriminator's layers and purpose, followed by the Generator's structure and its role. The training process will be unpacked, covering the use of latent space and how the Discriminator and Generator are trained in turns. We'll also discuss the loss functions and the GAN Monitor callback for generating images during training. Finally, we'll showcase the generated images, discuss observations, and conclude by summarizing key points, potential applications of GANs for image generation, and future improvements.</a:t>
            </a:r>
            <a:endParaRPr lang="en-US" sz="1800" spc="-1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27169"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381759" y="1039399"/>
            <a:ext cx="5638800" cy="678180"/>
          </a:xfrm>
          <a:prstGeom prst="rect">
            <a:avLst/>
          </a:prstGeom>
        </p:spPr>
        <p:txBody>
          <a:bodyPr vert="horz" wrap="square" lIns="0" tIns="16510" rIns="0" bIns="0" rtlCol="0" anchor="t">
            <a:spAutoFit/>
          </a:bodyPr>
          <a:lstStyle/>
          <a:p>
            <a:pPr marL="12700" algn="ctr">
              <a:spcBef>
                <a:spcPts val="130"/>
              </a:spcBef>
              <a:tabLst>
                <a:tab pos="2727960" algn="l"/>
              </a:tabLst>
            </a:pPr>
            <a:r>
              <a:rPr lang="en-US" sz="4250" spc="-10" dirty="0"/>
              <a:t> </a:t>
            </a:r>
            <a:r>
              <a:rPr sz="4250" spc="-10" dirty="0"/>
              <a:t>PROBLEM</a:t>
            </a:r>
            <a:r>
              <a:rPr sz="4250" dirty="0"/>
              <a:t>	</a:t>
            </a:r>
            <a:r>
              <a:rPr sz="4250" spc="-75" dirty="0"/>
              <a:t>STATEMENT</a:t>
            </a:r>
            <a:endParaRPr lang="en-US"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E39B570-3A9E-C08B-4C74-B95E1C2DE52A}"/>
              </a:ext>
            </a:extLst>
          </p:cNvPr>
          <p:cNvSpPr txBox="1"/>
          <p:nvPr/>
        </p:nvSpPr>
        <p:spPr>
          <a:xfrm>
            <a:off x="402432" y="1985963"/>
            <a:ext cx="7600949"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tx1"/>
                </a:solidFill>
                <a:latin typeface="Trebuchet MS"/>
              </a:rPr>
              <a:t>Data scarcity hinders training of robust image processing models.</a:t>
            </a:r>
            <a:r>
              <a:rPr lang="en-US" dirty="0">
                <a:solidFill>
                  <a:schemeClr val="tx1"/>
                </a:solidFill>
                <a:latin typeface="Trebuchet MS"/>
              </a:rPr>
              <a:t> This project tackles this by developing a Generative Adversarial Network (GAN) in TensorFlow to create realistic images. We aim to:</a:t>
            </a:r>
          </a:p>
          <a:p>
            <a:pPr marL="342900" indent="-342900" algn="l">
              <a:buChar char="•"/>
            </a:pPr>
            <a:r>
              <a:rPr lang="en-US" dirty="0">
                <a:solidFill>
                  <a:schemeClr val="tx1"/>
                </a:solidFill>
                <a:latin typeface="Trebuchet MS"/>
              </a:rPr>
              <a:t>Train a GAN to capture the essence of a given image dataset.</a:t>
            </a:r>
          </a:p>
          <a:p>
            <a:pPr marL="342900" indent="-342900" algn="l">
              <a:buChar char="•"/>
            </a:pPr>
            <a:r>
              <a:rPr lang="en-US" dirty="0">
                <a:solidFill>
                  <a:schemeClr val="tx1"/>
                </a:solidFill>
                <a:latin typeface="Trebuchet MS"/>
              </a:rPr>
              <a:t>Generate new, indistinguishable images from the learned distribution.</a:t>
            </a:r>
          </a:p>
          <a:p>
            <a:pPr marL="342900" indent="-342900" algn="l">
              <a:buChar char="•"/>
            </a:pPr>
            <a:r>
              <a:rPr lang="en-US" dirty="0">
                <a:solidFill>
                  <a:schemeClr val="tx1"/>
                </a:solidFill>
                <a:latin typeface="Trebuchet MS"/>
              </a:rPr>
              <a:t>Evaluate the generated images for quality and realism.</a:t>
            </a:r>
          </a:p>
          <a:p>
            <a:pPr algn="ctr"/>
            <a:r>
              <a:rPr lang="en-US" dirty="0">
                <a:solidFill>
                  <a:schemeClr val="tx1"/>
                </a:solidFill>
                <a:latin typeface="Trebuchet MS"/>
              </a:rPr>
              <a:t>This project contributes to generating novel image data for various applications, like dataset augmentation and creative image generation.</a:t>
            </a:r>
          </a:p>
          <a:p>
            <a:pPr algn="ctr"/>
            <a:endParaRPr lang="en-US" sz="2400" dirty="0">
              <a:solidFill>
                <a:schemeClr val="tx1"/>
              </a:solid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493919" y="2314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9837" y="32956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9350C4B-EA9D-4172-7EA3-6EF3DA98FD9B}"/>
              </a:ext>
            </a:extLst>
          </p:cNvPr>
          <p:cNvSpPr txBox="1"/>
          <p:nvPr/>
        </p:nvSpPr>
        <p:spPr>
          <a:xfrm>
            <a:off x="283367" y="1235871"/>
            <a:ext cx="11244262"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
              <a:buAutoNum type="arabicPeriod"/>
            </a:pPr>
            <a:r>
              <a:rPr lang="en-US" dirty="0">
                <a:solidFill>
                  <a:schemeClr val="tx1"/>
                </a:solidFill>
                <a:latin typeface="Trebuchet MS"/>
              </a:rPr>
              <a:t>This project explores the application of Generative Adversarial Networks (GANs) for creating realistic images. We leverage TensorFlow, a popular deep learning framework, to build and train a GAN model.</a:t>
            </a:r>
          </a:p>
          <a:p>
            <a:pPr algn="l">
              <a:buAutoNum type="arabicPeriod"/>
            </a:pPr>
            <a:r>
              <a:rPr lang="en-US" dirty="0">
                <a:solidFill>
                  <a:schemeClr val="tx1"/>
                </a:solidFill>
                <a:latin typeface="Trebuchet MS"/>
              </a:rPr>
              <a:t>The project focuses on:</a:t>
            </a:r>
          </a:p>
          <a:p>
            <a:pPr algn="l">
              <a:buFont typeface=""/>
              <a:buChar char="•"/>
            </a:pPr>
            <a:r>
              <a:rPr lang="en-US" b="1" dirty="0">
                <a:solidFill>
                  <a:schemeClr val="tx1"/>
                </a:solidFill>
                <a:latin typeface="Trebuchet MS"/>
              </a:rPr>
              <a:t>Data Preparation:</a:t>
            </a:r>
            <a:endParaRPr lang="en-US" dirty="0">
              <a:solidFill>
                <a:schemeClr val="tx1"/>
              </a:solidFill>
              <a:latin typeface="Trebuchet MS"/>
            </a:endParaRPr>
          </a:p>
          <a:p>
            <a:pPr lvl="1" algn="l">
              <a:buFont typeface=""/>
              <a:buChar char="•"/>
            </a:pPr>
            <a:r>
              <a:rPr lang="en-US" dirty="0">
                <a:solidFill>
                  <a:schemeClr val="tx1"/>
                </a:solidFill>
                <a:latin typeface="Trebuchet MS"/>
              </a:rPr>
              <a:t>Importing and pre-processing an image dataset (resizing, normalization).</a:t>
            </a:r>
          </a:p>
          <a:p>
            <a:pPr algn="l">
              <a:buFont typeface=""/>
              <a:buChar char="•"/>
            </a:pPr>
            <a:r>
              <a:rPr lang="en-US" b="1" dirty="0">
                <a:solidFill>
                  <a:schemeClr val="tx1"/>
                </a:solidFill>
                <a:latin typeface="Trebuchet MS"/>
              </a:rPr>
              <a:t>Model Architecture Design:</a:t>
            </a:r>
            <a:endParaRPr lang="en-US" dirty="0">
              <a:solidFill>
                <a:schemeClr val="tx1"/>
              </a:solidFill>
              <a:latin typeface="Trebuchet MS"/>
            </a:endParaRPr>
          </a:p>
          <a:p>
            <a:pPr lvl="1" algn="l">
              <a:buFont typeface=""/>
              <a:buChar char="•"/>
            </a:pPr>
            <a:r>
              <a:rPr lang="en-US" dirty="0">
                <a:solidFill>
                  <a:schemeClr val="tx1"/>
                </a:solidFill>
                <a:latin typeface="Trebuchet MS"/>
              </a:rPr>
              <a:t>Building a Convolutional Neural Network (CNN) based Discriminator to classify real and generated images.</a:t>
            </a:r>
          </a:p>
          <a:p>
            <a:pPr lvl="1" algn="l">
              <a:buFont typeface=""/>
              <a:buChar char="•"/>
            </a:pPr>
            <a:r>
              <a:rPr lang="en-US" dirty="0">
                <a:solidFill>
                  <a:schemeClr val="tx1"/>
                </a:solidFill>
                <a:latin typeface="Trebuchet MS"/>
              </a:rPr>
              <a:t>Constructing a Generative model to produce new images that mimic the dataset's distribution.</a:t>
            </a:r>
          </a:p>
          <a:p>
            <a:pPr algn="l">
              <a:buFont typeface=""/>
              <a:buChar char="•"/>
            </a:pPr>
            <a:r>
              <a:rPr lang="en-US" b="1" dirty="0">
                <a:solidFill>
                  <a:schemeClr val="tx1"/>
                </a:solidFill>
                <a:latin typeface="Trebuchet MS"/>
              </a:rPr>
              <a:t>Training Process:</a:t>
            </a:r>
            <a:endParaRPr lang="en-US" dirty="0">
              <a:solidFill>
                <a:schemeClr val="tx1"/>
              </a:solidFill>
              <a:latin typeface="Trebuchet MS"/>
            </a:endParaRPr>
          </a:p>
          <a:p>
            <a:pPr lvl="1" algn="l">
              <a:buFont typeface=""/>
              <a:buChar char="•"/>
            </a:pPr>
            <a:r>
              <a:rPr lang="en-US" dirty="0">
                <a:solidFill>
                  <a:schemeClr val="tx1"/>
                </a:solidFill>
                <a:latin typeface="Trebuchet MS"/>
              </a:rPr>
              <a:t>Implementing an adversarial training scheme where the Discriminator improves its ability to distinguish real from fake images, while the Generator learns to create more realistic forgeries.</a:t>
            </a:r>
          </a:p>
          <a:p>
            <a:pPr algn="l">
              <a:buFont typeface=""/>
              <a:buChar char="•"/>
            </a:pPr>
            <a:r>
              <a:rPr lang="en-US" b="1" dirty="0">
                <a:solidFill>
                  <a:schemeClr val="tx1"/>
                </a:solidFill>
                <a:latin typeface="Trebuchet MS"/>
              </a:rPr>
              <a:t>Image Generation:</a:t>
            </a:r>
          </a:p>
          <a:p>
            <a:pPr lvl="1" algn="l">
              <a:buFont typeface=""/>
              <a:buChar char="•"/>
            </a:pPr>
            <a:r>
              <a:rPr lang="en-US" dirty="0">
                <a:solidFill>
                  <a:schemeClr val="tx1"/>
                </a:solidFill>
                <a:latin typeface="Trebuchet MS"/>
              </a:rPr>
              <a:t>Utilizing the trained Generator to create novel images that resemble the original dataset.</a:t>
            </a:r>
          </a:p>
          <a:p>
            <a:pPr algn="l">
              <a:buFont typeface=""/>
              <a:buChar char="•"/>
            </a:pPr>
            <a:r>
              <a:rPr lang="en-US" b="1" dirty="0">
                <a:solidFill>
                  <a:schemeClr val="tx1"/>
                </a:solidFill>
                <a:latin typeface="Trebuchet MS"/>
              </a:rPr>
              <a:t>Evaluation:</a:t>
            </a:r>
            <a:endParaRPr lang="en-US" dirty="0">
              <a:solidFill>
                <a:schemeClr val="tx1"/>
              </a:solidFill>
              <a:latin typeface="Trebuchet MS"/>
            </a:endParaRPr>
          </a:p>
          <a:p>
            <a:pPr lvl="1" algn="l">
              <a:buFont typeface=""/>
              <a:buChar char="•"/>
            </a:pPr>
            <a:r>
              <a:rPr lang="en-US" dirty="0">
                <a:solidFill>
                  <a:schemeClr val="tx1"/>
                </a:solidFill>
                <a:latin typeface="Trebuchet MS"/>
              </a:rPr>
              <a:t>Visually inspecting the generated images for quality and realism.</a:t>
            </a:r>
          </a:p>
          <a:p>
            <a:pPr lvl="1" algn="l">
              <a:buFont typeface=""/>
              <a:buChar char="•"/>
            </a:pPr>
            <a:r>
              <a:rPr lang="en-US" dirty="0">
                <a:solidFill>
                  <a:schemeClr val="tx1"/>
                </a:solidFill>
                <a:latin typeface="Trebuchet MS"/>
              </a:rPr>
              <a:t>This project contributes to the field of computer vision by demonstrating the capabilities of GANs for image generation. The generated images can be used for various purposes, such as:</a:t>
            </a:r>
          </a:p>
          <a:p>
            <a:pPr algn="l">
              <a:buFont typeface=""/>
              <a:buChar char="•"/>
            </a:pPr>
            <a:r>
              <a:rPr lang="en-US" dirty="0">
                <a:solidFill>
                  <a:schemeClr val="tx1"/>
                </a:solidFill>
                <a:latin typeface="Trebuchet MS"/>
              </a:rPr>
              <a:t>Augmenting existing datasets for training other image processing models.</a:t>
            </a:r>
          </a:p>
          <a:p>
            <a:pPr algn="l">
              <a:buFont typeface=""/>
              <a:buChar char="•"/>
            </a:pPr>
            <a:r>
              <a:rPr lang="en-US" dirty="0">
                <a:solidFill>
                  <a:schemeClr val="tx1"/>
                </a:solidFill>
                <a:latin typeface="Trebuchet MS"/>
              </a:rPr>
              <a:t>Generating creative content or variations of existing images.</a:t>
            </a:r>
          </a:p>
          <a:p>
            <a:pPr algn="l">
              <a:buFont typeface=""/>
              <a:buChar char="•"/>
            </a:pPr>
            <a:r>
              <a:rPr lang="en-US" dirty="0">
                <a:solidFill>
                  <a:schemeClr val="tx1"/>
                </a:solidFill>
                <a:latin typeface="Trebuchet MS"/>
              </a:rPr>
              <a:t>Exploring potential applications in areas like image editing or artistic creation.</a:t>
            </a:r>
          </a:p>
          <a:p>
            <a:pPr algn="l"/>
            <a:endParaRPr lang="en-US" sz="2000" dirty="0">
              <a:solidFill>
                <a:schemeClr val="tx1"/>
              </a:solidFill>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96387"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67727" y="-22177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55E36F9-BB65-58BC-9C9D-A6A8F3CD74C3}"/>
              </a:ext>
            </a:extLst>
          </p:cNvPr>
          <p:cNvSpPr txBox="1"/>
          <p:nvPr/>
        </p:nvSpPr>
        <p:spPr>
          <a:xfrm>
            <a:off x="152402" y="759620"/>
            <a:ext cx="1153000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1"/>
                </a:solidFill>
                <a:latin typeface="Trebuchet MS"/>
                <a:cs typeface="Times New Roman"/>
              </a:rPr>
              <a:t>The end users of the above project can be categorized into two main groups:</a:t>
            </a:r>
          </a:p>
          <a:p>
            <a:pPr marL="342900" indent="-342900" algn="l">
              <a:buChar char="•"/>
            </a:pPr>
            <a:r>
              <a:rPr lang="en-US" b="1" dirty="0">
                <a:solidFill>
                  <a:schemeClr val="tx1"/>
                </a:solidFill>
                <a:latin typeface="Trebuchet MS"/>
                <a:cs typeface="Times New Roman"/>
              </a:rPr>
              <a:t>Machine Learning Practitioners and Researchers:</a:t>
            </a:r>
            <a:endParaRPr lang="en-US" dirty="0">
              <a:solidFill>
                <a:schemeClr val="tx1"/>
              </a:solidFill>
              <a:latin typeface="Trebuchet MS"/>
              <a:cs typeface="Times New Roman"/>
            </a:endParaRPr>
          </a:p>
          <a:p>
            <a:pPr marL="342900" lvl="1" indent="-342900" algn="l">
              <a:buChar char="•"/>
            </a:pPr>
            <a:r>
              <a:rPr lang="en-US" dirty="0">
                <a:solidFill>
                  <a:schemeClr val="tx1"/>
                </a:solidFill>
                <a:latin typeface="Trebuchet MS"/>
                <a:cs typeface="Times New Roman"/>
              </a:rPr>
              <a:t>This group is most likely to directly benefit from the project's outcome. They can utilize the trained GAN model and the codebase for various purposes:</a:t>
            </a:r>
          </a:p>
          <a:p>
            <a:pPr marL="342900" lvl="2" indent="-342900" algn="l">
              <a:buChar char="•"/>
            </a:pPr>
            <a:r>
              <a:rPr lang="en-US" b="1" dirty="0">
                <a:solidFill>
                  <a:schemeClr val="tx1"/>
                </a:solidFill>
                <a:latin typeface="Trebuchet MS"/>
                <a:cs typeface="Times New Roman"/>
              </a:rPr>
              <a:t>Dataset Augmentation:</a:t>
            </a:r>
            <a:r>
              <a:rPr lang="en-US" dirty="0">
                <a:solidFill>
                  <a:schemeClr val="tx1"/>
                </a:solidFill>
                <a:latin typeface="Trebuchet MS"/>
                <a:cs typeface="Times New Roman"/>
              </a:rPr>
              <a:t> The generated images can be used to artificially expand existing datasets. This is particularly helpful when dealing with limited real-world data. A larger and more diverse dataset can lead to better performance when training other image processing models like classification or object detection models.</a:t>
            </a:r>
          </a:p>
          <a:p>
            <a:pPr marL="342900" lvl="2" indent="-342900" algn="l">
              <a:buChar char="•"/>
            </a:pPr>
            <a:r>
              <a:rPr lang="en-US" b="1" dirty="0">
                <a:solidFill>
                  <a:schemeClr val="tx1"/>
                </a:solidFill>
                <a:latin typeface="Trebuchet MS"/>
                <a:cs typeface="Times New Roman"/>
              </a:rPr>
              <a:t>Experimentation and Research:</a:t>
            </a:r>
            <a:r>
              <a:rPr lang="en-US" dirty="0">
                <a:solidFill>
                  <a:schemeClr val="tx1"/>
                </a:solidFill>
                <a:latin typeface="Trebuchet MS"/>
                <a:cs typeface="Times New Roman"/>
              </a:rPr>
              <a:t> Researchers can use the project as a foundation for further exploration of GANs. They can modify the architecture, hyperparameters, or training process to investigate the impact on generated image quality and explore new applications of GANs for image generation.</a:t>
            </a:r>
          </a:p>
          <a:p>
            <a:pPr marL="342900" indent="-342900" algn="l">
              <a:buChar char="•"/>
            </a:pPr>
            <a:r>
              <a:rPr lang="en-US" b="1" dirty="0">
                <a:solidFill>
                  <a:schemeClr val="tx1"/>
                </a:solidFill>
                <a:latin typeface="Trebuchet MS"/>
                <a:cs typeface="Times New Roman"/>
              </a:rPr>
              <a:t>Potential Future Applications:</a:t>
            </a:r>
            <a:endParaRPr lang="en-US" dirty="0">
              <a:solidFill>
                <a:schemeClr val="tx1"/>
              </a:solidFill>
              <a:latin typeface="Trebuchet MS"/>
              <a:cs typeface="Times New Roman"/>
            </a:endParaRPr>
          </a:p>
          <a:p>
            <a:pPr marL="342900" lvl="1" indent="-342900" algn="l">
              <a:buChar char="•"/>
            </a:pPr>
            <a:r>
              <a:rPr lang="en-US" dirty="0">
                <a:solidFill>
                  <a:schemeClr val="tx1"/>
                </a:solidFill>
                <a:latin typeface="Trebuchet MS"/>
                <a:cs typeface="Times New Roman"/>
              </a:rPr>
              <a:t>Depending on the specific dataset used for training, the generated images might be valuable for other users beyond the machine learning field. Here are some potential applications:</a:t>
            </a:r>
          </a:p>
          <a:p>
            <a:pPr marL="342900" lvl="2" indent="-342900" algn="l">
              <a:buChar char="•"/>
            </a:pPr>
            <a:r>
              <a:rPr lang="en-US" b="1" dirty="0">
                <a:solidFill>
                  <a:schemeClr val="tx1"/>
                </a:solidFill>
                <a:latin typeface="Trebuchet MS"/>
                <a:cs typeface="Times New Roman"/>
              </a:rPr>
              <a:t>Creative Industries:</a:t>
            </a:r>
            <a:r>
              <a:rPr lang="en-US" dirty="0">
                <a:solidFill>
                  <a:schemeClr val="tx1"/>
                </a:solidFill>
                <a:latin typeface="Trebuchet MS"/>
                <a:cs typeface="Times New Roman"/>
              </a:rPr>
              <a:t> If the dataset consists of artistic images, photographs, or design elements, the generated images could be used by graphic designers, artists, or content creators to inspire new ideas or variations on existing themes.</a:t>
            </a:r>
          </a:p>
          <a:p>
            <a:pPr marL="342900" lvl="2" indent="-342900" algn="l">
              <a:buChar char="•"/>
            </a:pPr>
            <a:r>
              <a:rPr lang="en-US" b="1" dirty="0">
                <a:solidFill>
                  <a:schemeClr val="tx1"/>
                </a:solidFill>
                <a:latin typeface="Trebuchet MS"/>
                <a:cs typeface="Times New Roman"/>
              </a:rPr>
              <a:t>Specific Industries:</a:t>
            </a:r>
            <a:r>
              <a:rPr lang="en-US" dirty="0">
                <a:solidFill>
                  <a:schemeClr val="tx1"/>
                </a:solidFill>
                <a:latin typeface="Trebuchet MS"/>
                <a:cs typeface="Times New Roman"/>
              </a:rPr>
              <a:t> If the trained model can generate realistic images of a particular type (e.g., product images, architectural renderings), it could be used in specific industries for tasks like generating product mockups or visualizing design concepts.</a:t>
            </a:r>
          </a:p>
          <a:p>
            <a:pPr lvl="2" algn="l"/>
            <a:r>
              <a:rPr lang="en-US" dirty="0">
                <a:solidFill>
                  <a:schemeClr val="tx1"/>
                </a:solidFill>
                <a:latin typeface="Trebuchet MS"/>
                <a:cs typeface="Times New Roman"/>
              </a:rPr>
              <a:t>It's important to note that the specific end users will depend on the nature of the image dataset used to train the GAN model.</a:t>
            </a:r>
          </a:p>
          <a:p>
            <a:pPr algn="l"/>
            <a:endParaRPr lang="en-US" dirty="0">
              <a:solidFill>
                <a:schemeClr val="tx1"/>
              </a:solidFill>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28937" y="17859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10762"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426244"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BF5A1D23-3601-1F57-A973-A6383443B1FB}"/>
              </a:ext>
            </a:extLst>
          </p:cNvPr>
          <p:cNvSpPr txBox="1"/>
          <p:nvPr/>
        </p:nvSpPr>
        <p:spPr>
          <a:xfrm>
            <a:off x="390526" y="1521620"/>
            <a:ext cx="8529636"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1"/>
                </a:solidFill>
                <a:latin typeface="Trebuchet MS"/>
              </a:rPr>
              <a:t>This project tackles the challenge of limited image data by employing a Generative Adversarial Network (GAN) to create new, realistic images.</a:t>
            </a:r>
          </a:p>
          <a:p>
            <a:pPr algn="l"/>
            <a:r>
              <a:rPr lang="en-US" b="1" dirty="0">
                <a:solidFill>
                  <a:schemeClr val="tx1"/>
                </a:solidFill>
                <a:latin typeface="Trebuchet MS"/>
              </a:rPr>
              <a:t>Solution:</a:t>
            </a:r>
            <a:endParaRPr lang="en-US" dirty="0">
              <a:solidFill>
                <a:schemeClr val="tx1"/>
              </a:solidFill>
              <a:latin typeface="Trebuchet MS"/>
            </a:endParaRPr>
          </a:p>
          <a:p>
            <a:pPr marL="342900" indent="-342900" algn="l">
              <a:buChar char="•"/>
            </a:pPr>
            <a:r>
              <a:rPr lang="en-US" dirty="0">
                <a:solidFill>
                  <a:schemeClr val="tx1"/>
                </a:solidFill>
                <a:latin typeface="Trebuchet MS"/>
              </a:rPr>
              <a:t>A GAN is built using TensorFlow, consisting of a Discriminator that learns to distinguish real from fake images and a Generator that creates new images mimicking the training data.</a:t>
            </a:r>
            <a:endParaRPr lang="en-US">
              <a:solidFill>
                <a:schemeClr val="tx1"/>
              </a:solidFill>
              <a:latin typeface="Trebuchet MS"/>
            </a:endParaRPr>
          </a:p>
          <a:p>
            <a:pPr marL="342900" indent="-342900" algn="l">
              <a:buChar char="•"/>
            </a:pPr>
            <a:r>
              <a:rPr lang="en-US" dirty="0">
                <a:solidFill>
                  <a:schemeClr val="tx1"/>
                </a:solidFill>
                <a:latin typeface="Trebuchet MS"/>
              </a:rPr>
              <a:t>Through an adversarial training process, the Discriminator refines its ability to detect forgeries, while the Generator gets better at producing realistic images.</a:t>
            </a:r>
          </a:p>
          <a:p>
            <a:pPr algn="l"/>
            <a:r>
              <a:rPr lang="en-US" b="1" dirty="0">
                <a:solidFill>
                  <a:schemeClr val="tx1"/>
                </a:solidFill>
                <a:latin typeface="Trebuchet MS"/>
              </a:rPr>
              <a:t>Value Proposition:</a:t>
            </a:r>
            <a:endParaRPr lang="en-US" dirty="0">
              <a:solidFill>
                <a:schemeClr val="tx1"/>
              </a:solidFill>
              <a:latin typeface="Trebuchet MS"/>
            </a:endParaRPr>
          </a:p>
          <a:p>
            <a:pPr marL="342900" indent="-342900" algn="l">
              <a:buChar char="•"/>
            </a:pPr>
            <a:r>
              <a:rPr lang="en-US" b="1" dirty="0">
                <a:solidFill>
                  <a:schemeClr val="tx1"/>
                </a:solidFill>
                <a:latin typeface="Trebuchet MS"/>
              </a:rPr>
              <a:t>Overcomes data scarcity:</a:t>
            </a:r>
            <a:r>
              <a:rPr lang="en-US" dirty="0">
                <a:solidFill>
                  <a:schemeClr val="tx1"/>
                </a:solidFill>
                <a:latin typeface="Trebuchet MS"/>
              </a:rPr>
              <a:t> Generates new images to augment existing datasets, which can improve the performance of other image processing models.</a:t>
            </a:r>
          </a:p>
          <a:p>
            <a:pPr marL="342900" indent="-342900" algn="l">
              <a:buChar char="•"/>
            </a:pPr>
            <a:r>
              <a:rPr lang="en-US" b="1" dirty="0">
                <a:solidFill>
                  <a:schemeClr val="tx1"/>
                </a:solidFill>
                <a:latin typeface="Trebuchet MS"/>
              </a:rPr>
              <a:t>Creative exploration:</a:t>
            </a:r>
            <a:r>
              <a:rPr lang="en-US" dirty="0">
                <a:solidFill>
                  <a:schemeClr val="tx1"/>
                </a:solidFill>
                <a:latin typeface="Trebuchet MS"/>
              </a:rPr>
              <a:t> Provides a tool for generating novel content or variations on existing themes, potentially useful in creative industries.</a:t>
            </a:r>
          </a:p>
          <a:p>
            <a:pPr marL="342900" indent="-342900" algn="l">
              <a:buChar char="•"/>
            </a:pPr>
            <a:r>
              <a:rPr lang="en-US" b="1" dirty="0">
                <a:solidFill>
                  <a:schemeClr val="tx1"/>
                </a:solidFill>
                <a:latin typeface="Trebuchet MS"/>
              </a:rPr>
              <a:t>Potential industry applications:</a:t>
            </a:r>
            <a:r>
              <a:rPr lang="en-US" dirty="0">
                <a:solidFill>
                  <a:schemeClr val="tx1"/>
                </a:solidFill>
                <a:latin typeface="Trebuchet MS"/>
              </a:rPr>
              <a:t> Depending on the training data, the generated images could be used for specific industry tasks</a:t>
            </a:r>
            <a:r>
              <a:rPr lang="en-US" sz="1200" dirty="0">
                <a:solidFill>
                  <a:srgbClr val="E3E3E3"/>
                </a:solidFill>
              </a:rPr>
              <a:t> like product mockups or design visualizations.</a:t>
            </a:r>
          </a:p>
          <a:p>
            <a:pPr algn="l"/>
            <a:endParaRPr lang="en-US" sz="2000" dirty="0">
              <a:solidFill>
                <a:schemeClr val="tx1"/>
              </a:solidFill>
              <a:latin typeface="Trebuchet MS"/>
            </a:endParaRPr>
          </a:p>
          <a:p>
            <a:pPr algn="l"/>
            <a:endParaRPr lang="en-US">
              <a:solidFill>
                <a:srgbClr val="E3E3E3"/>
              </a:solidFill>
              <a:latin typeface="Google Sans"/>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98856"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82102" y="504507"/>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A1FC984-639D-858F-2D67-B7494B4B0F6A}"/>
              </a:ext>
            </a:extLst>
          </p:cNvPr>
          <p:cNvSpPr txBox="1"/>
          <p:nvPr/>
        </p:nvSpPr>
        <p:spPr>
          <a:xfrm>
            <a:off x="2843213" y="1640682"/>
            <a:ext cx="5088731"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solidFill>
                <a:latin typeface="Trebuchet MS"/>
              </a:rPr>
              <a:t>The "wow" factor in this solution isn't necessarily a single element, but rather the combination of two key aspects:</a:t>
            </a:r>
          </a:p>
          <a:p>
            <a:pPr marL="342900" indent="-342900" algn="ctr">
              <a:buChar char="•"/>
            </a:pPr>
            <a:r>
              <a:rPr lang="en-US" b="1" dirty="0">
                <a:solidFill>
                  <a:schemeClr val="tx1"/>
                </a:solidFill>
                <a:latin typeface="Trebuchet MS"/>
              </a:rPr>
              <a:t>Generates New, Realistic Data:</a:t>
            </a:r>
            <a:r>
              <a:rPr lang="en-US" dirty="0">
                <a:solidFill>
                  <a:schemeClr val="tx1"/>
                </a:solidFill>
                <a:latin typeface="Trebuchet MS"/>
              </a:rPr>
              <a:t> While GANs themselves aren't entirely new, the ability to train a model to create high-quality, realistic images that closely resemble the training data can be impressive. This is particularly valuable when dealing with datasets that are limited or expensive to acquire.</a:t>
            </a:r>
            <a:endParaRPr lang="en-US">
              <a:solidFill>
                <a:schemeClr val="tx1"/>
              </a:solidFill>
              <a:latin typeface="Trebuchet MS"/>
            </a:endParaRPr>
          </a:p>
          <a:p>
            <a:pPr marL="342900" indent="-342900" algn="ctr">
              <a:buChar char="•"/>
            </a:pPr>
            <a:r>
              <a:rPr lang="en-US" b="1" dirty="0">
                <a:solidFill>
                  <a:schemeClr val="tx1"/>
                </a:solidFill>
                <a:latin typeface="Trebuchet MS"/>
              </a:rPr>
              <a:t>Broad Applicability:</a:t>
            </a:r>
            <a:r>
              <a:rPr lang="en-US" dirty="0">
                <a:solidFill>
                  <a:schemeClr val="tx1"/>
                </a:solidFill>
                <a:latin typeface="Trebuchet MS"/>
              </a:rPr>
              <a:t> The generated images can be used for various purposes beyond the initial training dataset. This versatility adds another layer of "wow" because it opens doors to potential applications in creative fields, specific industries, or as a foundation for further research on GANs.</a:t>
            </a:r>
          </a:p>
          <a:p>
            <a:pPr algn="ctr"/>
            <a:endParaRPr lang="en-US" sz="2000" dirty="0">
              <a:solidFill>
                <a:schemeClr val="tx1"/>
              </a:solidFill>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5981"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263526" y="1701228"/>
            <a:ext cx="9063195" cy="4734629"/>
          </a:xfrm>
          <a:prstGeom prst="rect">
            <a:avLst/>
          </a:prstGeom>
        </p:spPr>
        <p:txBody>
          <a:bodyPr vert="horz" wrap="square" lIns="0" tIns="12700" rIns="0" bIns="0" rtlCol="0" anchor="t">
            <a:spAutoFit/>
          </a:bodyPr>
          <a:lstStyle/>
          <a:p>
            <a:pPr algn="l">
              <a:buChar char="•"/>
            </a:pPr>
            <a:br>
              <a:rPr lang="en-US" dirty="0">
                <a:solidFill>
                  <a:schemeClr val="tx1"/>
                </a:solidFill>
                <a:latin typeface="Trebuchet MS"/>
              </a:rPr>
            </a:br>
            <a:br>
              <a:rPr lang="en-US" dirty="0">
                <a:solidFill>
                  <a:schemeClr val="tx1"/>
                </a:solidFill>
                <a:latin typeface="Trebuchet MS"/>
              </a:rPr>
            </a:br>
            <a:r>
              <a:rPr lang="en-US" dirty="0">
                <a:solidFill>
                  <a:schemeClr val="tx1"/>
                </a:solidFill>
                <a:latin typeface="Trebuchet MS"/>
              </a:rPr>
              <a:t>This GAN project uses two models in a competitive dance:</a:t>
            </a:r>
            <a:endParaRPr lang="en-US" spc="-30" dirty="0">
              <a:solidFill>
                <a:schemeClr val="tx1"/>
              </a:solidFill>
              <a:latin typeface="Trebuchet MS"/>
            </a:endParaRPr>
          </a:p>
          <a:p>
            <a:pPr algn="l">
              <a:buChar char="•"/>
            </a:pPr>
            <a:r>
              <a:rPr lang="en-US" b="1" dirty="0">
                <a:solidFill>
                  <a:schemeClr val="tx1"/>
                </a:solidFill>
                <a:latin typeface="Trebuchet MS"/>
              </a:rPr>
              <a:t>Discriminator (Cop):</a:t>
            </a:r>
            <a:r>
              <a:rPr lang="en-US" dirty="0">
                <a:solidFill>
                  <a:schemeClr val="tx1"/>
                </a:solidFill>
                <a:latin typeface="Trebuchet MS"/>
              </a:rPr>
              <a:t> A convolutional neural net (CNN) that tries to bust fakes from the real images and generated ones.</a:t>
            </a:r>
          </a:p>
          <a:p>
            <a:pPr algn="l">
              <a:buChar char="•"/>
            </a:pPr>
            <a:r>
              <a:rPr lang="en-US" b="1" dirty="0">
                <a:solidFill>
                  <a:schemeClr val="tx1"/>
                </a:solidFill>
                <a:latin typeface="Trebuchet MS"/>
              </a:rPr>
              <a:t>Generator (Artist):</a:t>
            </a:r>
            <a:r>
              <a:rPr lang="en-US" dirty="0">
                <a:solidFill>
                  <a:schemeClr val="tx1"/>
                </a:solidFill>
                <a:latin typeface="Trebuchet MS"/>
              </a:rPr>
              <a:t> Another neural net that takes random noise and creates images, aiming to fool the Cop.</a:t>
            </a:r>
          </a:p>
          <a:p>
            <a:pPr algn="l">
              <a:buChar char="•"/>
            </a:pPr>
            <a:r>
              <a:rPr lang="en-US" dirty="0">
                <a:solidFill>
                  <a:schemeClr val="tx1"/>
                </a:solidFill>
                <a:latin typeface="Trebuchet MS"/>
              </a:rPr>
              <a:t>They train iteratively:</a:t>
            </a:r>
          </a:p>
          <a:p>
            <a:pPr algn="l">
              <a:buChar char="•"/>
            </a:pPr>
            <a:r>
              <a:rPr lang="en-US" dirty="0">
                <a:solidFill>
                  <a:schemeClr val="tx1"/>
                </a:solidFill>
                <a:latin typeface="Trebuchet MS"/>
              </a:rPr>
              <a:t>Cop gets better at spotting fakes by training on real and generated images.</a:t>
            </a:r>
          </a:p>
          <a:p>
            <a:pPr algn="l">
              <a:buChar char="•"/>
            </a:pPr>
            <a:r>
              <a:rPr lang="en-US" dirty="0">
                <a:solidFill>
                  <a:schemeClr val="tx1"/>
                </a:solidFill>
                <a:latin typeface="Trebuchet MS"/>
              </a:rPr>
              <a:t>Artist refines its forgery skills based on the Cop's feedback, using random noise as inspiration.</a:t>
            </a:r>
          </a:p>
          <a:p>
            <a:pPr algn="l">
              <a:buChar char="•"/>
            </a:pPr>
            <a:r>
              <a:rPr lang="en-US" dirty="0">
                <a:solidFill>
                  <a:schemeClr val="tx1"/>
                </a:solidFill>
                <a:latin typeface="Trebuchet MS"/>
              </a:rPr>
              <a:t>The models use techniques like normalization and Leaky </a:t>
            </a:r>
            <a:r>
              <a:rPr lang="en-US" err="1">
                <a:solidFill>
                  <a:schemeClr val="tx1"/>
                </a:solidFill>
                <a:latin typeface="Trebuchet MS"/>
              </a:rPr>
              <a:t>ReLU</a:t>
            </a:r>
            <a:r>
              <a:rPr lang="en-US" dirty="0">
                <a:solidFill>
                  <a:schemeClr val="tx1"/>
                </a:solidFill>
                <a:latin typeface="Trebuchet MS"/>
              </a:rPr>
              <a:t> for better training. The ultimate goal? The Artist becomes so good that the Cop can't tell real from fake anymore.</a:t>
            </a:r>
          </a:p>
          <a:p>
            <a:pPr algn="l">
              <a:buChar char="•"/>
            </a:pPr>
            <a:endParaRPr lang="en-US" dirty="0">
              <a:solidFill>
                <a:schemeClr val="tx1"/>
              </a:solidFill>
              <a:latin typeface="Trebuchet MS"/>
            </a:endParaRPr>
          </a:p>
          <a:p>
            <a:pPr marL="342900" indent="-342900" algn="l">
              <a:buChar char="•"/>
            </a:pPr>
            <a:endParaRPr lang="en-US" spc="-30" dirty="0">
              <a:solidFill>
                <a:schemeClr val="tx1"/>
              </a:solidFill>
              <a:latin typeface="Trebuchet MS"/>
            </a:endParaRPr>
          </a:p>
          <a:p>
            <a:pPr marL="12700">
              <a:lnSpc>
                <a:spcPct val="100000"/>
              </a:lnSpc>
              <a:spcBef>
                <a:spcPts val="100"/>
              </a:spcBef>
            </a:pPr>
            <a:endParaRPr sz="1800" spc="-3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144837" y="791209"/>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Generative Adversarial Network (GAN) for Image Generation using TensorFlow </vt:lpstr>
      <vt:lpstr>AGENDA  This presentation will delve into a Generative Adversarial Network (GAN) project built with TensorFlow for image generation. We'll begin by introducing GANs and the project's goal. Next, we'll explore the setup, including libraries and data preparation steps. Then, we'll dive into the model architecture, explaining the Discriminator's layers and purpose, followed by the Generator's structure and its role. The training process will be unpacked, covering the use of latent space and how the Discriminator and Generator are trained in turns. We'll also discuss the loss functions and the GAN Monitor callback for generating images during training. Finally, we'll showcase the generated images, discuss observations, and conclude by summarizing key points, potential applications of GANs for image generation, and future improvements.</vt:lpstr>
      <vt:lpstr> 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divyalakshmi010604@gmail.com</cp:lastModifiedBy>
  <cp:revision>219</cp:revision>
  <dcterms:created xsi:type="dcterms:W3CDTF">2024-03-31T10:54:12Z</dcterms:created>
  <dcterms:modified xsi:type="dcterms:W3CDTF">2024-04-16T15:05:15Z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