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6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1824C-0A68-4115-8DBF-0BDEAC846505}">
          <p14:sldIdLst>
            <p14:sldId id="257"/>
            <p14:sldId id="266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rgbClr val="00206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Storage and M</a:t>
          </a:r>
          <a:r>
            <a:rPr lang="en-IN" b="1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aintenance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These data from various databases are queried and accessed using various Query Languages.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rgbClr val="00B0F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Preprocessing 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These hypothesis are then tested by ML engineers whose first step always involve Data Preprocessing. </a:t>
          </a:r>
        </a:p>
        <a:p>
          <a:pPr>
            <a:lnSpc>
              <a:spcPts val="1500"/>
            </a:lnSpc>
          </a:pPr>
          <a:endParaRPr lang="en-US" sz="1200" dirty="0">
            <a:solidFill>
              <a:schemeClr val="tx2"/>
            </a:solidFill>
            <a:latin typeface="Georgia" panose="02040502050405020303" pitchFamily="18" charset="0"/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rgbClr val="0070C0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Acquisition and Exploration 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rgbClr val="00B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ML/DL Model Development 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Georgia" panose="02040502050405020303" pitchFamily="18" charset="0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rgbClr val="92D050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Production and Deployment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  <a:ea typeface="+mn-ea"/>
              <a:cs typeface="+mn-cs"/>
            </a:rPr>
            <a:t>After preprocessing there are various ways in which model is trained depending upon the data. Using carious transforms, feature engineering and cross validation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  <a:ea typeface="+mn-ea"/>
              <a:cs typeface="+mn-cs"/>
            </a:rPr>
            <a:t>After the training the model is deployed to be directly used by the non technical associates to gain insights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Data from various resources like ERP and CRMs ( SAP, </a:t>
          </a:r>
          <a:r>
            <a:rPr lang="en-US" sz="1200" dirty="0" err="1">
              <a:solidFill>
                <a:schemeClr val="tx2"/>
              </a:solidFill>
              <a:latin typeface="Georgia" panose="02040502050405020303" pitchFamily="18" charset="0"/>
            </a:rPr>
            <a:t>Zoho</a:t>
          </a: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, </a:t>
          </a:r>
          <a:r>
            <a:rPr lang="en-US" sz="1200" dirty="0" err="1">
              <a:solidFill>
                <a:schemeClr val="tx2"/>
              </a:solidFill>
              <a:latin typeface="Georgia" panose="02040502050405020303" pitchFamily="18" charset="0"/>
            </a:rPr>
            <a:t>etc</a:t>
          </a: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) are stored in Database</a:t>
          </a: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2DA8A0B2-65C1-44FF-9124-021858B4BE8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Domain experts then create a hypothesis by exploring the data</a:t>
          </a:r>
        </a:p>
      </dgm:t>
    </dgm:pt>
    <dgm:pt modelId="{14B531FE-5C09-4245-9D20-D107D0AB6153}" type="parTrans" cxnId="{BFEDC569-641B-4FC0-BCCB-B71B261A2461}">
      <dgm:prSet/>
      <dgm:spPr/>
      <dgm:t>
        <a:bodyPr/>
        <a:lstStyle/>
        <a:p>
          <a:endParaRPr lang="en-IN"/>
        </a:p>
      </dgm:t>
    </dgm:pt>
    <dgm:pt modelId="{540FD1B7-5E7A-4B8B-9BDB-6DE785F48A22}" type="sibTrans" cxnId="{BFEDC569-641B-4FC0-BCCB-B71B261A2461}">
      <dgm:prSet/>
      <dgm:spPr/>
      <dgm:t>
        <a:bodyPr/>
        <a:lstStyle/>
        <a:p>
          <a:endParaRPr lang="en-IN"/>
        </a:p>
      </dgm:t>
    </dgm:pt>
    <dgm:pt modelId="{1250E058-0FE6-49BC-8978-3EEA60043BA8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  <a:latin typeface="Georgia" panose="02040502050405020303" pitchFamily="18" charset="0"/>
            </a:rPr>
            <a:t>The email interactions are from CRMs and sales data from ERPs </a:t>
          </a:r>
        </a:p>
      </dgm:t>
    </dgm:pt>
    <dgm:pt modelId="{CD0DBE02-FF0D-4BD4-9656-1FF72F866CA5}" type="parTrans" cxnId="{B775B3A7-806E-451E-AE9C-02123A7178E2}">
      <dgm:prSet/>
      <dgm:spPr/>
      <dgm:t>
        <a:bodyPr/>
        <a:lstStyle/>
        <a:p>
          <a:endParaRPr lang="en-IN"/>
        </a:p>
      </dgm:t>
    </dgm:pt>
    <dgm:pt modelId="{626000F2-94E9-4244-8AB5-E5E3E3E2C343}" type="sibTrans" cxnId="{B775B3A7-806E-451E-AE9C-02123A7178E2}">
      <dgm:prSet/>
      <dgm:spPr/>
      <dgm:t>
        <a:bodyPr/>
        <a:lstStyle/>
        <a:p>
          <a:endParaRPr lang="en-IN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 custLinFactNeighborX="-2379" custLinFactNeighborY="-109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 custScaleY="93304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FE70A505-0DB8-45E9-9CB4-B67675D7698F}" type="presOf" srcId="{2DA8A0B2-65C1-44FF-9124-021858B4BE8B}" destId="{5E07F9E4-149C-4A89-848F-4ABDD305F0C5}" srcOrd="0" destOrd="1" presId="urn:microsoft.com/office/officeart/2016/7/layout/AccentHomeChevronProcess"/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BFEDC569-641B-4FC0-BCCB-B71B261A2461}" srcId="{D07AD3FD-84FF-467E-9693-752776549C61}" destId="{2DA8A0B2-65C1-44FF-9124-021858B4BE8B}" srcOrd="1" destOrd="0" parTransId="{14B531FE-5C09-4245-9D20-D107D0AB6153}" sibTransId="{540FD1B7-5E7A-4B8B-9BDB-6DE785F48A22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775B3A7-806E-451E-AE9C-02123A7178E2}" srcId="{AACEAFD5-63CF-4AFC-B46F-BE086C5D447C}" destId="{1250E058-0FE6-49BC-8978-3EEA60043BA8}" srcOrd="1" destOrd="0" parTransId="{CD0DBE02-FF0D-4BD4-9656-1FF72F866CA5}" sibTransId="{626000F2-94E9-4244-8AB5-E5E3E3E2C343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B32882FC-166F-45FC-8401-8AE4A60E7EF7}" type="presOf" srcId="{1250E058-0FE6-49BC-8978-3EEA60043BA8}" destId="{810D7AA7-A541-4507-BE7F-36CCF210089F}" srcOrd="0" destOrd="1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275595" y="2479105"/>
          <a:ext cx="2730341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3933851"/>
          <a:ext cx="2239374" cy="910113"/>
        </a:xfrm>
        <a:prstGeom prst="homePlate">
          <a:avLst>
            <a:gd name="adj" fmla="val 25000"/>
          </a:avLst>
        </a:prstGeom>
        <a:solidFill>
          <a:srgbClr val="00206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Storage and M</a:t>
          </a:r>
          <a:r>
            <a:rPr lang="en-IN" sz="1400" b="1" kern="120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aintenance</a:t>
          </a:r>
          <a:endParaRPr lang="en-US" sz="14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0" y="3933851"/>
        <a:ext cx="2125610" cy="910113"/>
      </dsp:txXfrm>
    </dsp:sp>
    <dsp:sp modelId="{810D7AA7-A541-4507-BE7F-36CCF210089F}">
      <dsp:nvSpPr>
        <dsp:cNvPr id="0" name=""/>
        <dsp:cNvSpPr/>
      </dsp:nvSpPr>
      <dsp:spPr>
        <a:xfrm>
          <a:off x="179149" y="1311000"/>
          <a:ext cx="1818372" cy="251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Data from various resources like ERP and CRMs ( SAP, </a:t>
          </a:r>
          <a:r>
            <a:rPr lang="en-US" sz="1200" kern="1200" dirty="0" err="1">
              <a:solidFill>
                <a:schemeClr val="tx2"/>
              </a:solidFill>
              <a:latin typeface="Georgia" panose="02040502050405020303" pitchFamily="18" charset="0"/>
            </a:rPr>
            <a:t>Zoho</a:t>
          </a: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, </a:t>
          </a:r>
          <a:r>
            <a:rPr lang="en-US" sz="1200" kern="1200" dirty="0" err="1">
              <a:solidFill>
                <a:schemeClr val="tx2"/>
              </a:solidFill>
              <a:latin typeface="Georgia" panose="02040502050405020303" pitchFamily="18" charset="0"/>
            </a:rPr>
            <a:t>etc</a:t>
          </a: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) are stored in Database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The email interactions are from CRMs and sales data from ERPs </a:t>
          </a:r>
        </a:p>
      </dsp:txBody>
      <dsp:txXfrm>
        <a:off x="179149" y="1311000"/>
        <a:ext cx="1818372" cy="2515361"/>
      </dsp:txXfrm>
    </dsp:sp>
    <dsp:sp modelId="{E41E7729-FD3F-426D-804C-45BD60BD762D}">
      <dsp:nvSpPr>
        <dsp:cNvPr id="0" name=""/>
        <dsp:cNvSpPr/>
      </dsp:nvSpPr>
      <dsp:spPr>
        <a:xfrm rot="5400000">
          <a:off x="853910" y="2489080"/>
          <a:ext cx="2730341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943826"/>
          <a:ext cx="2239374" cy="910113"/>
        </a:xfrm>
        <a:prstGeom prst="chevron">
          <a:avLst>
            <a:gd name="adj" fmla="val 25000"/>
          </a:avLst>
        </a:prstGeom>
        <a:solidFill>
          <a:srgbClr val="0070C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Acquisition and Exploration </a:t>
          </a:r>
        </a:p>
      </dsp:txBody>
      <dsp:txXfrm>
        <a:off x="2357034" y="3943826"/>
        <a:ext cx="1784318" cy="910113"/>
      </dsp:txXfrm>
    </dsp:sp>
    <dsp:sp modelId="{5E07F9E4-149C-4A89-848F-4ABDD305F0C5}">
      <dsp:nvSpPr>
        <dsp:cNvPr id="0" name=""/>
        <dsp:cNvSpPr/>
      </dsp:nvSpPr>
      <dsp:spPr>
        <a:xfrm>
          <a:off x="2308656" y="1320974"/>
          <a:ext cx="1818372" cy="21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These data from various databases are queried and accessed using various Query Languages.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Domain experts then create a hypothesis by exploring the data</a:t>
          </a:r>
        </a:p>
      </dsp:txBody>
      <dsp:txXfrm>
        <a:off x="2308656" y="1320974"/>
        <a:ext cx="1818372" cy="2106697"/>
      </dsp:txXfrm>
    </dsp:sp>
    <dsp:sp modelId="{473F2067-7126-4D56-A328-5A8CFD3D8D52}">
      <dsp:nvSpPr>
        <dsp:cNvPr id="0" name=""/>
        <dsp:cNvSpPr/>
      </dsp:nvSpPr>
      <dsp:spPr>
        <a:xfrm rot="5400000">
          <a:off x="2981316" y="2489080"/>
          <a:ext cx="2730341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943826"/>
          <a:ext cx="2239374" cy="910113"/>
        </a:xfrm>
        <a:prstGeom prst="chevron">
          <a:avLst>
            <a:gd name="adj" fmla="val 25000"/>
          </a:avLst>
        </a:prstGeom>
        <a:solidFill>
          <a:srgbClr val="00B0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Data Preprocessing </a:t>
          </a:r>
        </a:p>
      </dsp:txBody>
      <dsp:txXfrm>
        <a:off x="4484440" y="3943826"/>
        <a:ext cx="1784318" cy="910113"/>
      </dsp:txXfrm>
    </dsp:sp>
    <dsp:sp modelId="{FD7B29F2-0D66-4B4B-BC8A-82DA23575305}">
      <dsp:nvSpPr>
        <dsp:cNvPr id="0" name=""/>
        <dsp:cNvSpPr/>
      </dsp:nvSpPr>
      <dsp:spPr>
        <a:xfrm>
          <a:off x="4436062" y="1320974"/>
          <a:ext cx="1818372" cy="21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</a:rPr>
            <a:t>These hypothesis are then tested by ML engineers whose first step always involve Data Preprocessing. 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2"/>
            </a:solidFill>
            <a:latin typeface="Georgia" panose="02040502050405020303" pitchFamily="18" charset="0"/>
          </a:endParaRPr>
        </a:p>
      </dsp:txBody>
      <dsp:txXfrm>
        <a:off x="4436062" y="1320974"/>
        <a:ext cx="1818372" cy="2106697"/>
      </dsp:txXfrm>
    </dsp:sp>
    <dsp:sp modelId="{7BF6E820-C6E3-4E2C-BB23-ADF9AD641C6B}">
      <dsp:nvSpPr>
        <dsp:cNvPr id="0" name=""/>
        <dsp:cNvSpPr/>
      </dsp:nvSpPr>
      <dsp:spPr>
        <a:xfrm rot="5400000">
          <a:off x="5108723" y="2489080"/>
          <a:ext cx="2730341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943826"/>
          <a:ext cx="2239374" cy="910113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Georgia" panose="02040502050405020303" pitchFamily="18" charset="0"/>
            </a:rPr>
            <a:t>ML/DL Model Development </a:t>
          </a:r>
          <a:endParaRPr lang="ru-RU" sz="14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Georgia" panose="02040502050405020303" pitchFamily="18" charset="0"/>
          </a:endParaRPr>
        </a:p>
      </dsp:txBody>
      <dsp:txXfrm>
        <a:off x="6611846" y="3943826"/>
        <a:ext cx="1784318" cy="910113"/>
      </dsp:txXfrm>
    </dsp:sp>
    <dsp:sp modelId="{1D84544C-5924-422B-9546-A86AE4927E4C}">
      <dsp:nvSpPr>
        <dsp:cNvPr id="0" name=""/>
        <dsp:cNvSpPr/>
      </dsp:nvSpPr>
      <dsp:spPr>
        <a:xfrm>
          <a:off x="6563468" y="1320974"/>
          <a:ext cx="1818372" cy="21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  <a:ea typeface="+mn-ea"/>
              <a:cs typeface="+mn-cs"/>
            </a:rPr>
            <a:t>After preprocessing there are various ways in which model is trained depending upon the data. Using carious transforms, feature engineering and cross validation</a:t>
          </a:r>
        </a:p>
      </dsp:txBody>
      <dsp:txXfrm>
        <a:off x="6563468" y="1320974"/>
        <a:ext cx="1818372" cy="2106697"/>
      </dsp:txXfrm>
    </dsp:sp>
    <dsp:sp modelId="{0EE416CF-D8AE-41BD-BF35-9148040E1274}">
      <dsp:nvSpPr>
        <dsp:cNvPr id="0" name=""/>
        <dsp:cNvSpPr/>
      </dsp:nvSpPr>
      <dsp:spPr>
        <a:xfrm rot="5400000">
          <a:off x="7327541" y="2458610"/>
          <a:ext cx="2547517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943826"/>
          <a:ext cx="2239374" cy="849172"/>
        </a:xfrm>
        <a:prstGeom prst="chevron">
          <a:avLst>
            <a:gd name="adj" fmla="val 25000"/>
          </a:avLst>
        </a:prstGeom>
        <a:solidFill>
          <a:srgbClr val="92D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Production and Deployment</a:t>
          </a:r>
          <a:endParaRPr lang="ru-RU" sz="14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24017" y="3943826"/>
        <a:ext cx="1814788" cy="849172"/>
      </dsp:txXfrm>
    </dsp:sp>
    <dsp:sp modelId="{7F54B493-FCA8-4A1F-A2B1-FCB26CA9C396}">
      <dsp:nvSpPr>
        <dsp:cNvPr id="0" name=""/>
        <dsp:cNvSpPr/>
      </dsp:nvSpPr>
      <dsp:spPr>
        <a:xfrm>
          <a:off x="8690874" y="1361036"/>
          <a:ext cx="1818372" cy="196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  <a:latin typeface="Georgia" panose="02040502050405020303" pitchFamily="18" charset="0"/>
              <a:ea typeface="+mn-ea"/>
              <a:cs typeface="+mn-cs"/>
            </a:rPr>
            <a:t>After the training the model is deployed to be directly used by the non technical associates to gain insights</a:t>
          </a:r>
        </a:p>
      </dsp:txBody>
      <dsp:txXfrm>
        <a:off x="8690874" y="1361036"/>
        <a:ext cx="1818372" cy="1965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B25B9-0D0C-4A5B-8B92-FA2FE5D9F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98C65-4DA9-4749-AE9B-24FB6DBFB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5615-9407-4976-9276-FCCAF48FEB35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189C-DFE8-47E0-9FD0-98D23181F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4A15-686C-4F6C-90D9-E261F993F0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FA876-335C-4726-9BA9-BDB74E7523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3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72ECA-AE36-4CFA-A70B-46BE7F0AEDB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8769-DBA5-4511-B2F9-29CF3778F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79">
            <a:extLst>
              <a:ext uri="{FF2B5EF4-FFF2-40B4-BE49-F238E27FC236}">
                <a16:creationId xmlns:a16="http://schemas.microsoft.com/office/drawing/2014/main" id="{0B6CE40A-88CB-40F3-A0BB-7883163A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anchor="t"/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518C6E-B667-49F1-9655-F69C288C4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348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89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D10-41D7-425A-8A2D-886EE3B5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Statement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084C-2C26-47BA-9E56-A5C73E227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520" y="1127464"/>
            <a:ext cx="9466217" cy="5814874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5500" dirty="0">
                <a:solidFill>
                  <a:schemeClr val="tx2"/>
                </a:solidFill>
                <a:latin typeface="Georgia" panose="02040502050405020303" pitchFamily="18" charset="0"/>
              </a:rPr>
              <a:t>Current State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dirty="0">
                <a:latin typeface="Georgia" panose="02040502050405020303" pitchFamily="18" charset="0"/>
              </a:rPr>
              <a:t>Available data through CRMs of two categories.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dirty="0">
                <a:latin typeface="Georgia" panose="02040502050405020303" pitchFamily="18" charset="0"/>
              </a:rPr>
              <a:t>First dataset consists of all emails of a sales agent including customers and the company with dates from 2016-2019.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500" dirty="0">
                <a:latin typeface="Georgia" panose="02040502050405020303" pitchFamily="18" charset="0"/>
              </a:rPr>
              <a:t>Second dataset constitutes all the opportunity of the sales team with product details, sales executive details, company email address, opening and closing dates.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55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5500" dirty="0">
                <a:solidFill>
                  <a:schemeClr val="tx2"/>
                </a:solidFill>
                <a:latin typeface="Georgia" panose="02040502050405020303" pitchFamily="18" charset="0"/>
              </a:rPr>
              <a:t>Desired State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Forec</a:t>
            </a:r>
            <a:r>
              <a:rPr lang="en-US" sz="5500" dirty="0" err="1">
                <a:solidFill>
                  <a:prstClr val="black"/>
                </a:solidFill>
                <a:latin typeface="Georgia" panose="02040502050405020303" pitchFamily="18" charset="0"/>
              </a:rPr>
              <a:t>asting</a:t>
            </a:r>
            <a:r>
              <a:rPr lang="en-US" sz="5500" dirty="0">
                <a:solidFill>
                  <a:prstClr val="black"/>
                </a:solidFill>
                <a:latin typeface="Georgia" panose="02040502050405020303" pitchFamily="18" charset="0"/>
              </a:rPr>
              <a:t> with considerable accuracy the  current month, quarter and coming quarters and year for financial planning and reporting.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5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Finding a good correlation between the interaction sentiments and the sales data.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5500" dirty="0">
                <a:solidFill>
                  <a:prstClr val="black"/>
                </a:solidFill>
                <a:latin typeface="Georgia" panose="02040502050405020303" pitchFamily="18" charset="0"/>
              </a:rPr>
              <a:t>If a good correlation exist then predicting the future prospects of the unclosed deals.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5500" dirty="0">
                <a:solidFill>
                  <a:prstClr val="black"/>
                </a:solidFill>
                <a:latin typeface="Georgia" panose="02040502050405020303" pitchFamily="18" charset="0"/>
              </a:rPr>
              <a:t>Using the same sentiment analysis predicting approximate date to close a deal using regression.</a:t>
            </a:r>
            <a:endParaRPr lang="en-US" sz="5500" dirty="0">
              <a:latin typeface="Georgia" panose="02040502050405020303" pitchFamily="18" charset="0"/>
            </a:endParaRPr>
          </a:p>
          <a:p>
            <a:pPr algn="l"/>
            <a:endParaRPr lang="en-US" sz="260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algn="l"/>
            <a:endParaRPr lang="en-US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0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3868-EE58-489F-B707-7095F94B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Consumable format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7AD3-E4E1-40E3-946A-083F6A695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800" dirty="0">
                <a:latin typeface="Georgia" panose="02040502050405020303" pitchFamily="18" charset="0"/>
              </a:rPr>
              <a:t>Converting the sales forecast to business consumable format </a:t>
            </a:r>
          </a:p>
          <a:p>
            <a:pPr marL="742950" indent="-7429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Monthly forecast</a:t>
            </a:r>
          </a:p>
          <a:p>
            <a:pPr marL="742950" indent="-7429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Quarterly forecast</a:t>
            </a:r>
          </a:p>
          <a:p>
            <a:pPr marL="742950" indent="-7429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Yearly forecast</a:t>
            </a:r>
          </a:p>
        </p:txBody>
      </p:sp>
    </p:spTree>
    <p:extLst>
      <p:ext uri="{BB962C8B-B14F-4D97-AF65-F5344CB8AC3E}">
        <p14:creationId xmlns:p14="http://schemas.microsoft.com/office/powerpoint/2010/main" val="4567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3868-EE58-489F-B707-7095F94B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7AD3-E4E1-40E3-946A-083F6A695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3403282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Using a pretrained model for sentiment prediction, we have to assume that it’s output is fairly accurate.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The “Flair” model doesn’t have neutral classification so we will have to assume a threshold.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In progress deals with it’s tentative close date after 1</a:t>
            </a:r>
            <a:r>
              <a:rPr lang="en-US" sz="2800" baseline="30000" dirty="0">
                <a:latin typeface="Georgia" panose="02040502050405020303" pitchFamily="18" charset="0"/>
              </a:rPr>
              <a:t>St</a:t>
            </a:r>
            <a:r>
              <a:rPr lang="en-US" sz="2800" dirty="0">
                <a:latin typeface="Georgia" panose="02040502050405020303" pitchFamily="18" charset="0"/>
              </a:rPr>
              <a:t> June will be taken into consideration to predict 2019 sales forecast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Georgia" panose="02040502050405020303" pitchFamily="18" charset="0"/>
              </a:rPr>
              <a:t>The conversations between the start and end date are to be only considered.</a:t>
            </a:r>
          </a:p>
          <a:p>
            <a:pPr algn="l"/>
            <a:endParaRPr lang="en-US" sz="2800" dirty="0">
              <a:latin typeface="Georgia" panose="02040502050405020303" pitchFamily="18" charset="0"/>
            </a:endParaRPr>
          </a:p>
          <a:p>
            <a:pPr marL="514350" indent="-514350" algn="l">
              <a:buAutoNum type="arabicPeriod"/>
            </a:pP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924584"/>
              </p:ext>
            </p:extLst>
          </p:nvPr>
        </p:nvGraphicFramePr>
        <p:xfrm>
          <a:off x="789873" y="609599"/>
          <a:ext cx="10753200" cy="606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2"/>
            <a:ext cx="10711545" cy="460104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Architecture Diagram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096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778218"/>
            <a:ext cx="688931" cy="68893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06793"/>
            <a:ext cx="688931" cy="688931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08608"/>
            <a:ext cx="688931" cy="688931"/>
          </a:xfrm>
          <a:prstGeom prst="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81645" y="1825843"/>
            <a:ext cx="688931" cy="688931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9857" y="1806793"/>
            <a:ext cx="688931" cy="688931"/>
          </a:xfrm>
          <a:prstGeom prst="rect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523" y="1869490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1037" y="1926640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195521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19742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29272" y="194569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Machine Learning Pipeline</a:t>
            </a:r>
          </a:p>
        </p:txBody>
      </p:sp>
      <p:sp>
        <p:nvSpPr>
          <p:cNvPr id="15" name="Freeform: Shape 31" descr="Icon of a rocket ship">
            <a:extLst>
              <a:ext uri="{FF2B5EF4-FFF2-40B4-BE49-F238E27FC236}">
                <a16:creationId xmlns:a16="http://schemas.microsoft.com/office/drawing/2014/main" id="{5B712997-FCC8-6949-B03C-419CF415B0C5}"/>
              </a:ext>
            </a:extLst>
          </p:cNvPr>
          <p:cNvSpPr>
            <a:spLocks/>
          </p:cNvSpPr>
          <p:nvPr/>
        </p:nvSpPr>
        <p:spPr bwMode="auto">
          <a:xfrm>
            <a:off x="726724" y="1334826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Understanding the data collected from various CRMs</a:t>
            </a:r>
          </a:p>
          <a:p>
            <a:r>
              <a:rPr lang="en-US" sz="1400" dirty="0">
                <a:latin typeface="Georgia" panose="02040502050405020303" pitchFamily="18" charset="0"/>
              </a:rPr>
              <a:t>Segregating or combining data from various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0775" y="3987800"/>
            <a:ext cx="1585913" cy="869950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Data exploration and understanding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3840" y="3179051"/>
            <a:ext cx="1585913" cy="44583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Data Preprocessing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Preprocessing the sales data for forecasting</a:t>
            </a:r>
          </a:p>
          <a:p>
            <a:r>
              <a:rPr lang="en-US" sz="1400" dirty="0">
                <a:latin typeface="Georgia" panose="02040502050405020303" pitchFamily="18" charset="0"/>
              </a:rPr>
              <a:t>Preprocessing the interaction data for sentiment</a:t>
            </a:r>
          </a:p>
        </p:txBody>
      </p:sp>
      <p:sp>
        <p:nvSpPr>
          <p:cNvPr id="19" name="Freeform: Shape 31" descr="Icon of a rocket ship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31" descr="Icon of a rocket ship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Exploring ML models like Arima, Prophet for forecast</a:t>
            </a:r>
          </a:p>
          <a:p>
            <a:r>
              <a:rPr lang="en-US" sz="1400" dirty="0">
                <a:latin typeface="Georgia" panose="02040502050405020303" pitchFamily="18" charset="0"/>
              </a:rPr>
              <a:t>Exploring DL models for sentiment prediction.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89"/>
            <a:ext cx="1585913" cy="96738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Exploring and training ML/DL models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7804" y="2867026"/>
            <a:ext cx="1585913" cy="79245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Model Performance and Evaluation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Evaluating performance of different ML models and algorithms with tuned hyperparameters</a:t>
            </a:r>
          </a:p>
        </p:txBody>
      </p:sp>
      <p:sp>
        <p:nvSpPr>
          <p:cNvPr id="18" name="Freeform: Shape 31" descr="Icon of a rocket ship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31" descr="Icon of a rocket ship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Converting the produced results in a format understood by the business associates and deploying the model effectively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83646" y="4025190"/>
            <a:ext cx="1556251" cy="1004010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Georgia" panose="02040502050405020303" pitchFamily="18" charset="0"/>
              </a:rPr>
              <a:t>Business consumable format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BEF6-9277-4179-8C7F-0312FFE1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Sales Data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EBB9-9BFA-416B-ABCE-86A25663E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0042" y="3569018"/>
            <a:ext cx="9466217" cy="2348865"/>
          </a:xfrm>
        </p:spPr>
        <p:txBody>
          <a:bodyPr>
            <a:noAutofit/>
          </a:bodyPr>
          <a:lstStyle/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Converting the dates to date datatype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Only considering the opportunities which are WON for training the statistical model for sales forecasting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Creating datasets using only close dates of the WON  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Aggregating the data weekly and monthly or using multiple aggregation prediction algorithm. (Which ever performs well is selected ) and applying transforms 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Now checking if the Time Series is Stationary or not. 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Finally splitting the data into train and test splits.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As the current date being 1</a:t>
            </a:r>
            <a:r>
              <a:rPr lang="en-IN" sz="2400" baseline="30000" dirty="0">
                <a:latin typeface="Georgia" panose="02040502050405020303" pitchFamily="18" charset="0"/>
              </a:rPr>
              <a:t>st</a:t>
            </a:r>
            <a:r>
              <a:rPr lang="en-IN" sz="2400" dirty="0">
                <a:latin typeface="Georgia" panose="02040502050405020303" pitchFamily="18" charset="0"/>
              </a:rPr>
              <a:t> June , 2019 the data after the date would be used for validation. </a:t>
            </a:r>
          </a:p>
          <a:p>
            <a:pPr algn="l">
              <a:lnSpc>
                <a:spcPct val="100000"/>
              </a:lnSpc>
            </a:pPr>
            <a:endParaRPr lang="en-IN" sz="24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</a:pPr>
            <a:endParaRPr lang="en-IN" sz="2400" dirty="0">
              <a:latin typeface="Georgia" panose="02040502050405020303" pitchFamily="18" charset="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IN" sz="2400" dirty="0">
              <a:latin typeface="Georgia" panose="02040502050405020303" pitchFamily="18" charset="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B9A-8555-4CC4-8B39-E284067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Georgia" panose="02040502050405020303" pitchFamily="18" charset="0"/>
              </a:rPr>
              <a:t>Preprocessing for Embeddings – Interactions Data 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7779-9BD7-4E02-8481-3755D1BDE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267" y="1809750"/>
            <a:ext cx="9466217" cy="520065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1. Removing the conversations with the company itself </a:t>
            </a:r>
            <a:r>
              <a:rPr lang="en-US" sz="2400" dirty="0" err="1">
                <a:latin typeface="Georgia" panose="02040502050405020303" pitchFamily="18" charset="0"/>
              </a:rPr>
              <a:t>Piedpiper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2. Converting the date to date datatype.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3. Using the conversations of a company only if it intersects with sales opportunity close and open date.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4. Labeling the outcomes of the conversations as Won/lost or Won/lost/InProgress. ( By checking the performance as InProgress might generate ambiguity ) 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5. Applying NLP preprocessing like lower case, punctuation removal, removing words not in the dictionary, removing uncommon words,  lemmatization, removing stop words ( adding more stop words according to data ).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6. Labeling each sentence or group of sentences as the outcome. (Will get better idea after trying)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FFD5-352B-487A-9192-87975581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Preprocessing – Another idea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7BDE-25F3-4931-B6F5-2E1B87078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8403" y="2077376"/>
            <a:ext cx="9466217" cy="3684232"/>
          </a:xfrm>
        </p:spPr>
        <p:txBody>
          <a:bodyPr>
            <a:noAutofit/>
          </a:bodyPr>
          <a:lstStyle/>
          <a:p>
            <a:pPr algn="l"/>
            <a:endParaRPr lang="en-US" sz="2400" dirty="0">
              <a:latin typeface="Georgia" panose="02040502050405020303" pitchFamily="18" charset="0"/>
            </a:endParaRPr>
          </a:p>
          <a:p>
            <a:pPr algn="l"/>
            <a:r>
              <a:rPr lang="en-US" sz="2400" dirty="0">
                <a:latin typeface="Georgia" panose="02040502050405020303" pitchFamily="18" charset="0"/>
              </a:rPr>
              <a:t>1. Instead of generating embeddings just using a pretrained semantic analyzer for Positive/Negative/Neutral data.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. Removing the conversations with the company itself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Piedpiper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3.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 Converting the date to date datatype.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. Using the conversations of a company only if it intersects with sales opportunity close and open date.</a:t>
            </a:r>
            <a:endParaRPr lang="en-US" sz="2400" dirty="0">
              <a:latin typeface="Georgia" panose="02040502050405020303" pitchFamily="18" charset="0"/>
            </a:endParaRPr>
          </a:p>
          <a:p>
            <a:pPr algn="l"/>
            <a:r>
              <a:rPr lang="en-US" sz="2400" dirty="0">
                <a:latin typeface="Georgia" panose="02040502050405020303" pitchFamily="18" charset="0"/>
              </a:rPr>
              <a:t>5. And using the data of number of positives as one more variable in predicting the sales data. </a:t>
            </a:r>
          </a:p>
          <a:p>
            <a:pPr algn="l"/>
            <a:r>
              <a:rPr lang="en-US" sz="2400" dirty="0">
                <a:latin typeface="Georgia" panose="02040502050405020303" pitchFamily="18" charset="0"/>
              </a:rPr>
              <a:t>6. And number of negatives as another variable which will be inversely related. </a:t>
            </a:r>
          </a:p>
        </p:txBody>
      </p:sp>
    </p:spTree>
    <p:extLst>
      <p:ext uri="{BB962C8B-B14F-4D97-AF65-F5344CB8AC3E}">
        <p14:creationId xmlns:p14="http://schemas.microsoft.com/office/powerpoint/2010/main" val="144393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216-53A4-41F9-A6D5-F972E066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Training the sales data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F252-7425-47A1-BBCF-F77B80FA3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850832"/>
          </a:xfrm>
        </p:spPr>
        <p:txBody>
          <a:bodyPr>
            <a:noAutofit/>
          </a:bodyPr>
          <a:lstStyle/>
          <a:p>
            <a:pPr marL="742950" indent="-742950" algn="l"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Training the data using </a:t>
            </a:r>
            <a:r>
              <a:rPr lang="en-IN" sz="2400" dirty="0">
                <a:latin typeface="Georgia" panose="02040502050405020303" pitchFamily="18" charset="0"/>
              </a:rPr>
              <a:t>using different models like Arima, Prophet, </a:t>
            </a:r>
            <a:r>
              <a:rPr lang="en-IN" sz="2400" dirty="0" err="1">
                <a:latin typeface="Georgia" panose="02040502050405020303" pitchFamily="18" charset="0"/>
              </a:rPr>
              <a:t>Sarimax</a:t>
            </a:r>
            <a:r>
              <a:rPr lang="en-IN" sz="2400" dirty="0">
                <a:latin typeface="Georgia" panose="02040502050405020303" pitchFamily="18" charset="0"/>
              </a:rPr>
              <a:t>, VAR etc. For single variate and multi-variate forecasting.</a:t>
            </a:r>
          </a:p>
          <a:p>
            <a:pPr marL="742950" indent="-742950" algn="l"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Applying </a:t>
            </a:r>
            <a:r>
              <a:rPr lang="en-IN" sz="2400" dirty="0" err="1">
                <a:latin typeface="Georgia" panose="02040502050405020303" pitchFamily="18" charset="0"/>
              </a:rPr>
              <a:t>gridSerach</a:t>
            </a:r>
            <a:r>
              <a:rPr lang="en-IN" sz="2400" dirty="0">
                <a:latin typeface="Georgia" panose="02040502050405020303" pitchFamily="18" charset="0"/>
              </a:rPr>
              <a:t> for searching appropriate parameters. </a:t>
            </a:r>
          </a:p>
          <a:p>
            <a:pPr marL="742950" indent="-742950" algn="l"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Applying insights from the interaction data ( Depending upon its functionality or feasibility )</a:t>
            </a:r>
          </a:p>
          <a:p>
            <a:pPr marL="742950" indent="-742950" algn="l"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Adding the parameter of number of positive response and number of negative response as a variable in the training of the sales forecast. </a:t>
            </a:r>
          </a:p>
          <a:p>
            <a:pPr marL="742950" indent="-742950" algn="l">
              <a:buAutoNum type="arabicPeriod"/>
            </a:pPr>
            <a:r>
              <a:rPr lang="en-IN" sz="2400" dirty="0">
                <a:latin typeface="Georgia" panose="02040502050405020303" pitchFamily="18" charset="0"/>
              </a:rPr>
              <a:t>Picking up the best model by validating on the latest data</a:t>
            </a:r>
          </a:p>
        </p:txBody>
      </p:sp>
    </p:spTree>
    <p:extLst>
      <p:ext uri="{BB962C8B-B14F-4D97-AF65-F5344CB8AC3E}">
        <p14:creationId xmlns:p14="http://schemas.microsoft.com/office/powerpoint/2010/main" val="35972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9A1-433A-4997-97E9-B66C589D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Interaction Data – For embeddings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B5101-CB72-4BE2-984B-9F8CA3BDB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4101844"/>
          </a:xfrm>
        </p:spPr>
        <p:txBody>
          <a:bodyPr>
            <a:normAutofit fontScale="70000" lnSpcReduction="20000"/>
          </a:bodyPr>
          <a:lstStyle/>
          <a:p>
            <a:pPr marL="742950" indent="-742950" algn="l">
              <a:lnSpc>
                <a:spcPct val="12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After generating the embeddings sentence wise and using labels as defined in the preprocessing step we can use labels for supervised learning </a:t>
            </a:r>
          </a:p>
          <a:p>
            <a:pPr marL="742950" indent="-742950" algn="l">
              <a:lnSpc>
                <a:spcPct val="120000"/>
              </a:lnSpc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Different supervised algorithms include </a:t>
            </a:r>
            <a:r>
              <a:rPr lang="en-IN" b="0" i="0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Random Forest, Boosted Trees, SVM, etc.</a:t>
            </a:r>
          </a:p>
          <a:p>
            <a:pPr marL="742950" indent="-742950" algn="l">
              <a:lnSpc>
                <a:spcPct val="120000"/>
              </a:lnSpc>
              <a:buAutoNum type="arabicPeriod"/>
            </a:pPr>
            <a:r>
              <a:rPr lang="en-IN" dirty="0">
                <a:solidFill>
                  <a:srgbClr val="292929"/>
                </a:solidFill>
                <a:latin typeface="Georgia" panose="02040502050405020303" pitchFamily="18" charset="0"/>
              </a:rPr>
              <a:t>Choosing an appropriate model on performance. </a:t>
            </a:r>
          </a:p>
          <a:p>
            <a:pPr marL="742950" indent="-742950" algn="l">
              <a:lnSpc>
                <a:spcPct val="120000"/>
              </a:lnSpc>
              <a:buAutoNum type="arabicPeriod"/>
            </a:pPr>
            <a:r>
              <a:rPr lang="en-IN" dirty="0">
                <a:solidFill>
                  <a:srgbClr val="292929"/>
                </a:solidFill>
                <a:latin typeface="Georgia" panose="02040502050405020303" pitchFamily="18" charset="0"/>
              </a:rPr>
              <a:t>Another idea is to build a regressor using the embeddings and dates data to determine closing date using the conversation. (optimistic)</a:t>
            </a:r>
          </a:p>
        </p:txBody>
      </p:sp>
    </p:spTree>
    <p:extLst>
      <p:ext uri="{BB962C8B-B14F-4D97-AF65-F5344CB8AC3E}">
        <p14:creationId xmlns:p14="http://schemas.microsoft.com/office/powerpoint/2010/main" val="204733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4796-203E-48A3-88DF-9FD6B0E8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Model Performance and Evaluation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A457-ADB8-4B30-8E87-4E699CDA0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792" y="2235518"/>
            <a:ext cx="9466217" cy="234886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Using different distance metrics, RMSE, MAE, etc. model will be evaluated for forecasting accuracy along with back testing.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280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E5F5AF-205E-4831-BA26-56FFCC051B5C}" vid="{9D65EBDF-6E54-45A9-86E4-0B0970A596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8031B-66AC-4E57-A1BB-96FA51E93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859A5-204C-46DB-9472-544D579745B1}">
  <ds:schemaRefs>
    <ds:schemaRef ds:uri="http://purl.org/dc/dcmitype/"/>
    <ds:schemaRef ds:uri="71af3243-3dd4-4a8d-8c0d-dd76da1f02a5"/>
    <ds:schemaRef ds:uri="http://www.w3.org/XML/1998/namespace"/>
    <ds:schemaRef ds:uri="http://schemas.microsoft.com/office/2006/documentManagement/types"/>
    <ds:schemaRef ds:uri="http://purl.org/dc/terms/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AFE772B-97B8-435C-957E-07B10E315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timeline</Template>
  <TotalTime>1763</TotalTime>
  <Words>1004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Problem Statement</vt:lpstr>
      <vt:lpstr>Technical Architecture Diagram</vt:lpstr>
      <vt:lpstr>Machine Learning Pipeline</vt:lpstr>
      <vt:lpstr>Preprocessing – Sales Data  </vt:lpstr>
      <vt:lpstr>Preprocessing for Embeddings – Interactions Data </vt:lpstr>
      <vt:lpstr>Preprocessing – Another idea</vt:lpstr>
      <vt:lpstr>Training the sales data</vt:lpstr>
      <vt:lpstr>Training the Interaction Data – For embeddings </vt:lpstr>
      <vt:lpstr>Model Performance and Evaluation </vt:lpstr>
      <vt:lpstr>Business Consumable format </vt:lpstr>
      <vt:lpstr>Assumptions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Dharmik</dc:creator>
  <cp:keywords/>
  <dc:description/>
  <cp:lastModifiedBy>Dharmik</cp:lastModifiedBy>
  <cp:revision>41</cp:revision>
  <dcterms:created xsi:type="dcterms:W3CDTF">2020-08-09T08:40:00Z</dcterms:created>
  <dcterms:modified xsi:type="dcterms:W3CDTF">2020-08-10T14:19:02Z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