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0" r:id="rId5"/>
    <p:sldId id="261" r:id="rId6"/>
    <p:sldId id="262" r:id="rId7"/>
    <p:sldId id="264" r:id="rId8"/>
    <p:sldId id="296" r:id="rId9"/>
    <p:sldId id="258" r:id="rId10"/>
    <p:sldId id="271" r:id="rId11"/>
    <p:sldId id="295"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thanks-gratitude-grateful-1191350/"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fr/ic%C3%B4ne-personnes-discussion-2967797/"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esc-communicationforprofessionals/chapter/statement-of-problem/"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analysis-analyzing-data-analyze-2958826/"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graph-statistics-bar-statistic-31948/"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DF4B-AFFE-EC63-A052-F54E6FE2C131}"/>
              </a:ext>
            </a:extLst>
          </p:cNvPr>
          <p:cNvSpPr>
            <a:spLocks noGrp="1"/>
          </p:cNvSpPr>
          <p:nvPr>
            <p:ph type="ctrTitle"/>
          </p:nvPr>
        </p:nvSpPr>
        <p:spPr>
          <a:xfrm>
            <a:off x="1600200" y="2035277"/>
            <a:ext cx="8991600" cy="1997387"/>
          </a:xfrm>
        </p:spPr>
        <p:txBody>
          <a:bodyPr>
            <a:normAutofit/>
          </a:bodyPr>
          <a:lstStyle/>
          <a:p>
            <a:r>
              <a:rPr lang="en-US" dirty="0">
                <a:latin typeface="Arial" panose="020B0604020202020204" pitchFamily="34" charset="0"/>
                <a:cs typeface="Arial" panose="020B0604020202020204" pitchFamily="34" charset="0"/>
              </a:rPr>
              <a:t>Predictive Modelling and Analysis of Airfare trends &amp; Ticket Pricing </a:t>
            </a:r>
            <a:endParaRPr lang="en-IN"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18B216E-7005-572C-7C32-1E624AAF9638}"/>
              </a:ext>
            </a:extLst>
          </p:cNvPr>
          <p:cNvSpPr txBox="1">
            <a:spLocks/>
          </p:cNvSpPr>
          <p:nvPr/>
        </p:nvSpPr>
        <p:spPr bwMode="blackWhite">
          <a:xfrm>
            <a:off x="9173498" y="4454013"/>
            <a:ext cx="2212258" cy="639097"/>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sz="1800" dirty="0">
                <a:latin typeface="Arial" panose="020B0604020202020204" pitchFamily="34" charset="0"/>
                <a:cs typeface="Arial" panose="020B0604020202020204" pitchFamily="34" charset="0"/>
              </a:rPr>
              <a:t>Divya N</a:t>
            </a:r>
          </a:p>
        </p:txBody>
      </p:sp>
    </p:spTree>
    <p:extLst>
      <p:ext uri="{BB962C8B-B14F-4D97-AF65-F5344CB8AC3E}">
        <p14:creationId xmlns:p14="http://schemas.microsoft.com/office/powerpoint/2010/main" val="254216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0CDF0A-62EE-B011-0F70-E72B397751EA}"/>
              </a:ext>
            </a:extLst>
          </p:cNvPr>
          <p:cNvSpPr txBox="1"/>
          <p:nvPr/>
        </p:nvSpPr>
        <p:spPr>
          <a:xfrm>
            <a:off x="340446" y="118567"/>
            <a:ext cx="3297489"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Model Performance: </a:t>
            </a:r>
          </a:p>
        </p:txBody>
      </p:sp>
      <p:sp>
        <p:nvSpPr>
          <p:cNvPr id="11" name="TextBox 10">
            <a:extLst>
              <a:ext uri="{FF2B5EF4-FFF2-40B4-BE49-F238E27FC236}">
                <a16:creationId xmlns:a16="http://schemas.microsoft.com/office/drawing/2014/main" id="{8473018D-8D7A-8B16-331B-4FE90FD48C8F}"/>
              </a:ext>
            </a:extLst>
          </p:cNvPr>
          <p:cNvSpPr txBox="1"/>
          <p:nvPr/>
        </p:nvSpPr>
        <p:spPr>
          <a:xfrm>
            <a:off x="748177" y="641787"/>
            <a:ext cx="10844981" cy="456728"/>
          </a:xfrm>
          <a:prstGeom prst="rect">
            <a:avLst/>
          </a:prstGeom>
          <a:noFill/>
        </p:spPr>
        <p:txBody>
          <a:bodyPr wrap="square" rtlCol="0">
            <a:spAutoFit/>
          </a:bodyPr>
          <a:lstStyle/>
          <a:p>
            <a:pPr>
              <a:lnSpc>
                <a:spcPct val="150000"/>
              </a:lnSpc>
            </a:pPr>
            <a:r>
              <a:rPr lang="en-US" sz="1801" dirty="0">
                <a:latin typeface="Arial" panose="020B0604020202020204" pitchFamily="34" charset="0"/>
                <a:cs typeface="Arial" panose="020B0604020202020204" pitchFamily="34" charset="0"/>
              </a:rPr>
              <a:t>Comparison of Models: Table for comparing the performance metrics of different models.</a:t>
            </a:r>
          </a:p>
        </p:txBody>
      </p:sp>
      <p:graphicFrame>
        <p:nvGraphicFramePr>
          <p:cNvPr id="12" name="Table 11">
            <a:extLst>
              <a:ext uri="{FF2B5EF4-FFF2-40B4-BE49-F238E27FC236}">
                <a16:creationId xmlns:a16="http://schemas.microsoft.com/office/drawing/2014/main" id="{F1B32A68-7DA9-8F02-2150-6C5FFC15FC4F}"/>
              </a:ext>
            </a:extLst>
          </p:cNvPr>
          <p:cNvGraphicFramePr>
            <a:graphicFrameLocks noGrp="1"/>
          </p:cNvGraphicFramePr>
          <p:nvPr>
            <p:extLst>
              <p:ext uri="{D42A27DB-BD31-4B8C-83A1-F6EECF244321}">
                <p14:modId xmlns:p14="http://schemas.microsoft.com/office/powerpoint/2010/main" val="1622894042"/>
              </p:ext>
            </p:extLst>
          </p:nvPr>
        </p:nvGraphicFramePr>
        <p:xfrm>
          <a:off x="448600" y="1431927"/>
          <a:ext cx="10996148" cy="4148200"/>
        </p:xfrm>
        <a:graphic>
          <a:graphicData uri="http://schemas.openxmlformats.org/drawingml/2006/table">
            <a:tbl>
              <a:tblPr firstRow="1" bandRow="1">
                <a:tableStyleId>{5C22544A-7EE6-4342-B048-85BDC9FD1C3A}</a:tableStyleId>
              </a:tblPr>
              <a:tblGrid>
                <a:gridCol w="789157">
                  <a:extLst>
                    <a:ext uri="{9D8B030D-6E8A-4147-A177-3AD203B41FA5}">
                      <a16:colId xmlns:a16="http://schemas.microsoft.com/office/drawing/2014/main" val="1395412672"/>
                    </a:ext>
                  </a:extLst>
                </a:gridCol>
                <a:gridCol w="3626804">
                  <a:extLst>
                    <a:ext uri="{9D8B030D-6E8A-4147-A177-3AD203B41FA5}">
                      <a16:colId xmlns:a16="http://schemas.microsoft.com/office/drawing/2014/main" val="933026688"/>
                    </a:ext>
                  </a:extLst>
                </a:gridCol>
                <a:gridCol w="1644394">
                  <a:extLst>
                    <a:ext uri="{9D8B030D-6E8A-4147-A177-3AD203B41FA5}">
                      <a16:colId xmlns:a16="http://schemas.microsoft.com/office/drawing/2014/main" val="575455503"/>
                    </a:ext>
                  </a:extLst>
                </a:gridCol>
                <a:gridCol w="1739036">
                  <a:extLst>
                    <a:ext uri="{9D8B030D-6E8A-4147-A177-3AD203B41FA5}">
                      <a16:colId xmlns:a16="http://schemas.microsoft.com/office/drawing/2014/main" val="3446980639"/>
                    </a:ext>
                  </a:extLst>
                </a:gridCol>
                <a:gridCol w="1738383">
                  <a:extLst>
                    <a:ext uri="{9D8B030D-6E8A-4147-A177-3AD203B41FA5}">
                      <a16:colId xmlns:a16="http://schemas.microsoft.com/office/drawing/2014/main" val="1601355517"/>
                    </a:ext>
                  </a:extLst>
                </a:gridCol>
                <a:gridCol w="1458374">
                  <a:extLst>
                    <a:ext uri="{9D8B030D-6E8A-4147-A177-3AD203B41FA5}">
                      <a16:colId xmlns:a16="http://schemas.microsoft.com/office/drawing/2014/main" val="785817108"/>
                    </a:ext>
                  </a:extLst>
                </a:gridCol>
              </a:tblGrid>
              <a:tr h="1075299">
                <a:tc>
                  <a:txBody>
                    <a:bodyPr/>
                    <a:lstStyle/>
                    <a:p>
                      <a:pPr algn="ctr"/>
                      <a:endParaRPr lang="en-IN" dirty="0"/>
                    </a:p>
                    <a:p>
                      <a:pPr algn="ctr"/>
                      <a:r>
                        <a:rPr lang="en-IN" dirty="0"/>
                        <a:t>S.no</a:t>
                      </a:r>
                    </a:p>
                  </a:txBody>
                  <a:tcPr/>
                </a:tc>
                <a:tc>
                  <a:txBody>
                    <a:bodyPr/>
                    <a:lstStyle/>
                    <a:p>
                      <a:pPr algn="ctr"/>
                      <a:endParaRPr lang="en-IN" dirty="0"/>
                    </a:p>
                    <a:p>
                      <a:pPr algn="ctr"/>
                      <a:r>
                        <a:rPr lang="en-IN" dirty="0"/>
                        <a:t>Regressions</a:t>
                      </a:r>
                    </a:p>
                  </a:txBody>
                  <a:tcPr/>
                </a:tc>
                <a:tc>
                  <a:txBody>
                    <a:bodyPr/>
                    <a:lstStyle/>
                    <a:p>
                      <a:pPr algn="ctr"/>
                      <a:r>
                        <a:rPr lang="en-IN" dirty="0"/>
                        <a:t>MAE</a:t>
                      </a:r>
                    </a:p>
                  </a:txBody>
                  <a:tcPr/>
                </a:tc>
                <a:tc>
                  <a:txBody>
                    <a:bodyPr/>
                    <a:lstStyle/>
                    <a:p>
                      <a:pPr algn="ctr"/>
                      <a:r>
                        <a:rPr lang="en-IN" dirty="0"/>
                        <a:t>MSE</a:t>
                      </a:r>
                    </a:p>
                  </a:txBody>
                  <a:tcPr/>
                </a:tc>
                <a:tc>
                  <a:txBody>
                    <a:bodyPr/>
                    <a:lstStyle/>
                    <a:p>
                      <a:pPr algn="ctr"/>
                      <a:r>
                        <a:rPr lang="en-IN" dirty="0"/>
                        <a:t>RMSE</a:t>
                      </a:r>
                    </a:p>
                  </a:txBody>
                  <a:tcPr/>
                </a:tc>
                <a:tc>
                  <a:txBody>
                    <a:bodyPr/>
                    <a:lstStyle/>
                    <a:p>
                      <a:pPr algn="ctr"/>
                      <a:r>
                        <a:rPr lang="en-IN" dirty="0"/>
                        <a:t>R2 Score</a:t>
                      </a:r>
                    </a:p>
                  </a:txBody>
                  <a:tcPr/>
                </a:tc>
                <a:extLst>
                  <a:ext uri="{0D108BD9-81ED-4DB2-BD59-A6C34878D82A}">
                    <a16:rowId xmlns:a16="http://schemas.microsoft.com/office/drawing/2014/main" val="3072030343"/>
                  </a:ext>
                </a:extLst>
              </a:tr>
              <a:tr h="611710">
                <a:tc>
                  <a:txBody>
                    <a:bodyPr/>
                    <a:lstStyle/>
                    <a:p>
                      <a:pPr algn="ctr"/>
                      <a:r>
                        <a:rPr lang="en-IN" dirty="0"/>
                        <a:t>1.</a:t>
                      </a:r>
                    </a:p>
                  </a:txBody>
                  <a:tcPr/>
                </a:tc>
                <a:tc>
                  <a:txBody>
                    <a:bodyPr/>
                    <a:lstStyle/>
                    <a:p>
                      <a:pPr algn="ctr"/>
                      <a:r>
                        <a:rPr lang="en-IN" dirty="0"/>
                        <a:t>Random Forest Regressor</a:t>
                      </a:r>
                    </a:p>
                  </a:txBody>
                  <a:tcPr/>
                </a:tc>
                <a:tc>
                  <a:txBody>
                    <a:bodyPr/>
                    <a:lstStyle/>
                    <a:p>
                      <a:pPr algn="ctr"/>
                      <a:r>
                        <a:rPr lang="en-IN" dirty="0"/>
                        <a:t>1135.6</a:t>
                      </a:r>
                    </a:p>
                  </a:txBody>
                  <a:tcPr/>
                </a:tc>
                <a:tc>
                  <a:txBody>
                    <a:bodyPr/>
                    <a:lstStyle/>
                    <a:p>
                      <a:pPr algn="ctr"/>
                      <a:r>
                        <a:rPr lang="en-IN" dirty="0"/>
                        <a:t>3310150.6</a:t>
                      </a:r>
                    </a:p>
                  </a:txBody>
                  <a:tcPr/>
                </a:tc>
                <a:tc>
                  <a:txBody>
                    <a:bodyPr/>
                    <a:lstStyle/>
                    <a:p>
                      <a:pPr algn="ctr"/>
                      <a:r>
                        <a:rPr lang="en-IN" dirty="0"/>
                        <a:t>1819.3</a:t>
                      </a:r>
                    </a:p>
                  </a:txBody>
                  <a:tcPr/>
                </a:tc>
                <a:tc>
                  <a:txBody>
                    <a:bodyPr/>
                    <a:lstStyle/>
                    <a:p>
                      <a:pPr algn="ctr"/>
                      <a:r>
                        <a:rPr lang="en-IN" dirty="0"/>
                        <a:t>0.82(0.84)</a:t>
                      </a:r>
                    </a:p>
                  </a:txBody>
                  <a:tcPr/>
                </a:tc>
                <a:extLst>
                  <a:ext uri="{0D108BD9-81ED-4DB2-BD59-A6C34878D82A}">
                    <a16:rowId xmlns:a16="http://schemas.microsoft.com/office/drawing/2014/main" val="640313491"/>
                  </a:ext>
                </a:extLst>
              </a:tr>
              <a:tr h="607037">
                <a:tc>
                  <a:txBody>
                    <a:bodyPr/>
                    <a:lstStyle/>
                    <a:p>
                      <a:pPr algn="ctr"/>
                      <a:r>
                        <a:rPr lang="en-IN" dirty="0"/>
                        <a:t>2.</a:t>
                      </a:r>
                    </a:p>
                  </a:txBody>
                  <a:tcPr/>
                </a:tc>
                <a:tc>
                  <a:txBody>
                    <a:bodyPr/>
                    <a:lstStyle/>
                    <a:p>
                      <a:pPr algn="ctr"/>
                      <a:r>
                        <a:rPr lang="en-IN" dirty="0"/>
                        <a:t>Logistic Regression</a:t>
                      </a:r>
                    </a:p>
                  </a:txBody>
                  <a:tcPr/>
                </a:tc>
                <a:tc>
                  <a:txBody>
                    <a:bodyPr/>
                    <a:lstStyle/>
                    <a:p>
                      <a:pPr algn="ctr"/>
                      <a:r>
                        <a:rPr lang="en-IN" dirty="0"/>
                        <a:t>1995.9</a:t>
                      </a:r>
                    </a:p>
                  </a:txBody>
                  <a:tcPr/>
                </a:tc>
                <a:tc>
                  <a:txBody>
                    <a:bodyPr/>
                    <a:lstStyle/>
                    <a:p>
                      <a:pPr algn="ctr"/>
                      <a:r>
                        <a:rPr lang="en-IN" dirty="0"/>
                        <a:t>11292077.6</a:t>
                      </a:r>
                    </a:p>
                  </a:txBody>
                  <a:tcPr/>
                </a:tc>
                <a:tc>
                  <a:txBody>
                    <a:bodyPr/>
                    <a:lstStyle/>
                    <a:p>
                      <a:pPr algn="ctr"/>
                      <a:r>
                        <a:rPr lang="en-IN" dirty="0"/>
                        <a:t>3360.3</a:t>
                      </a:r>
                    </a:p>
                  </a:txBody>
                  <a:tcPr/>
                </a:tc>
                <a:tc>
                  <a:txBody>
                    <a:bodyPr/>
                    <a:lstStyle/>
                    <a:p>
                      <a:pPr algn="ctr"/>
                      <a:r>
                        <a:rPr lang="en-IN" dirty="0"/>
                        <a:t>0.39</a:t>
                      </a:r>
                    </a:p>
                  </a:txBody>
                  <a:tcPr/>
                </a:tc>
                <a:extLst>
                  <a:ext uri="{0D108BD9-81ED-4DB2-BD59-A6C34878D82A}">
                    <a16:rowId xmlns:a16="http://schemas.microsoft.com/office/drawing/2014/main" val="3373911741"/>
                  </a:ext>
                </a:extLst>
              </a:tr>
              <a:tr h="607037">
                <a:tc>
                  <a:txBody>
                    <a:bodyPr/>
                    <a:lstStyle/>
                    <a:p>
                      <a:pPr algn="ctr"/>
                      <a:r>
                        <a:rPr lang="en-IN" dirty="0"/>
                        <a:t>3.</a:t>
                      </a:r>
                    </a:p>
                  </a:txBody>
                  <a:tcPr/>
                </a:tc>
                <a:tc>
                  <a:txBody>
                    <a:bodyPr/>
                    <a:lstStyle/>
                    <a:p>
                      <a:pPr algn="ctr"/>
                      <a:r>
                        <a:rPr lang="en-IN" dirty="0"/>
                        <a:t>Kneighbors Regressor</a:t>
                      </a:r>
                    </a:p>
                  </a:txBody>
                  <a:tcPr/>
                </a:tc>
                <a:tc>
                  <a:txBody>
                    <a:bodyPr/>
                    <a:lstStyle/>
                    <a:p>
                      <a:pPr algn="ctr"/>
                      <a:r>
                        <a:rPr lang="en-IN" dirty="0"/>
                        <a:t>1710.2</a:t>
                      </a:r>
                    </a:p>
                  </a:txBody>
                  <a:tcPr/>
                </a:tc>
                <a:tc>
                  <a:txBody>
                    <a:bodyPr/>
                    <a:lstStyle/>
                    <a:p>
                      <a:pPr algn="ctr"/>
                      <a:r>
                        <a:rPr lang="en-IN" dirty="0"/>
                        <a:t>6651134.7</a:t>
                      </a:r>
                    </a:p>
                  </a:txBody>
                  <a:tcPr/>
                </a:tc>
                <a:tc>
                  <a:txBody>
                    <a:bodyPr/>
                    <a:lstStyle/>
                    <a:p>
                      <a:pPr algn="ctr"/>
                      <a:r>
                        <a:rPr lang="en-IN" dirty="0"/>
                        <a:t>2578.9</a:t>
                      </a:r>
                    </a:p>
                  </a:txBody>
                  <a:tcPr/>
                </a:tc>
                <a:tc>
                  <a:txBody>
                    <a:bodyPr/>
                    <a:lstStyle/>
                    <a:p>
                      <a:pPr algn="ctr"/>
                      <a:r>
                        <a:rPr lang="en-IN" dirty="0"/>
                        <a:t>0.64</a:t>
                      </a:r>
                    </a:p>
                  </a:txBody>
                  <a:tcPr/>
                </a:tc>
                <a:extLst>
                  <a:ext uri="{0D108BD9-81ED-4DB2-BD59-A6C34878D82A}">
                    <a16:rowId xmlns:a16="http://schemas.microsoft.com/office/drawing/2014/main" val="1381405279"/>
                  </a:ext>
                </a:extLst>
              </a:tr>
              <a:tr h="607037">
                <a:tc>
                  <a:txBody>
                    <a:bodyPr/>
                    <a:lstStyle/>
                    <a:p>
                      <a:pPr algn="ctr"/>
                      <a:r>
                        <a:rPr lang="en-IN" dirty="0"/>
                        <a:t>4.</a:t>
                      </a:r>
                    </a:p>
                    <a:p>
                      <a:pPr algn="ctr"/>
                      <a:endParaRPr lang="en-IN" dirty="0"/>
                    </a:p>
                  </a:txBody>
                  <a:tcPr/>
                </a:tc>
                <a:tc>
                  <a:txBody>
                    <a:bodyPr/>
                    <a:lstStyle/>
                    <a:p>
                      <a:pPr algn="ctr"/>
                      <a:r>
                        <a:rPr lang="en-IN" dirty="0"/>
                        <a:t>Decision Tree Regressor</a:t>
                      </a:r>
                    </a:p>
                  </a:txBody>
                  <a:tcPr/>
                </a:tc>
                <a:tc>
                  <a:txBody>
                    <a:bodyPr/>
                    <a:lstStyle/>
                    <a:p>
                      <a:pPr algn="ctr"/>
                      <a:r>
                        <a:rPr lang="en-IN" dirty="0"/>
                        <a:t>1322.02</a:t>
                      </a:r>
                    </a:p>
                  </a:txBody>
                  <a:tcPr/>
                </a:tc>
                <a:tc>
                  <a:txBody>
                    <a:bodyPr/>
                    <a:lstStyle/>
                    <a:p>
                      <a:pPr algn="ctr"/>
                      <a:r>
                        <a:rPr lang="en-IN" dirty="0"/>
                        <a:t>5577573.3</a:t>
                      </a:r>
                    </a:p>
                  </a:txBody>
                  <a:tcPr/>
                </a:tc>
                <a:tc>
                  <a:txBody>
                    <a:bodyPr/>
                    <a:lstStyle/>
                    <a:p>
                      <a:pPr algn="ctr"/>
                      <a:r>
                        <a:rPr lang="en-IN" dirty="0"/>
                        <a:t>2361.6</a:t>
                      </a:r>
                    </a:p>
                  </a:txBody>
                  <a:tcPr/>
                </a:tc>
                <a:tc>
                  <a:txBody>
                    <a:bodyPr/>
                    <a:lstStyle/>
                    <a:p>
                      <a:pPr algn="ctr"/>
                      <a:r>
                        <a:rPr lang="en-IN" dirty="0"/>
                        <a:t>0.70</a:t>
                      </a:r>
                    </a:p>
                  </a:txBody>
                  <a:tcPr/>
                </a:tc>
                <a:extLst>
                  <a:ext uri="{0D108BD9-81ED-4DB2-BD59-A6C34878D82A}">
                    <a16:rowId xmlns:a16="http://schemas.microsoft.com/office/drawing/2014/main" val="380274972"/>
                  </a:ext>
                </a:extLst>
              </a:tr>
              <a:tr h="607037">
                <a:tc>
                  <a:txBody>
                    <a:bodyPr/>
                    <a:lstStyle/>
                    <a:p>
                      <a:pPr algn="ctr"/>
                      <a:r>
                        <a:rPr lang="en-IN" dirty="0"/>
                        <a:t>5.</a:t>
                      </a:r>
                    </a:p>
                  </a:txBody>
                  <a:tcPr/>
                </a:tc>
                <a:tc>
                  <a:txBody>
                    <a:bodyPr/>
                    <a:lstStyle/>
                    <a:p>
                      <a:pPr algn="ctr"/>
                      <a:r>
                        <a:rPr lang="en-IN" dirty="0"/>
                        <a:t>Gradient Boosting Regressor</a:t>
                      </a:r>
                    </a:p>
                  </a:txBody>
                  <a:tcPr/>
                </a:tc>
                <a:tc>
                  <a:txBody>
                    <a:bodyPr/>
                    <a:lstStyle/>
                    <a:p>
                      <a:pPr algn="ctr"/>
                      <a:r>
                        <a:rPr lang="en-IN" dirty="0"/>
                        <a:t>1455.06</a:t>
                      </a:r>
                    </a:p>
                  </a:txBody>
                  <a:tcPr/>
                </a:tc>
                <a:tc>
                  <a:txBody>
                    <a:bodyPr/>
                    <a:lstStyle/>
                    <a:p>
                      <a:pPr algn="ctr"/>
                      <a:r>
                        <a:rPr lang="en-IN" dirty="0"/>
                        <a:t>4056829.9</a:t>
                      </a:r>
                    </a:p>
                  </a:txBody>
                  <a:tcPr/>
                </a:tc>
                <a:tc>
                  <a:txBody>
                    <a:bodyPr/>
                    <a:lstStyle/>
                    <a:p>
                      <a:pPr algn="ctr"/>
                      <a:r>
                        <a:rPr lang="en-IN" dirty="0"/>
                        <a:t>2014.1</a:t>
                      </a:r>
                    </a:p>
                  </a:txBody>
                  <a:tcPr/>
                </a:tc>
                <a:tc>
                  <a:txBody>
                    <a:bodyPr/>
                    <a:lstStyle/>
                    <a:p>
                      <a:pPr algn="ctr"/>
                      <a:r>
                        <a:rPr lang="en-IN" dirty="0"/>
                        <a:t>0.78</a:t>
                      </a:r>
                    </a:p>
                  </a:txBody>
                  <a:tcPr/>
                </a:tc>
                <a:extLst>
                  <a:ext uri="{0D108BD9-81ED-4DB2-BD59-A6C34878D82A}">
                    <a16:rowId xmlns:a16="http://schemas.microsoft.com/office/drawing/2014/main" val="1977463496"/>
                  </a:ext>
                </a:extLst>
              </a:tr>
            </a:tbl>
          </a:graphicData>
        </a:graphic>
      </p:graphicFrame>
      <p:sp>
        <p:nvSpPr>
          <p:cNvPr id="13" name="TextBox 12">
            <a:extLst>
              <a:ext uri="{FF2B5EF4-FFF2-40B4-BE49-F238E27FC236}">
                <a16:creationId xmlns:a16="http://schemas.microsoft.com/office/drawing/2014/main" id="{7131886B-5BE8-2DF9-07B9-6B7DCA8A086C}"/>
              </a:ext>
            </a:extLst>
          </p:cNvPr>
          <p:cNvSpPr txBox="1"/>
          <p:nvPr/>
        </p:nvSpPr>
        <p:spPr>
          <a:xfrm>
            <a:off x="448600" y="5797549"/>
            <a:ext cx="11616815" cy="646331"/>
          </a:xfrm>
          <a:prstGeom prst="rect">
            <a:avLst/>
          </a:prstGeom>
          <a:noFill/>
        </p:spPr>
        <p:txBody>
          <a:bodyPr wrap="square" rtlCol="0">
            <a:spAutoFit/>
          </a:bodyPr>
          <a:lstStyle/>
          <a:p>
            <a:r>
              <a:rPr lang="en-IN" dirty="0"/>
              <a:t>After performing various regression techniques on our predictive model and we found out that </a:t>
            </a:r>
            <a:r>
              <a:rPr lang="en-IN" b="1" dirty="0"/>
              <a:t>Random Forest Regression</a:t>
            </a:r>
            <a:r>
              <a:rPr lang="en-IN" dirty="0"/>
              <a:t> has performed better than any other regression model with 82%, and after </a:t>
            </a:r>
            <a:r>
              <a:rPr lang="en-IN" dirty="0" err="1"/>
              <a:t>hypertuning</a:t>
            </a:r>
            <a:r>
              <a:rPr lang="en-IN" dirty="0"/>
              <a:t> we got 84%.</a:t>
            </a:r>
          </a:p>
        </p:txBody>
      </p:sp>
    </p:spTree>
    <p:extLst>
      <p:ext uri="{BB962C8B-B14F-4D97-AF65-F5344CB8AC3E}">
        <p14:creationId xmlns:p14="http://schemas.microsoft.com/office/powerpoint/2010/main" val="144046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B8A-41E0-C6FF-9483-FAED7042C6BF}"/>
              </a:ext>
            </a:extLst>
          </p:cNvPr>
          <p:cNvSpPr txBox="1"/>
          <p:nvPr/>
        </p:nvSpPr>
        <p:spPr>
          <a:xfrm>
            <a:off x="267933" y="109021"/>
            <a:ext cx="2032816"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Conclusion: </a:t>
            </a:r>
          </a:p>
        </p:txBody>
      </p:sp>
      <p:sp>
        <p:nvSpPr>
          <p:cNvPr id="3" name="TextBox 2">
            <a:extLst>
              <a:ext uri="{FF2B5EF4-FFF2-40B4-BE49-F238E27FC236}">
                <a16:creationId xmlns:a16="http://schemas.microsoft.com/office/drawing/2014/main" id="{E6B81948-8D31-977C-2544-44EB5E73D20E}"/>
              </a:ext>
            </a:extLst>
          </p:cNvPr>
          <p:cNvSpPr txBox="1"/>
          <p:nvPr/>
        </p:nvSpPr>
        <p:spPr>
          <a:xfrm>
            <a:off x="673510" y="913432"/>
            <a:ext cx="9778180" cy="2632003"/>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The project successfully developed and implemented predictive models that accurately forecast airfare trends and ticket pricing. By analyzing historical data and identifying key factors influencing price fluctuations, the models provided valuable insights that can be used to optimize pricing strategies. These insights empower stakeholders in the airline industry to make data-driven decisions, improve revenue management, and offer competitive pricing to customers. The project demonstrates the effectiveness of machine learning techniques in predicting complex market behaviors and highlights the potential for further enhancement of predictive capabilities in the future.</a:t>
            </a:r>
          </a:p>
        </p:txBody>
      </p:sp>
    </p:spTree>
    <p:extLst>
      <p:ext uri="{BB962C8B-B14F-4D97-AF65-F5344CB8AC3E}">
        <p14:creationId xmlns:p14="http://schemas.microsoft.com/office/powerpoint/2010/main" val="112708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3DFF20-FBD8-C49D-7706-CC0E561F51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37506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F81EC-082A-E8AB-B725-C5D0F1721030}"/>
              </a:ext>
            </a:extLst>
          </p:cNvPr>
          <p:cNvSpPr txBox="1"/>
          <p:nvPr/>
        </p:nvSpPr>
        <p:spPr>
          <a:xfrm>
            <a:off x="570272" y="337422"/>
            <a:ext cx="3421626"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Points Of Discussion: </a:t>
            </a:r>
          </a:p>
        </p:txBody>
      </p:sp>
      <p:sp>
        <p:nvSpPr>
          <p:cNvPr id="3" name="TextBox 2">
            <a:extLst>
              <a:ext uri="{FF2B5EF4-FFF2-40B4-BE49-F238E27FC236}">
                <a16:creationId xmlns:a16="http://schemas.microsoft.com/office/drawing/2014/main" id="{4A9B0C33-8098-77B1-9E6C-1FE8BB141425}"/>
              </a:ext>
            </a:extLst>
          </p:cNvPr>
          <p:cNvSpPr txBox="1"/>
          <p:nvPr/>
        </p:nvSpPr>
        <p:spPr>
          <a:xfrm>
            <a:off x="570272" y="1538739"/>
            <a:ext cx="3136490" cy="3365024"/>
          </a:xfrm>
          <a:prstGeom prst="rect">
            <a:avLst/>
          </a:prstGeom>
          <a:noFill/>
        </p:spPr>
        <p:txBody>
          <a:bodyPr wrap="square" rtlCol="0">
            <a:spAutoFit/>
          </a:bodyPr>
          <a:lstStyle/>
          <a:p>
            <a:pPr marL="342882" indent="-342882">
              <a:lnSpc>
                <a:spcPct val="150000"/>
              </a:lnSpc>
              <a:buAutoNum type="arabicPeriod"/>
            </a:pPr>
            <a:r>
              <a:rPr lang="en-IN" dirty="0">
                <a:latin typeface="Arial" panose="020B0604020202020204" pitchFamily="34" charset="0"/>
                <a:cs typeface="Arial" panose="020B0604020202020204" pitchFamily="34" charset="0"/>
              </a:rPr>
              <a:t>Problem Statement</a:t>
            </a:r>
          </a:p>
          <a:p>
            <a:pPr marL="342882" indent="-342882">
              <a:lnSpc>
                <a:spcPct val="150000"/>
              </a:lnSpc>
              <a:buAutoNum type="arabicPeriod"/>
            </a:pPr>
            <a:r>
              <a:rPr lang="en-IN" dirty="0">
                <a:latin typeface="Arial" panose="020B0604020202020204" pitchFamily="34" charset="0"/>
                <a:cs typeface="Arial" panose="020B0604020202020204" pitchFamily="34" charset="0"/>
              </a:rPr>
              <a:t>Objective of the Project</a:t>
            </a:r>
          </a:p>
          <a:p>
            <a:pPr marL="342882" indent="-342882">
              <a:lnSpc>
                <a:spcPct val="150000"/>
              </a:lnSpc>
              <a:buAutoNum type="arabicPeriod"/>
            </a:pPr>
            <a:r>
              <a:rPr lang="en-IN" dirty="0">
                <a:latin typeface="Arial" panose="020B0604020202020204" pitchFamily="34" charset="0"/>
                <a:cs typeface="Arial" panose="020B0604020202020204" pitchFamily="34" charset="0"/>
              </a:rPr>
              <a:t>Understanding Dataset</a:t>
            </a:r>
          </a:p>
          <a:p>
            <a:pPr marL="342882" indent="-342882">
              <a:lnSpc>
                <a:spcPct val="150000"/>
              </a:lnSpc>
              <a:buAutoNum type="arabicPeriod"/>
            </a:pPr>
            <a:r>
              <a:rPr lang="en-IN" dirty="0">
                <a:latin typeface="Arial" panose="020B0604020202020204" pitchFamily="34" charset="0"/>
                <a:cs typeface="Arial" panose="020B0604020202020204" pitchFamily="34" charset="0"/>
              </a:rPr>
              <a:t>Data Preprocessing</a:t>
            </a:r>
          </a:p>
          <a:p>
            <a:pPr marL="342882" indent="-342882">
              <a:lnSpc>
                <a:spcPct val="150000"/>
              </a:lnSpc>
              <a:buAutoNum type="arabicPeriod"/>
            </a:pPr>
            <a:r>
              <a:rPr lang="en-IN" dirty="0">
                <a:latin typeface="Arial" panose="020B0604020202020204" pitchFamily="34" charset="0"/>
                <a:cs typeface="Arial" panose="020B0604020202020204" pitchFamily="34" charset="0"/>
              </a:rPr>
              <a:t>Exploratory Data Analysis</a:t>
            </a:r>
          </a:p>
          <a:p>
            <a:pPr marL="342882" indent="-342882">
              <a:lnSpc>
                <a:spcPct val="150000"/>
              </a:lnSpc>
              <a:buAutoNum type="arabicPeriod"/>
            </a:pPr>
            <a:r>
              <a:rPr lang="en-IN" dirty="0">
                <a:latin typeface="Arial" panose="020B0604020202020204" pitchFamily="34" charset="0"/>
                <a:cs typeface="Arial" panose="020B0604020202020204" pitchFamily="34" charset="0"/>
              </a:rPr>
              <a:t>Data Transformation</a:t>
            </a:r>
          </a:p>
          <a:p>
            <a:pPr marL="342882" indent="-342882">
              <a:lnSpc>
                <a:spcPct val="150000"/>
              </a:lnSpc>
              <a:buAutoNum type="arabicPeriod"/>
            </a:pPr>
            <a:r>
              <a:rPr lang="en-IN" dirty="0">
                <a:latin typeface="Arial" panose="020B0604020202020204" pitchFamily="34" charset="0"/>
                <a:cs typeface="Arial" panose="020B0604020202020204" pitchFamily="34" charset="0"/>
              </a:rPr>
              <a:t>ML Model Performance</a:t>
            </a:r>
          </a:p>
          <a:p>
            <a:pPr marL="342882" indent="-342882">
              <a:lnSpc>
                <a:spcPct val="150000"/>
              </a:lnSpc>
              <a:buFontTx/>
              <a:buAutoNum type="arabicPeriod"/>
            </a:pPr>
            <a:r>
              <a:rPr lang="en-IN" dirty="0">
                <a:latin typeface="Arial" panose="020B0604020202020204" pitchFamily="34" charset="0"/>
                <a:cs typeface="Arial" panose="020B0604020202020204" pitchFamily="34" charset="0"/>
              </a:rPr>
              <a:t>Conclusion</a:t>
            </a:r>
          </a:p>
        </p:txBody>
      </p:sp>
      <p:pic>
        <p:nvPicPr>
          <p:cNvPr id="7" name="Picture 6">
            <a:extLst>
              <a:ext uri="{FF2B5EF4-FFF2-40B4-BE49-F238E27FC236}">
                <a16:creationId xmlns:a16="http://schemas.microsoft.com/office/drawing/2014/main" id="{E156C7F4-D353-C1A4-04CB-E470185E684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36891" y="1280651"/>
            <a:ext cx="4296697" cy="4296697"/>
          </a:xfrm>
          <a:prstGeom prst="rect">
            <a:avLst/>
          </a:prstGeom>
        </p:spPr>
      </p:pic>
    </p:spTree>
    <p:extLst>
      <p:ext uri="{BB962C8B-B14F-4D97-AF65-F5344CB8AC3E}">
        <p14:creationId xmlns:p14="http://schemas.microsoft.com/office/powerpoint/2010/main" val="100805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AD528-A206-5E96-32B4-B4A22A1212CE}"/>
              </a:ext>
            </a:extLst>
          </p:cNvPr>
          <p:cNvSpPr txBox="1"/>
          <p:nvPr/>
        </p:nvSpPr>
        <p:spPr>
          <a:xfrm>
            <a:off x="471952" y="324955"/>
            <a:ext cx="3834577"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Problem Statement : </a:t>
            </a:r>
          </a:p>
        </p:txBody>
      </p:sp>
      <p:sp>
        <p:nvSpPr>
          <p:cNvPr id="3" name="TextBox 2">
            <a:extLst>
              <a:ext uri="{FF2B5EF4-FFF2-40B4-BE49-F238E27FC236}">
                <a16:creationId xmlns:a16="http://schemas.microsoft.com/office/drawing/2014/main" id="{AFF4A88F-6AD8-EA6B-D987-08947C962318}"/>
              </a:ext>
            </a:extLst>
          </p:cNvPr>
          <p:cNvSpPr txBox="1"/>
          <p:nvPr/>
        </p:nvSpPr>
        <p:spPr>
          <a:xfrm>
            <a:off x="678300" y="1398782"/>
            <a:ext cx="6834776" cy="447866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The aviation industry in India is witnessing rapid growth, with multiple airlines operating flights across various cities. However, the prices of air tickets are highly dynamic, influenced by a multitude of factors such as demand, timing, airline reputation, and more. For both airlines and passengers, predicting these prices with accuracy is crucial for maximizing revenue and ensuring affordability.</a:t>
            </a:r>
          </a:p>
          <a:p>
            <a:pPr marL="342900" indent="-34290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This project aims to develop a robust machine learning model that accurately predicts the air ticket prices for flights within India. By analyzing data from different airlines and flights between various cities, the model will identify key factors affecting ticket pricing and provide insights to enhance decision-making processes for stakeholders.</a:t>
            </a:r>
          </a:p>
        </p:txBody>
      </p:sp>
      <p:pic>
        <p:nvPicPr>
          <p:cNvPr id="6" name="Picture 5">
            <a:extLst>
              <a:ext uri="{FF2B5EF4-FFF2-40B4-BE49-F238E27FC236}">
                <a16:creationId xmlns:a16="http://schemas.microsoft.com/office/drawing/2014/main" id="{260B0003-AAC4-7451-87E2-02DF35D9FD3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13076" y="1801478"/>
            <a:ext cx="4531440" cy="3547270"/>
          </a:xfrm>
          <a:prstGeom prst="rect">
            <a:avLst/>
          </a:prstGeom>
        </p:spPr>
      </p:pic>
    </p:spTree>
    <p:extLst>
      <p:ext uri="{BB962C8B-B14F-4D97-AF65-F5344CB8AC3E}">
        <p14:creationId xmlns:p14="http://schemas.microsoft.com/office/powerpoint/2010/main" val="353501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5FF7AD-B511-EA7E-24A0-0ECADF3CA5A7}"/>
              </a:ext>
            </a:extLst>
          </p:cNvPr>
          <p:cNvSpPr txBox="1"/>
          <p:nvPr/>
        </p:nvSpPr>
        <p:spPr>
          <a:xfrm>
            <a:off x="540777" y="414633"/>
            <a:ext cx="2359739"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Objective: </a:t>
            </a:r>
          </a:p>
        </p:txBody>
      </p:sp>
      <p:sp>
        <p:nvSpPr>
          <p:cNvPr id="3" name="TextBox 2">
            <a:extLst>
              <a:ext uri="{FF2B5EF4-FFF2-40B4-BE49-F238E27FC236}">
                <a16:creationId xmlns:a16="http://schemas.microsoft.com/office/drawing/2014/main" id="{63605084-26AF-C6C5-2AD4-DD0707E8C57C}"/>
              </a:ext>
            </a:extLst>
          </p:cNvPr>
          <p:cNvSpPr txBox="1"/>
          <p:nvPr/>
        </p:nvSpPr>
        <p:spPr>
          <a:xfrm>
            <a:off x="663678" y="1541484"/>
            <a:ext cx="7467599" cy="3370666"/>
          </a:xfrm>
          <a:prstGeom prst="rect">
            <a:avLst/>
          </a:prstGeom>
          <a:noFill/>
        </p:spPr>
        <p:txBody>
          <a:bodyPr wrap="square" rtlCol="0">
            <a:spAutoFit/>
          </a:bodyPr>
          <a:lstStyle/>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Develop a predictive model for forecasting airfare trends and ticket prices.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Utilize historical data and machine learning techniques to identify patterns.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Analyze factors influencing ticket pricing within the airline industry.</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Enable informed decision-making for consumers and businesses.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Optimize pricing strategies and ticket sales based on predictive insights.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Improve customer satisfaction by enhancing travel planning with cost-effective solutions. </a:t>
            </a:r>
          </a:p>
          <a:p>
            <a:pPr marL="342900" indent="-342900">
              <a:lnSpc>
                <a:spcPct val="150000"/>
              </a:lnSpc>
              <a:buFont typeface="+mj-lt"/>
              <a:buAutoNum type="arabicPeriod"/>
            </a:pPr>
            <a:endParaRPr lang="en-US" sz="1600" dirty="0">
              <a:latin typeface="Arial" panose="020B0604020202020204" pitchFamily="34" charset="0"/>
              <a:cs typeface="Arial" panose="020B0604020202020204" pitchFamily="34" charset="0"/>
            </a:endParaRPr>
          </a:p>
          <a:p>
            <a:pPr>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60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DFD14-EDE6-E943-7866-B6C1625AF864}"/>
              </a:ext>
            </a:extLst>
          </p:cNvPr>
          <p:cNvSpPr txBox="1"/>
          <p:nvPr/>
        </p:nvSpPr>
        <p:spPr>
          <a:xfrm>
            <a:off x="340139" y="87194"/>
            <a:ext cx="4788306"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Understanding The Data:</a:t>
            </a:r>
          </a:p>
        </p:txBody>
      </p:sp>
      <p:sp>
        <p:nvSpPr>
          <p:cNvPr id="3" name="TextBox 2">
            <a:extLst>
              <a:ext uri="{FF2B5EF4-FFF2-40B4-BE49-F238E27FC236}">
                <a16:creationId xmlns:a16="http://schemas.microsoft.com/office/drawing/2014/main" id="{D5617272-0CB6-E169-5681-71B8B04141F4}"/>
              </a:ext>
            </a:extLst>
          </p:cNvPr>
          <p:cNvSpPr txBox="1"/>
          <p:nvPr/>
        </p:nvSpPr>
        <p:spPr>
          <a:xfrm>
            <a:off x="521114" y="590957"/>
            <a:ext cx="11248105" cy="5015027"/>
          </a:xfrm>
          <a:prstGeom prst="rect">
            <a:avLst/>
          </a:prstGeom>
          <a:noFill/>
        </p:spPr>
        <p:txBody>
          <a:bodyPr wrap="square" rtlCol="0">
            <a:spAutoFit/>
          </a:bodyPr>
          <a:lstStyle/>
          <a:p>
            <a:pPr fontAlgn="base">
              <a:lnSpc>
                <a:spcPct val="150000"/>
              </a:lnSpc>
            </a:pPr>
            <a:r>
              <a:rPr lang="en-US" b="1" u="sng" dirty="0">
                <a:solidFill>
                  <a:srgbClr val="262626"/>
                </a:solidFill>
                <a:latin typeface="Arial" panose="020B0604020202020204" pitchFamily="34" charset="0"/>
                <a:cs typeface="Arial" panose="020B0604020202020204" pitchFamily="34" charset="0"/>
              </a:rPr>
              <a:t>Data Description</a:t>
            </a:r>
            <a:r>
              <a:rPr lang="en-US" b="1" dirty="0">
                <a:solidFill>
                  <a:srgbClr val="262626"/>
                </a:solidFill>
                <a:latin typeface="Arial" panose="020B0604020202020204" pitchFamily="34" charset="0"/>
                <a:cs typeface="Arial" panose="020B0604020202020204" pitchFamily="34" charset="0"/>
              </a:rPr>
              <a:t>:</a:t>
            </a:r>
          </a:p>
          <a:p>
            <a:pPr marL="228600" lvl="0" indent="-228600" algn="l" rtl="0">
              <a:lnSpc>
                <a:spcPct val="120000"/>
              </a:lnSpc>
              <a:spcBef>
                <a:spcPts val="0"/>
              </a:spcBef>
              <a:spcAft>
                <a:spcPts val="0"/>
              </a:spcAft>
              <a:buSzPct val="100000"/>
              <a:buChar char="•"/>
            </a:pPr>
            <a:r>
              <a:rPr lang="en-US" sz="1600" dirty="0">
                <a:latin typeface="Arial"/>
                <a:ea typeface="Arial"/>
                <a:cs typeface="Arial"/>
                <a:sym typeface="Arial"/>
              </a:rPr>
              <a:t>Airline                  :- The name of the airline company</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Date_of_Journey :- The date on which the journey happened</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Source                 :- The city of the departure of the flight</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Destination           :- The destination city/airport</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Route                   :- The route of the flight from where to where</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Dep_Time            :- The departure time of the flight</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Arrival_Time         :- The time of the arrival of the flight to the destination</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Duration               :- The duration of the flight</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Total_Stops          :- Total number of stops during the journey</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Additional_Info     :- Extra/Additional information regarding flight/travel</a:t>
            </a:r>
            <a:endParaRPr lang="en-US" sz="1600" dirty="0"/>
          </a:p>
          <a:p>
            <a:pPr marL="228600" lvl="0" indent="-228600" algn="l" rtl="0">
              <a:lnSpc>
                <a:spcPct val="120000"/>
              </a:lnSpc>
              <a:spcBef>
                <a:spcPts val="1000"/>
              </a:spcBef>
              <a:spcAft>
                <a:spcPts val="0"/>
              </a:spcAft>
              <a:buSzPct val="100000"/>
              <a:buChar char="•"/>
            </a:pPr>
            <a:r>
              <a:rPr lang="en-US" sz="1600" dirty="0">
                <a:latin typeface="Arial"/>
                <a:ea typeface="Arial"/>
                <a:cs typeface="Arial"/>
                <a:sym typeface="Arial"/>
              </a:rPr>
              <a:t>Price                     :- The price of the ticket for a single journey</a:t>
            </a:r>
            <a:endParaRPr lang="en-US" sz="1600" dirty="0"/>
          </a:p>
        </p:txBody>
      </p:sp>
      <p:pic>
        <p:nvPicPr>
          <p:cNvPr id="10" name="Picture 9">
            <a:extLst>
              <a:ext uri="{FF2B5EF4-FFF2-40B4-BE49-F238E27FC236}">
                <a16:creationId xmlns:a16="http://schemas.microsoft.com/office/drawing/2014/main" id="{799D7158-396F-D379-23E0-423FB6887B9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39646" y="1557551"/>
            <a:ext cx="4229573" cy="4048433"/>
          </a:xfrm>
          <a:prstGeom prst="rect">
            <a:avLst/>
          </a:prstGeom>
        </p:spPr>
      </p:pic>
    </p:spTree>
    <p:extLst>
      <p:ext uri="{BB962C8B-B14F-4D97-AF65-F5344CB8AC3E}">
        <p14:creationId xmlns:p14="http://schemas.microsoft.com/office/powerpoint/2010/main" val="64392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33AA2-0BCC-D351-F9B3-2E1D779DA707}"/>
              </a:ext>
            </a:extLst>
          </p:cNvPr>
          <p:cNvSpPr txBox="1"/>
          <p:nvPr/>
        </p:nvSpPr>
        <p:spPr>
          <a:xfrm>
            <a:off x="98327" y="206478"/>
            <a:ext cx="4008486"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Data Pre- Processing : </a:t>
            </a:r>
          </a:p>
        </p:txBody>
      </p:sp>
      <p:sp>
        <p:nvSpPr>
          <p:cNvPr id="3" name="TextBox 2">
            <a:extLst>
              <a:ext uri="{FF2B5EF4-FFF2-40B4-BE49-F238E27FC236}">
                <a16:creationId xmlns:a16="http://schemas.microsoft.com/office/drawing/2014/main" id="{A62F9AF8-A5B3-09AF-3542-CC17E26DD455}"/>
              </a:ext>
            </a:extLst>
          </p:cNvPr>
          <p:cNvSpPr txBox="1"/>
          <p:nvPr/>
        </p:nvSpPr>
        <p:spPr>
          <a:xfrm>
            <a:off x="398208" y="847685"/>
            <a:ext cx="9945327" cy="5243295"/>
          </a:xfrm>
          <a:prstGeom prst="rect">
            <a:avLst/>
          </a:prstGeom>
          <a:noFill/>
        </p:spPr>
        <p:txBody>
          <a:bodyPr wrap="square" rtlCol="0">
            <a:spAutoFit/>
          </a:bodyPr>
          <a:lstStyle/>
          <a:p>
            <a:pPr>
              <a:lnSpc>
                <a:spcPct val="150000"/>
              </a:lnSpc>
            </a:pPr>
            <a:r>
              <a:rPr lang="en-IN" sz="1500" dirty="0">
                <a:latin typeface="Arial" panose="020B0604020202020204" pitchFamily="34" charset="0"/>
                <a:cs typeface="Arial" panose="020B0604020202020204" pitchFamily="34" charset="0"/>
              </a:rPr>
              <a:t>Data </a:t>
            </a:r>
            <a:r>
              <a:rPr lang="en-US" sz="1500" dirty="0">
                <a:latin typeface="Arial" panose="020B0604020202020204" pitchFamily="34" charset="0"/>
                <a:cs typeface="Arial" panose="020B0604020202020204" pitchFamily="34" charset="0"/>
              </a:rPr>
              <a:t>processing requires cleaning of data and preparing it for further analysis. Our cleaning process involve the following parts: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Necessary libraries such as pandas, numpy, matplotlib, and seaborn are imported. </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We observe 2 missing values, I can directly drop these, as these are very less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Checked for duplicates and dropped the Duplicates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The datatypes of Date_of_journey, Arrival_Time and Dep_Time is object. So, firstly we convert it into date and time for proper prediction.</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dt.day method will extract only day of that date and dt.month method will extract only month of that date</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Now ,we extract day and month from Date_of_journey and stored in 2 other columns.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From Arrival_time and Dept_time features, we extract hour and minutes and stored in new columns and drop these columns</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Lets Apply pre-processing on duration column, Separate Duration hours and minute from duration</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We are using two main Encoding Techniques to covert Categorical data into some numerical format</a:t>
            </a:r>
          </a:p>
          <a:p>
            <a:pPr marL="342900" indent="-342900">
              <a:lnSpc>
                <a:spcPct val="150000"/>
              </a:lnSpc>
              <a:buFont typeface="+mj-lt"/>
              <a:buAutoNum type="alphaLcPeriod"/>
            </a:pPr>
            <a:r>
              <a:rPr lang="en-US" sz="1500" dirty="0">
                <a:latin typeface="Arial" panose="020B0604020202020204" pitchFamily="34" charset="0"/>
                <a:cs typeface="Arial" panose="020B0604020202020204" pitchFamily="34" charset="0"/>
              </a:rPr>
              <a:t>As there is some outliers in price feature, so we replace it with median</a:t>
            </a:r>
          </a:p>
          <a:p>
            <a:pPr marL="342900" indent="-342900">
              <a:lnSpc>
                <a:spcPct val="150000"/>
              </a:lnSpc>
              <a:buFont typeface="+mj-lt"/>
              <a:buAutoNum type="alphaLcPeriod"/>
            </a:pP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533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46AA0F9-B2EF-D509-24D5-0E0296BF4A4F}"/>
              </a:ext>
            </a:extLst>
          </p:cNvPr>
          <p:cNvSpPr txBox="1"/>
          <p:nvPr/>
        </p:nvSpPr>
        <p:spPr>
          <a:xfrm>
            <a:off x="98323" y="176981"/>
            <a:ext cx="3038168"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Data Visualization</a:t>
            </a:r>
            <a:r>
              <a:rPr lang="en-IN" sz="2400" b="1" u="sng" dirty="0">
                <a:solidFill>
                  <a:srgbClr val="00B0F0"/>
                </a:solidFill>
                <a:latin typeface="Arial" panose="020B0604020202020204" pitchFamily="34" charset="0"/>
                <a:cs typeface="Arial" panose="020B0604020202020204" pitchFamily="34" charset="0"/>
                <a:sym typeface="Wingdings" panose="05000000000000000000" pitchFamily="2" charset="2"/>
              </a:rPr>
              <a:t>:-</a:t>
            </a:r>
            <a:endParaRPr lang="en-IN" sz="2400" b="1" u="sng" dirty="0">
              <a:solidFill>
                <a:srgbClr val="00B0F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E65E74-2AF4-43C4-8340-23C294593DDE}"/>
              </a:ext>
            </a:extLst>
          </p:cNvPr>
          <p:cNvPicPr>
            <a:picLocks noChangeAspect="1"/>
          </p:cNvPicPr>
          <p:nvPr/>
        </p:nvPicPr>
        <p:blipFill>
          <a:blip r:embed="rId2"/>
          <a:stretch>
            <a:fillRect/>
          </a:stretch>
        </p:blipFill>
        <p:spPr>
          <a:xfrm>
            <a:off x="577229" y="935485"/>
            <a:ext cx="4977995" cy="2761444"/>
          </a:xfrm>
          <a:prstGeom prst="rect">
            <a:avLst/>
          </a:prstGeom>
        </p:spPr>
      </p:pic>
      <p:pic>
        <p:nvPicPr>
          <p:cNvPr id="8" name="Picture 7">
            <a:extLst>
              <a:ext uri="{FF2B5EF4-FFF2-40B4-BE49-F238E27FC236}">
                <a16:creationId xmlns:a16="http://schemas.microsoft.com/office/drawing/2014/main" id="{DBF9CE42-FFB2-1A98-733C-E6E2A9172381}"/>
              </a:ext>
            </a:extLst>
          </p:cNvPr>
          <p:cNvPicPr>
            <a:picLocks noChangeAspect="1"/>
          </p:cNvPicPr>
          <p:nvPr/>
        </p:nvPicPr>
        <p:blipFill>
          <a:blip r:embed="rId3"/>
          <a:stretch>
            <a:fillRect/>
          </a:stretch>
        </p:blipFill>
        <p:spPr>
          <a:xfrm>
            <a:off x="6017341" y="530942"/>
            <a:ext cx="5810866" cy="2683397"/>
          </a:xfrm>
          <a:prstGeom prst="rect">
            <a:avLst/>
          </a:prstGeom>
        </p:spPr>
      </p:pic>
      <p:pic>
        <p:nvPicPr>
          <p:cNvPr id="12" name="Picture 11">
            <a:extLst>
              <a:ext uri="{FF2B5EF4-FFF2-40B4-BE49-F238E27FC236}">
                <a16:creationId xmlns:a16="http://schemas.microsoft.com/office/drawing/2014/main" id="{0B94FAC0-D1A0-E5D0-0F4A-B7E3077F63EC}"/>
              </a:ext>
            </a:extLst>
          </p:cNvPr>
          <p:cNvPicPr>
            <a:picLocks noChangeAspect="1"/>
          </p:cNvPicPr>
          <p:nvPr/>
        </p:nvPicPr>
        <p:blipFill>
          <a:blip r:embed="rId4"/>
          <a:stretch>
            <a:fillRect/>
          </a:stretch>
        </p:blipFill>
        <p:spPr>
          <a:xfrm>
            <a:off x="577228" y="3993768"/>
            <a:ext cx="4977995" cy="2761444"/>
          </a:xfrm>
          <a:prstGeom prst="rect">
            <a:avLst/>
          </a:prstGeom>
        </p:spPr>
      </p:pic>
      <p:pic>
        <p:nvPicPr>
          <p:cNvPr id="16" name="Picture 15">
            <a:extLst>
              <a:ext uri="{FF2B5EF4-FFF2-40B4-BE49-F238E27FC236}">
                <a16:creationId xmlns:a16="http://schemas.microsoft.com/office/drawing/2014/main" id="{2C550D6E-2FC8-46B9-FDC6-C79C3B1D3AB1}"/>
              </a:ext>
            </a:extLst>
          </p:cNvPr>
          <p:cNvPicPr>
            <a:picLocks noChangeAspect="1"/>
          </p:cNvPicPr>
          <p:nvPr/>
        </p:nvPicPr>
        <p:blipFill>
          <a:blip r:embed="rId5"/>
          <a:stretch>
            <a:fillRect/>
          </a:stretch>
        </p:blipFill>
        <p:spPr>
          <a:xfrm>
            <a:off x="6017341" y="3619946"/>
            <a:ext cx="5810866" cy="3135266"/>
          </a:xfrm>
          <a:prstGeom prst="rect">
            <a:avLst/>
          </a:prstGeom>
        </p:spPr>
      </p:pic>
      <p:sp>
        <p:nvSpPr>
          <p:cNvPr id="2" name="TextBox 1">
            <a:extLst>
              <a:ext uri="{FF2B5EF4-FFF2-40B4-BE49-F238E27FC236}">
                <a16:creationId xmlns:a16="http://schemas.microsoft.com/office/drawing/2014/main" id="{E75971DB-979E-6B7B-1D76-C3ED75E1F3B0}"/>
              </a:ext>
            </a:extLst>
          </p:cNvPr>
          <p:cNvSpPr txBox="1"/>
          <p:nvPr/>
        </p:nvSpPr>
        <p:spPr>
          <a:xfrm>
            <a:off x="2453150" y="537251"/>
            <a:ext cx="2123766" cy="369332"/>
          </a:xfrm>
          <a:prstGeom prst="rect">
            <a:avLst/>
          </a:prstGeom>
          <a:noFill/>
        </p:spPr>
        <p:txBody>
          <a:bodyPr wrap="square" rtlCol="0">
            <a:spAutoFit/>
          </a:bodyPr>
          <a:lstStyle/>
          <a:p>
            <a:r>
              <a:rPr lang="en-IN" dirty="0"/>
              <a:t>Airline Vs Price</a:t>
            </a:r>
          </a:p>
        </p:txBody>
      </p:sp>
      <p:sp>
        <p:nvSpPr>
          <p:cNvPr id="3" name="TextBox 2">
            <a:extLst>
              <a:ext uri="{FF2B5EF4-FFF2-40B4-BE49-F238E27FC236}">
                <a16:creationId xmlns:a16="http://schemas.microsoft.com/office/drawing/2014/main" id="{E376BF90-E4EC-ECB9-D0BE-B7E618B684F4}"/>
              </a:ext>
            </a:extLst>
          </p:cNvPr>
          <p:cNvSpPr txBox="1"/>
          <p:nvPr/>
        </p:nvSpPr>
        <p:spPr>
          <a:xfrm>
            <a:off x="8111615" y="161610"/>
            <a:ext cx="2123766" cy="369332"/>
          </a:xfrm>
          <a:prstGeom prst="rect">
            <a:avLst/>
          </a:prstGeom>
          <a:noFill/>
        </p:spPr>
        <p:txBody>
          <a:bodyPr wrap="square" rtlCol="0">
            <a:spAutoFit/>
          </a:bodyPr>
          <a:lstStyle/>
          <a:p>
            <a:r>
              <a:rPr lang="en-IN" dirty="0"/>
              <a:t>Total Stops Vs Price</a:t>
            </a:r>
          </a:p>
        </p:txBody>
      </p:sp>
      <p:sp>
        <p:nvSpPr>
          <p:cNvPr id="5" name="TextBox 4">
            <a:extLst>
              <a:ext uri="{FF2B5EF4-FFF2-40B4-BE49-F238E27FC236}">
                <a16:creationId xmlns:a16="http://schemas.microsoft.com/office/drawing/2014/main" id="{97170429-4552-D2CC-442C-2A798B820240}"/>
              </a:ext>
            </a:extLst>
          </p:cNvPr>
          <p:cNvSpPr txBox="1"/>
          <p:nvPr/>
        </p:nvSpPr>
        <p:spPr>
          <a:xfrm>
            <a:off x="2004342" y="3660683"/>
            <a:ext cx="2123766" cy="369332"/>
          </a:xfrm>
          <a:prstGeom prst="rect">
            <a:avLst/>
          </a:prstGeom>
          <a:noFill/>
        </p:spPr>
        <p:txBody>
          <a:bodyPr wrap="square" rtlCol="0">
            <a:spAutoFit/>
          </a:bodyPr>
          <a:lstStyle/>
          <a:p>
            <a:r>
              <a:rPr lang="en-IN" dirty="0"/>
              <a:t>Source Vs Price</a:t>
            </a:r>
          </a:p>
        </p:txBody>
      </p:sp>
      <p:sp>
        <p:nvSpPr>
          <p:cNvPr id="6" name="TextBox 5">
            <a:extLst>
              <a:ext uri="{FF2B5EF4-FFF2-40B4-BE49-F238E27FC236}">
                <a16:creationId xmlns:a16="http://schemas.microsoft.com/office/drawing/2014/main" id="{C7FE1DF0-8CB0-C387-CC70-387E5D2B9D52}"/>
              </a:ext>
            </a:extLst>
          </p:cNvPr>
          <p:cNvSpPr txBox="1"/>
          <p:nvPr/>
        </p:nvSpPr>
        <p:spPr>
          <a:xfrm>
            <a:off x="8111615" y="3291351"/>
            <a:ext cx="2123766" cy="369332"/>
          </a:xfrm>
          <a:prstGeom prst="rect">
            <a:avLst/>
          </a:prstGeom>
          <a:noFill/>
        </p:spPr>
        <p:txBody>
          <a:bodyPr wrap="square" rtlCol="0">
            <a:spAutoFit/>
          </a:bodyPr>
          <a:lstStyle/>
          <a:p>
            <a:r>
              <a:rPr lang="en-IN" dirty="0"/>
              <a:t>Destination Vs Price</a:t>
            </a:r>
          </a:p>
        </p:txBody>
      </p:sp>
    </p:spTree>
    <p:extLst>
      <p:ext uri="{BB962C8B-B14F-4D97-AF65-F5344CB8AC3E}">
        <p14:creationId xmlns:p14="http://schemas.microsoft.com/office/powerpoint/2010/main" val="277605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CF725-DB9B-60BA-8053-96CA44B30574}"/>
              </a:ext>
            </a:extLst>
          </p:cNvPr>
          <p:cNvPicPr>
            <a:picLocks noChangeAspect="1"/>
          </p:cNvPicPr>
          <p:nvPr/>
        </p:nvPicPr>
        <p:blipFill>
          <a:blip r:embed="rId2"/>
          <a:stretch>
            <a:fillRect/>
          </a:stretch>
        </p:blipFill>
        <p:spPr>
          <a:xfrm>
            <a:off x="860922" y="1209368"/>
            <a:ext cx="5235078" cy="3886867"/>
          </a:xfrm>
          <a:prstGeom prst="rect">
            <a:avLst/>
          </a:prstGeom>
        </p:spPr>
      </p:pic>
      <p:sp>
        <p:nvSpPr>
          <p:cNvPr id="4" name="TextBox 3">
            <a:extLst>
              <a:ext uri="{FF2B5EF4-FFF2-40B4-BE49-F238E27FC236}">
                <a16:creationId xmlns:a16="http://schemas.microsoft.com/office/drawing/2014/main" id="{4CC44311-B3A6-11D6-5579-40BE5F647075}"/>
              </a:ext>
            </a:extLst>
          </p:cNvPr>
          <p:cNvSpPr txBox="1"/>
          <p:nvPr/>
        </p:nvSpPr>
        <p:spPr>
          <a:xfrm>
            <a:off x="98323" y="176981"/>
            <a:ext cx="3038168" cy="461665"/>
          </a:xfrm>
          <a:prstGeom prst="rect">
            <a:avLst/>
          </a:prstGeom>
          <a:noFill/>
        </p:spPr>
        <p:txBody>
          <a:bodyPr wrap="square" rtlCol="0">
            <a:spAutoFit/>
          </a:bodyPr>
          <a:lstStyle/>
          <a:p>
            <a:r>
              <a:rPr lang="en-IN" sz="2400" b="1" u="sng" dirty="0">
                <a:solidFill>
                  <a:srgbClr val="00B0F0"/>
                </a:solidFill>
                <a:latin typeface="Arial" panose="020B0604020202020204" pitchFamily="34" charset="0"/>
                <a:cs typeface="Arial" panose="020B0604020202020204" pitchFamily="34" charset="0"/>
              </a:rPr>
              <a:t>Data Visualization</a:t>
            </a:r>
            <a:r>
              <a:rPr lang="en-IN" sz="2400" b="1" u="sng" dirty="0">
                <a:solidFill>
                  <a:srgbClr val="00B0F0"/>
                </a:solidFill>
                <a:latin typeface="Arial" panose="020B0604020202020204" pitchFamily="34" charset="0"/>
                <a:cs typeface="Arial" panose="020B0604020202020204" pitchFamily="34" charset="0"/>
                <a:sym typeface="Wingdings" panose="05000000000000000000" pitchFamily="2" charset="2"/>
              </a:rPr>
              <a:t>:-</a:t>
            </a:r>
            <a:endParaRPr lang="en-IN" sz="2400" b="1" u="sng" dirty="0">
              <a:solidFill>
                <a:srgbClr val="00B0F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5172910-0AEF-DE9D-4EE2-1BB1F3FF27A6}"/>
              </a:ext>
            </a:extLst>
          </p:cNvPr>
          <p:cNvSpPr txBox="1"/>
          <p:nvPr/>
        </p:nvSpPr>
        <p:spPr>
          <a:xfrm>
            <a:off x="2416578" y="739341"/>
            <a:ext cx="2123766" cy="369332"/>
          </a:xfrm>
          <a:prstGeom prst="rect">
            <a:avLst/>
          </a:prstGeom>
          <a:noFill/>
        </p:spPr>
        <p:txBody>
          <a:bodyPr wrap="square" rtlCol="0">
            <a:spAutoFit/>
          </a:bodyPr>
          <a:lstStyle/>
          <a:p>
            <a:r>
              <a:rPr lang="en-IN" dirty="0"/>
              <a:t>Arrival Time Vs Price</a:t>
            </a:r>
          </a:p>
        </p:txBody>
      </p:sp>
    </p:spTree>
    <p:extLst>
      <p:ext uri="{BB962C8B-B14F-4D97-AF65-F5344CB8AC3E}">
        <p14:creationId xmlns:p14="http://schemas.microsoft.com/office/powerpoint/2010/main" val="185440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7B5ED-9BFD-979E-A265-486EF464BC1F}"/>
              </a:ext>
            </a:extLst>
          </p:cNvPr>
          <p:cNvSpPr txBox="1"/>
          <p:nvPr/>
        </p:nvSpPr>
        <p:spPr>
          <a:xfrm>
            <a:off x="226142" y="412955"/>
            <a:ext cx="7865806" cy="4620047"/>
          </a:xfrm>
          <a:prstGeom prst="rect">
            <a:avLst/>
          </a:prstGeom>
          <a:noFill/>
        </p:spPr>
        <p:txBody>
          <a:bodyPr wrap="square" rtlCol="0">
            <a:spAutoFit/>
          </a:bodyPr>
          <a:lstStyle/>
          <a:p>
            <a:pPr>
              <a:lnSpc>
                <a:spcPct val="150000"/>
              </a:lnSpc>
            </a:pPr>
            <a:r>
              <a:rPr lang="en-IN" sz="2400" b="1" u="sng" dirty="0">
                <a:solidFill>
                  <a:srgbClr val="00B0F0"/>
                </a:solidFill>
                <a:latin typeface="Arial" panose="020B0604020202020204" pitchFamily="34" charset="0"/>
                <a:cs typeface="Arial" panose="020B0604020202020204" pitchFamily="34" charset="0"/>
              </a:rPr>
              <a:t>Data Splitting:</a:t>
            </a:r>
          </a:p>
          <a:p>
            <a:pPr>
              <a:lnSpc>
                <a:spcPct val="150000"/>
              </a:lnSpc>
            </a:pPr>
            <a:endParaRPr lang="en-IN" sz="2400" b="1" u="sng" dirty="0">
              <a:solidFill>
                <a:srgbClr val="C00000"/>
              </a:solidFill>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Train-Test Split:</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Chose an 80-20 split for the dataset.</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Allocated 80% of the data to the training set to capture enough patterns and relationships for model training.</a:t>
            </a:r>
          </a:p>
          <a:p>
            <a:pPr>
              <a:lnSpc>
                <a:spcPct val="150000"/>
              </a:lnSpc>
            </a:pPr>
            <a:r>
              <a:rPr lang="en-US" sz="1500" b="1" dirty="0">
                <a:latin typeface="Arial" panose="020B0604020202020204" pitchFamily="34" charset="0"/>
                <a:cs typeface="Arial" panose="020B0604020202020204" pitchFamily="34" charset="0"/>
              </a:rPr>
              <a:t>ML Model Selection:</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Implement multiple machine learning algorithms LogisticRegression, KNeighborsRegressor, DecisionTreeRegressor, GradientBoostingRegressor, RandomForestRegressor , with regression techniques</a:t>
            </a:r>
          </a:p>
          <a:p>
            <a:pPr marL="285750" indent="-285750">
              <a:lnSpc>
                <a:spcPct val="150000"/>
              </a:lnSpc>
              <a:buFont typeface="Wingdings" panose="05000000000000000000" pitchFamily="2" charset="2"/>
              <a:buChar char="Ø"/>
            </a:pPr>
            <a:r>
              <a:rPr lang="en-US" sz="1500" dirty="0">
                <a:latin typeface="Arial" panose="020B0604020202020204" pitchFamily="34" charset="0"/>
                <a:cs typeface="Arial" panose="020B0604020202020204" pitchFamily="34" charset="0"/>
              </a:rPr>
              <a:t>Evaluated model performance using metrics such as R-squared score, means square error, Mean absolute error and root mean square error</a:t>
            </a:r>
          </a:p>
        </p:txBody>
      </p:sp>
      <p:pic>
        <p:nvPicPr>
          <p:cNvPr id="5" name="Picture 4">
            <a:extLst>
              <a:ext uri="{FF2B5EF4-FFF2-40B4-BE49-F238E27FC236}">
                <a16:creationId xmlns:a16="http://schemas.microsoft.com/office/drawing/2014/main" id="{E7D2F850-B7AF-CEA5-4CCB-B432AB16B38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06813" y="1521542"/>
            <a:ext cx="4237703" cy="3571568"/>
          </a:xfrm>
          <a:prstGeom prst="rect">
            <a:avLst/>
          </a:prstGeom>
        </p:spPr>
      </p:pic>
    </p:spTree>
    <p:extLst>
      <p:ext uri="{BB962C8B-B14F-4D97-AF65-F5344CB8AC3E}">
        <p14:creationId xmlns:p14="http://schemas.microsoft.com/office/powerpoint/2010/main" val="37341181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2418</TotalTime>
  <Words>857</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vt:lpstr>
      <vt:lpstr>Parcel</vt:lpstr>
      <vt:lpstr>Predictive Modelling and Analysis of Airfare trends &amp; Ticket Pricing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Nadinti</dc:creator>
  <cp:lastModifiedBy>Divya Nadinti</cp:lastModifiedBy>
  <cp:revision>13</cp:revision>
  <dcterms:created xsi:type="dcterms:W3CDTF">2024-08-17T15:42:09Z</dcterms:created>
  <dcterms:modified xsi:type="dcterms:W3CDTF">2024-08-25T08:48:36Z</dcterms:modified>
</cp:coreProperties>
</file>