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9" r:id="rId4"/>
    <p:sldId id="260" r:id="rId5"/>
    <p:sldId id="261" r:id="rId6"/>
    <p:sldId id="262" r:id="rId7"/>
    <p:sldId id="264" r:id="rId8"/>
    <p:sldId id="266" r:id="rId9"/>
    <p:sldId id="297" r:id="rId10"/>
    <p:sldId id="263" r:id="rId11"/>
    <p:sldId id="258" r:id="rId12"/>
    <p:sldId id="271" r:id="rId13"/>
    <p:sldId id="295"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7/27/2024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7/27/2024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7/27/2024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7/27/2024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7/27/2024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7/27/2024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7/27/2024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pixabay.com/en/database-data-storage-cylinder-149760/" TargetMode="External"/><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pixabay.com/en/thank-you-letters-2204270/" TargetMode="External"/><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discussion-session-white-male-1874792/" TargetMode="External"/><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courses.lumenlearning.com/suny-esc-communicationforprofessionals/chapter/statement-of-problem/" TargetMode="External"/><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D9D9D-FDD3-B57A-3031-B7BF4C1E3DBB}"/>
              </a:ext>
            </a:extLst>
          </p:cNvPr>
          <p:cNvSpPr>
            <a:spLocks noGrp="1"/>
          </p:cNvSpPr>
          <p:nvPr>
            <p:ph type="ctrTitle"/>
          </p:nvPr>
        </p:nvSpPr>
        <p:spPr>
          <a:xfrm>
            <a:off x="1051560" y="1432223"/>
            <a:ext cx="9966960" cy="2844810"/>
          </a:xfrm>
        </p:spPr>
        <p:txBody>
          <a:bodyPr/>
          <a:lstStyle/>
          <a:p>
            <a:pPr algn="ctr"/>
            <a:r>
              <a:rPr lang="en-US" sz="4000" dirty="0">
                <a:latin typeface="Arial" panose="020B0604020202020204" pitchFamily="34" charset="0"/>
                <a:cs typeface="Arial" panose="020B0604020202020204" pitchFamily="34" charset="0"/>
              </a:rPr>
              <a:t> "Predictive Maintenance and Condition-Based Monitoring (CBM) for Maritime Drive Systems Using Machine Learning Techniques"</a:t>
            </a:r>
            <a:endParaRPr lang="en-IN" sz="40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EADF920-425E-C4E8-0CAF-C032B37E5289}"/>
              </a:ext>
            </a:extLst>
          </p:cNvPr>
          <p:cNvSpPr>
            <a:spLocks noGrp="1"/>
          </p:cNvSpPr>
          <p:nvPr>
            <p:ph type="subTitle" idx="1"/>
          </p:nvPr>
        </p:nvSpPr>
        <p:spPr>
          <a:xfrm>
            <a:off x="942028" y="4389120"/>
            <a:ext cx="3590643" cy="556506"/>
          </a:xfrm>
        </p:spPr>
        <p:txBody>
          <a:bodyPr>
            <a:normAutofit/>
          </a:bodyPr>
          <a:lstStyle/>
          <a:p>
            <a:r>
              <a:rPr lang="en-IN" sz="2800" dirty="0">
                <a:latin typeface="Arial" panose="020B0604020202020204" pitchFamily="34" charset="0"/>
                <a:cs typeface="Arial" panose="020B0604020202020204" pitchFamily="34" charset="0"/>
              </a:rPr>
              <a:t>Domain-Maintenance</a:t>
            </a:r>
          </a:p>
          <a:p>
            <a:endParaRPr lang="en-IN" sz="2800" dirty="0"/>
          </a:p>
        </p:txBody>
      </p:sp>
      <p:sp>
        <p:nvSpPr>
          <p:cNvPr id="4" name="TextBox 3">
            <a:extLst>
              <a:ext uri="{FF2B5EF4-FFF2-40B4-BE49-F238E27FC236}">
                <a16:creationId xmlns:a16="http://schemas.microsoft.com/office/drawing/2014/main" id="{264B706A-81B7-9019-4326-0B7DABD4628E}"/>
              </a:ext>
            </a:extLst>
          </p:cNvPr>
          <p:cNvSpPr txBox="1"/>
          <p:nvPr/>
        </p:nvSpPr>
        <p:spPr>
          <a:xfrm>
            <a:off x="9828816" y="5494603"/>
            <a:ext cx="1409455"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Divya. N</a:t>
            </a:r>
          </a:p>
        </p:txBody>
      </p:sp>
    </p:spTree>
    <p:extLst>
      <p:ext uri="{BB962C8B-B14F-4D97-AF65-F5344CB8AC3E}">
        <p14:creationId xmlns:p14="http://schemas.microsoft.com/office/powerpoint/2010/main" val="840064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0A72DC-3D66-ED48-3997-5E858B1835A6}"/>
              </a:ext>
            </a:extLst>
          </p:cNvPr>
          <p:cNvPicPr>
            <a:picLocks noChangeAspect="1"/>
          </p:cNvPicPr>
          <p:nvPr/>
        </p:nvPicPr>
        <p:blipFill>
          <a:blip r:embed="rId2"/>
          <a:stretch>
            <a:fillRect/>
          </a:stretch>
        </p:blipFill>
        <p:spPr>
          <a:xfrm>
            <a:off x="5682745" y="216310"/>
            <a:ext cx="6243784" cy="5997677"/>
          </a:xfrm>
          <a:prstGeom prst="rect">
            <a:avLst/>
          </a:prstGeom>
        </p:spPr>
      </p:pic>
      <p:sp>
        <p:nvSpPr>
          <p:cNvPr id="9" name="TextBox 8">
            <a:extLst>
              <a:ext uri="{FF2B5EF4-FFF2-40B4-BE49-F238E27FC236}">
                <a16:creationId xmlns:a16="http://schemas.microsoft.com/office/drawing/2014/main" id="{C9A8CD4F-5C4B-23E2-9E0A-4CB6D861C034}"/>
              </a:ext>
            </a:extLst>
          </p:cNvPr>
          <p:cNvSpPr txBox="1"/>
          <p:nvPr/>
        </p:nvSpPr>
        <p:spPr>
          <a:xfrm>
            <a:off x="0" y="1374335"/>
            <a:ext cx="6096000" cy="4109330"/>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There exists a very strong positive correlation among all the input features</a:t>
            </a:r>
          </a:p>
          <a:p>
            <a:pPr>
              <a:lnSpc>
                <a:spcPct val="150000"/>
              </a:lnSpc>
            </a:pPr>
            <a:r>
              <a:rPr lang="en-US" sz="1600" dirty="0">
                <a:latin typeface="Arial" panose="020B0604020202020204" pitchFamily="34" charset="0"/>
                <a:cs typeface="Arial" panose="020B0604020202020204" pitchFamily="34" charset="0"/>
              </a:rPr>
              <a:t>As we can see most of the input features have a correlation value of 0.97 and above</a:t>
            </a:r>
          </a:p>
          <a:p>
            <a:pPr>
              <a:lnSpc>
                <a:spcPct val="150000"/>
              </a:lnSpc>
            </a:pPr>
            <a:r>
              <a:rPr lang="en-US" sz="1600" dirty="0">
                <a:latin typeface="Arial" panose="020B0604020202020204" pitchFamily="34" charset="0"/>
                <a:cs typeface="Arial" panose="020B0604020202020204" pitchFamily="34" charset="0"/>
              </a:rPr>
              <a:t>This means that when an input feature increases by one unit the correlated feature corresponding to that input feature also increases by one unit</a:t>
            </a:r>
          </a:p>
          <a:p>
            <a:pPr>
              <a:lnSpc>
                <a:spcPct val="150000"/>
              </a:lnSpc>
            </a:pPr>
            <a:r>
              <a:rPr lang="en-US" sz="1600" dirty="0">
                <a:latin typeface="Arial" panose="020B0604020202020204" pitchFamily="34" charset="0"/>
                <a:cs typeface="Arial" panose="020B0604020202020204" pitchFamily="34" charset="0"/>
              </a:rPr>
              <a:t>These input correlations will be useful in finetuning the base model in the future in the form of interaction terms</a:t>
            </a:r>
          </a:p>
          <a:p>
            <a:pPr>
              <a:lnSpc>
                <a:spcPct val="150000"/>
              </a:lnSpc>
            </a:pPr>
            <a:r>
              <a:rPr lang="en-US" sz="1600" dirty="0">
                <a:latin typeface="Arial" panose="020B0604020202020204" pitchFamily="34" charset="0"/>
                <a:cs typeface="Arial" panose="020B0604020202020204" pitchFamily="34" charset="0"/>
              </a:rPr>
              <a:t>Both the output labels have almost no correlation with any of the input features</a:t>
            </a:r>
            <a:endParaRPr lang="en-IN" sz="16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31AD586-547D-D103-F303-1B6BD80D1665}"/>
              </a:ext>
            </a:extLst>
          </p:cNvPr>
          <p:cNvSpPr txBox="1"/>
          <p:nvPr/>
        </p:nvSpPr>
        <p:spPr>
          <a:xfrm>
            <a:off x="98323" y="91330"/>
            <a:ext cx="3480619" cy="1138773"/>
          </a:xfrm>
          <a:prstGeom prst="rect">
            <a:avLst/>
          </a:prstGeom>
          <a:noFill/>
        </p:spPr>
        <p:txBody>
          <a:bodyPr wrap="square" rtlCol="0">
            <a:spAutoFit/>
          </a:bodyPr>
          <a:lstStyle/>
          <a:p>
            <a:r>
              <a:rPr lang="en-IN" sz="2400" b="1" u="sng" dirty="0">
                <a:solidFill>
                  <a:srgbClr val="C00000"/>
                </a:solidFill>
                <a:latin typeface="Arial" panose="020B0604020202020204" pitchFamily="34" charset="0"/>
                <a:cs typeface="Arial" panose="020B0604020202020204" pitchFamily="34" charset="0"/>
              </a:rPr>
              <a:t>Data Visualization:</a:t>
            </a:r>
          </a:p>
          <a:p>
            <a:endParaRPr lang="en-IN" sz="2400" u="sng" dirty="0">
              <a:latin typeface="Arial" panose="020B0604020202020204" pitchFamily="34" charset="0"/>
              <a:cs typeface="Arial" panose="020B0604020202020204" pitchFamily="34" charset="0"/>
            </a:endParaRPr>
          </a:p>
          <a:p>
            <a:r>
              <a:rPr lang="en-IN" sz="2000" i="1" u="sng" dirty="0">
                <a:latin typeface="Arial" panose="020B0604020202020204" pitchFamily="34" charset="0"/>
                <a:cs typeface="Arial" panose="020B0604020202020204" pitchFamily="34" charset="0"/>
              </a:rPr>
              <a:t>Correlation Heatmap:</a:t>
            </a:r>
          </a:p>
        </p:txBody>
      </p:sp>
    </p:spTree>
    <p:extLst>
      <p:ext uri="{BB962C8B-B14F-4D97-AF65-F5344CB8AC3E}">
        <p14:creationId xmlns:p14="http://schemas.microsoft.com/office/powerpoint/2010/main" val="4129377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97B5ED-9BFD-979E-A265-486EF464BC1F}"/>
              </a:ext>
            </a:extLst>
          </p:cNvPr>
          <p:cNvSpPr txBox="1"/>
          <p:nvPr/>
        </p:nvSpPr>
        <p:spPr>
          <a:xfrm>
            <a:off x="226142" y="412955"/>
            <a:ext cx="8622890" cy="5312545"/>
          </a:xfrm>
          <a:prstGeom prst="rect">
            <a:avLst/>
          </a:prstGeom>
          <a:noFill/>
        </p:spPr>
        <p:txBody>
          <a:bodyPr wrap="square" rtlCol="0">
            <a:spAutoFit/>
          </a:bodyPr>
          <a:lstStyle/>
          <a:p>
            <a:pPr>
              <a:lnSpc>
                <a:spcPct val="150000"/>
              </a:lnSpc>
            </a:pPr>
            <a:r>
              <a:rPr lang="en-IN" sz="2400" b="1" u="sng" dirty="0">
                <a:solidFill>
                  <a:srgbClr val="C00000"/>
                </a:solidFill>
                <a:latin typeface="Arial" panose="020B0604020202020204" pitchFamily="34" charset="0"/>
                <a:cs typeface="Arial" panose="020B0604020202020204" pitchFamily="34" charset="0"/>
              </a:rPr>
              <a:t>Data Scaling and Data Splitting:</a:t>
            </a:r>
          </a:p>
          <a:p>
            <a:pPr>
              <a:lnSpc>
                <a:spcPct val="150000"/>
              </a:lnSpc>
            </a:pPr>
            <a:endParaRPr lang="en-IN" sz="2400" b="1" u="sng" dirty="0">
              <a:solidFill>
                <a:srgbClr val="C00000"/>
              </a:solidFill>
              <a:latin typeface="Arial" panose="020B0604020202020204" pitchFamily="34" charset="0"/>
              <a:cs typeface="Arial" panose="020B0604020202020204" pitchFamily="34" charset="0"/>
            </a:endParaRPr>
          </a:p>
          <a:p>
            <a:pPr>
              <a:lnSpc>
                <a:spcPct val="150000"/>
              </a:lnSpc>
            </a:pPr>
            <a:r>
              <a:rPr lang="en-US" sz="1500" b="1" dirty="0">
                <a:latin typeface="Arial" panose="020B0604020202020204" pitchFamily="34" charset="0"/>
                <a:cs typeface="Arial" panose="020B0604020202020204" pitchFamily="34" charset="0"/>
              </a:rPr>
              <a:t>Data Scaling:</a:t>
            </a:r>
          </a:p>
          <a:p>
            <a:pPr marL="285750" indent="-285750">
              <a:lnSpc>
                <a:spcPct val="150000"/>
              </a:lnSpc>
              <a:buFont typeface="Wingdings" panose="05000000000000000000" pitchFamily="2" charset="2"/>
              <a:buChar char="Ø"/>
            </a:pPr>
            <a:r>
              <a:rPr lang="en-US" sz="1500" dirty="0">
                <a:latin typeface="Arial" panose="020B0604020202020204" pitchFamily="34" charset="0"/>
                <a:cs typeface="Arial" panose="020B0604020202020204" pitchFamily="34" charset="0"/>
              </a:rPr>
              <a:t>Used StandardScaler from scikit-learn to scale the data.</a:t>
            </a:r>
          </a:p>
          <a:p>
            <a:pPr marL="285750" indent="-285750">
              <a:lnSpc>
                <a:spcPct val="150000"/>
              </a:lnSpc>
              <a:buFont typeface="Wingdings" panose="05000000000000000000" pitchFamily="2" charset="2"/>
              <a:buChar char="Ø"/>
            </a:pPr>
            <a:r>
              <a:rPr lang="en-US" sz="1500" dirty="0">
                <a:latin typeface="Arial" panose="020B0604020202020204" pitchFamily="34" charset="0"/>
                <a:cs typeface="Arial" panose="020B0604020202020204" pitchFamily="34" charset="0"/>
              </a:rPr>
              <a:t>This scaling method transforms data to have a mean of 0 and a standard deviation of 1.</a:t>
            </a:r>
          </a:p>
          <a:p>
            <a:pPr>
              <a:lnSpc>
                <a:spcPct val="150000"/>
              </a:lnSpc>
            </a:pPr>
            <a:r>
              <a:rPr lang="en-US" sz="1500" b="1" dirty="0">
                <a:latin typeface="Arial" panose="020B0604020202020204" pitchFamily="34" charset="0"/>
                <a:cs typeface="Arial" panose="020B0604020202020204" pitchFamily="34" charset="0"/>
              </a:rPr>
              <a:t>Train-Test Split:</a:t>
            </a:r>
          </a:p>
          <a:p>
            <a:pPr marL="285750" indent="-285750">
              <a:lnSpc>
                <a:spcPct val="150000"/>
              </a:lnSpc>
              <a:buFont typeface="Wingdings" panose="05000000000000000000" pitchFamily="2" charset="2"/>
              <a:buChar char="Ø"/>
            </a:pPr>
            <a:r>
              <a:rPr lang="en-US" sz="1500" dirty="0">
                <a:latin typeface="Arial" panose="020B0604020202020204" pitchFamily="34" charset="0"/>
                <a:cs typeface="Arial" panose="020B0604020202020204" pitchFamily="34" charset="0"/>
              </a:rPr>
              <a:t>Chose an 80-20 split for the dataset.</a:t>
            </a:r>
          </a:p>
          <a:p>
            <a:pPr marL="285750" indent="-285750">
              <a:lnSpc>
                <a:spcPct val="150000"/>
              </a:lnSpc>
              <a:buFont typeface="Wingdings" panose="05000000000000000000" pitchFamily="2" charset="2"/>
              <a:buChar char="Ø"/>
            </a:pPr>
            <a:r>
              <a:rPr lang="en-US" sz="1500" dirty="0">
                <a:latin typeface="Arial" panose="020B0604020202020204" pitchFamily="34" charset="0"/>
                <a:cs typeface="Arial" panose="020B0604020202020204" pitchFamily="34" charset="0"/>
              </a:rPr>
              <a:t>Allocated 80% of the data to the training set to capture enough patterns and relationships for model training.</a:t>
            </a:r>
          </a:p>
          <a:p>
            <a:pPr>
              <a:lnSpc>
                <a:spcPct val="150000"/>
              </a:lnSpc>
            </a:pPr>
            <a:r>
              <a:rPr lang="en-US" sz="1500" b="1" dirty="0">
                <a:latin typeface="Arial" panose="020B0604020202020204" pitchFamily="34" charset="0"/>
                <a:cs typeface="Arial" panose="020B0604020202020204" pitchFamily="34" charset="0"/>
              </a:rPr>
              <a:t>ML Model Selection:</a:t>
            </a:r>
          </a:p>
          <a:p>
            <a:pPr marL="285750" indent="-285750">
              <a:lnSpc>
                <a:spcPct val="150000"/>
              </a:lnSpc>
              <a:buFont typeface="Wingdings" panose="05000000000000000000" pitchFamily="2" charset="2"/>
              <a:buChar char="Ø"/>
            </a:pPr>
            <a:r>
              <a:rPr lang="en-US" sz="1500" dirty="0">
                <a:latin typeface="Arial" panose="020B0604020202020204" pitchFamily="34" charset="0"/>
                <a:cs typeface="Arial" panose="020B0604020202020204" pitchFamily="34" charset="0"/>
              </a:rPr>
              <a:t>Implement multiple machine learning algorithms, including linear regression, decision trees, and random forest with regression techniques</a:t>
            </a:r>
          </a:p>
          <a:p>
            <a:pPr marL="285750" indent="-285750">
              <a:lnSpc>
                <a:spcPct val="150000"/>
              </a:lnSpc>
              <a:buFont typeface="Wingdings" panose="05000000000000000000" pitchFamily="2" charset="2"/>
              <a:buChar char="Ø"/>
            </a:pPr>
            <a:r>
              <a:rPr lang="en-US" sz="1500" dirty="0">
                <a:latin typeface="Arial" panose="020B0604020202020204" pitchFamily="34" charset="0"/>
                <a:cs typeface="Arial" panose="020B0604020202020204" pitchFamily="34" charset="0"/>
              </a:rPr>
              <a:t>Evaluated model performance using metrics such as R-squared score, means square error, and root mean square error</a:t>
            </a:r>
          </a:p>
        </p:txBody>
      </p:sp>
      <p:pic>
        <p:nvPicPr>
          <p:cNvPr id="4" name="Picture 3">
            <a:extLst>
              <a:ext uri="{FF2B5EF4-FFF2-40B4-BE49-F238E27FC236}">
                <a16:creationId xmlns:a16="http://schemas.microsoft.com/office/drawing/2014/main" id="{A95C24E5-8FE2-4F28-B8EF-C044DD6AA00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543097" y="1132499"/>
            <a:ext cx="3341029" cy="4983165"/>
          </a:xfrm>
          <a:prstGeom prst="rect">
            <a:avLst/>
          </a:prstGeom>
        </p:spPr>
      </p:pic>
    </p:spTree>
    <p:extLst>
      <p:ext uri="{BB962C8B-B14F-4D97-AF65-F5344CB8AC3E}">
        <p14:creationId xmlns:p14="http://schemas.microsoft.com/office/powerpoint/2010/main" val="3734118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C0CDF0A-62EE-B011-0F70-E72B397751EA}"/>
              </a:ext>
            </a:extLst>
          </p:cNvPr>
          <p:cNvSpPr txBox="1"/>
          <p:nvPr/>
        </p:nvSpPr>
        <p:spPr>
          <a:xfrm>
            <a:off x="340446" y="118567"/>
            <a:ext cx="3297489" cy="461665"/>
          </a:xfrm>
          <a:prstGeom prst="rect">
            <a:avLst/>
          </a:prstGeom>
          <a:noFill/>
        </p:spPr>
        <p:txBody>
          <a:bodyPr wrap="square" rtlCol="0">
            <a:spAutoFit/>
          </a:bodyPr>
          <a:lstStyle/>
          <a:p>
            <a:r>
              <a:rPr lang="en-IN" sz="2400" b="1" u="sng" dirty="0">
                <a:solidFill>
                  <a:srgbClr val="C00000"/>
                </a:solidFill>
                <a:latin typeface="Arial" panose="020B0604020202020204" pitchFamily="34" charset="0"/>
                <a:cs typeface="Arial" panose="020B0604020202020204" pitchFamily="34" charset="0"/>
              </a:rPr>
              <a:t>Model Performance: </a:t>
            </a:r>
          </a:p>
        </p:txBody>
      </p:sp>
      <p:sp>
        <p:nvSpPr>
          <p:cNvPr id="11" name="TextBox 10">
            <a:extLst>
              <a:ext uri="{FF2B5EF4-FFF2-40B4-BE49-F238E27FC236}">
                <a16:creationId xmlns:a16="http://schemas.microsoft.com/office/drawing/2014/main" id="{8473018D-8D7A-8B16-331B-4FE90FD48C8F}"/>
              </a:ext>
            </a:extLst>
          </p:cNvPr>
          <p:cNvSpPr txBox="1"/>
          <p:nvPr/>
        </p:nvSpPr>
        <p:spPr>
          <a:xfrm>
            <a:off x="748177" y="641787"/>
            <a:ext cx="10844981" cy="456728"/>
          </a:xfrm>
          <a:prstGeom prst="rect">
            <a:avLst/>
          </a:prstGeom>
          <a:noFill/>
        </p:spPr>
        <p:txBody>
          <a:bodyPr wrap="square" rtlCol="0">
            <a:spAutoFit/>
          </a:bodyPr>
          <a:lstStyle/>
          <a:p>
            <a:pPr>
              <a:lnSpc>
                <a:spcPct val="150000"/>
              </a:lnSpc>
            </a:pPr>
            <a:r>
              <a:rPr lang="en-US" sz="1801" dirty="0">
                <a:latin typeface="Arial" panose="020B0604020202020204" pitchFamily="34" charset="0"/>
                <a:cs typeface="Arial" panose="020B0604020202020204" pitchFamily="34" charset="0"/>
              </a:rPr>
              <a:t>Comparison of Models: Table for comparing the performance metrics of different models.</a:t>
            </a:r>
          </a:p>
        </p:txBody>
      </p:sp>
      <p:graphicFrame>
        <p:nvGraphicFramePr>
          <p:cNvPr id="12" name="Table 11">
            <a:extLst>
              <a:ext uri="{FF2B5EF4-FFF2-40B4-BE49-F238E27FC236}">
                <a16:creationId xmlns:a16="http://schemas.microsoft.com/office/drawing/2014/main" id="{F1B32A68-7DA9-8F02-2150-6C5FFC15FC4F}"/>
              </a:ext>
            </a:extLst>
          </p:cNvPr>
          <p:cNvGraphicFramePr>
            <a:graphicFrameLocks noGrp="1"/>
          </p:cNvGraphicFramePr>
          <p:nvPr>
            <p:extLst>
              <p:ext uri="{D42A27DB-BD31-4B8C-83A1-F6EECF244321}">
                <p14:modId xmlns:p14="http://schemas.microsoft.com/office/powerpoint/2010/main" val="1330353313"/>
              </p:ext>
            </p:extLst>
          </p:nvPr>
        </p:nvGraphicFramePr>
        <p:xfrm>
          <a:off x="211391" y="1490920"/>
          <a:ext cx="11646312" cy="3385880"/>
        </p:xfrm>
        <a:graphic>
          <a:graphicData uri="http://schemas.openxmlformats.org/drawingml/2006/table">
            <a:tbl>
              <a:tblPr firstRow="1" bandRow="1">
                <a:tableStyleId>{5C22544A-7EE6-4342-B048-85BDC9FD1C3A}</a:tableStyleId>
              </a:tblPr>
              <a:tblGrid>
                <a:gridCol w="1047320">
                  <a:extLst>
                    <a:ext uri="{9D8B030D-6E8A-4147-A177-3AD203B41FA5}">
                      <a16:colId xmlns:a16="http://schemas.microsoft.com/office/drawing/2014/main" val="1395412672"/>
                    </a:ext>
                  </a:extLst>
                </a:gridCol>
                <a:gridCol w="3282116">
                  <a:extLst>
                    <a:ext uri="{9D8B030D-6E8A-4147-A177-3AD203B41FA5}">
                      <a16:colId xmlns:a16="http://schemas.microsoft.com/office/drawing/2014/main" val="933026688"/>
                    </a:ext>
                  </a:extLst>
                </a:gridCol>
                <a:gridCol w="1229938">
                  <a:extLst>
                    <a:ext uri="{9D8B030D-6E8A-4147-A177-3AD203B41FA5}">
                      <a16:colId xmlns:a16="http://schemas.microsoft.com/office/drawing/2014/main" val="1613629801"/>
                    </a:ext>
                  </a:extLst>
                </a:gridCol>
                <a:gridCol w="1197837">
                  <a:extLst>
                    <a:ext uri="{9D8B030D-6E8A-4147-A177-3AD203B41FA5}">
                      <a16:colId xmlns:a16="http://schemas.microsoft.com/office/drawing/2014/main" val="3976007893"/>
                    </a:ext>
                  </a:extLst>
                </a:gridCol>
                <a:gridCol w="1378985">
                  <a:extLst>
                    <a:ext uri="{9D8B030D-6E8A-4147-A177-3AD203B41FA5}">
                      <a16:colId xmlns:a16="http://schemas.microsoft.com/office/drawing/2014/main" val="4073225837"/>
                    </a:ext>
                  </a:extLst>
                </a:gridCol>
                <a:gridCol w="1111045">
                  <a:extLst>
                    <a:ext uri="{9D8B030D-6E8A-4147-A177-3AD203B41FA5}">
                      <a16:colId xmlns:a16="http://schemas.microsoft.com/office/drawing/2014/main" val="879514568"/>
                    </a:ext>
                  </a:extLst>
                </a:gridCol>
                <a:gridCol w="1238865">
                  <a:extLst>
                    <a:ext uri="{9D8B030D-6E8A-4147-A177-3AD203B41FA5}">
                      <a16:colId xmlns:a16="http://schemas.microsoft.com/office/drawing/2014/main" val="4051253786"/>
                    </a:ext>
                  </a:extLst>
                </a:gridCol>
                <a:gridCol w="1160206">
                  <a:extLst>
                    <a:ext uri="{9D8B030D-6E8A-4147-A177-3AD203B41FA5}">
                      <a16:colId xmlns:a16="http://schemas.microsoft.com/office/drawing/2014/main" val="975780473"/>
                    </a:ext>
                  </a:extLst>
                </a:gridCol>
              </a:tblGrid>
              <a:tr h="780048">
                <a:tc rowSpan="2">
                  <a:txBody>
                    <a:bodyPr/>
                    <a:lstStyle/>
                    <a:p>
                      <a:pPr algn="ctr"/>
                      <a:endParaRPr lang="en-IN" dirty="0"/>
                    </a:p>
                    <a:p>
                      <a:pPr algn="ctr"/>
                      <a:r>
                        <a:rPr lang="en-IN" dirty="0"/>
                        <a:t>S.no</a:t>
                      </a:r>
                    </a:p>
                  </a:txBody>
                  <a:tcPr/>
                </a:tc>
                <a:tc rowSpan="2">
                  <a:txBody>
                    <a:bodyPr/>
                    <a:lstStyle/>
                    <a:p>
                      <a:pPr algn="ctr"/>
                      <a:endParaRPr lang="en-IN" dirty="0"/>
                    </a:p>
                    <a:p>
                      <a:pPr algn="ctr"/>
                      <a:r>
                        <a:rPr lang="en-IN" dirty="0"/>
                        <a:t>Regressions</a:t>
                      </a:r>
                    </a:p>
                  </a:txBody>
                  <a:tcPr/>
                </a:tc>
                <a:tc gridSpan="2">
                  <a:txBody>
                    <a:bodyPr/>
                    <a:lstStyle/>
                    <a:p>
                      <a:pPr algn="ctr"/>
                      <a:r>
                        <a:rPr lang="en-IN" sz="1600" dirty="0"/>
                        <a:t>MSE(Mean squared error)</a:t>
                      </a:r>
                    </a:p>
                  </a:txBody>
                  <a:tcPr/>
                </a:tc>
                <a:tc hMerge="1">
                  <a:txBody>
                    <a:bodyPr/>
                    <a:lstStyle/>
                    <a:p>
                      <a:endParaRPr lang="en-IN" dirty="0"/>
                    </a:p>
                  </a:txBody>
                  <a:tcPr/>
                </a:tc>
                <a:tc gridSpan="2">
                  <a:txBody>
                    <a:bodyPr/>
                    <a:lstStyle/>
                    <a:p>
                      <a:pPr algn="ctr"/>
                      <a:r>
                        <a:rPr lang="en-IN" sz="1600" dirty="0"/>
                        <a:t>RMSE(Root mean Squared error)</a:t>
                      </a:r>
                    </a:p>
                  </a:txBody>
                  <a:tcPr/>
                </a:tc>
                <a:tc hMerge="1">
                  <a:txBody>
                    <a:bodyPr/>
                    <a:lstStyle/>
                    <a:p>
                      <a:endParaRPr lang="en-IN" dirty="0"/>
                    </a:p>
                  </a:txBody>
                  <a:tcPr/>
                </a:tc>
                <a:tc gridSpan="2">
                  <a:txBody>
                    <a:bodyPr/>
                    <a:lstStyle/>
                    <a:p>
                      <a:pPr algn="ctr"/>
                      <a:r>
                        <a:rPr lang="en-IN" sz="1600" dirty="0"/>
                        <a:t>R2(Root Squared)</a:t>
                      </a:r>
                    </a:p>
                  </a:txBody>
                  <a:tcPr/>
                </a:tc>
                <a:tc hMerge="1">
                  <a:txBody>
                    <a:bodyPr/>
                    <a:lstStyle/>
                    <a:p>
                      <a:endParaRPr lang="en-IN" dirty="0"/>
                    </a:p>
                  </a:txBody>
                  <a:tcPr/>
                </a:tc>
                <a:extLst>
                  <a:ext uri="{0D108BD9-81ED-4DB2-BD59-A6C34878D82A}">
                    <a16:rowId xmlns:a16="http://schemas.microsoft.com/office/drawing/2014/main" val="3072030343"/>
                  </a:ext>
                </a:extLst>
              </a:tr>
              <a:tr h="780048">
                <a:tc vMerge="1">
                  <a:txBody>
                    <a:bodyPr/>
                    <a:lstStyle/>
                    <a:p>
                      <a:endParaRPr dirty="0"/>
                    </a:p>
                  </a:txBody>
                  <a:tcPr/>
                </a:tc>
                <a:tc vMerge="1">
                  <a:txBody>
                    <a:bodyPr/>
                    <a:lstStyle/>
                    <a:p>
                      <a:endParaRPr dirty="0"/>
                    </a:p>
                  </a:txBody>
                  <a:tcPr/>
                </a:tc>
                <a:tc>
                  <a:txBody>
                    <a:bodyPr/>
                    <a:lstStyle/>
                    <a:p>
                      <a:pPr algn="ctr"/>
                      <a:r>
                        <a:rPr lang="en-IN" sz="1600" dirty="0"/>
                        <a:t>Train Score</a:t>
                      </a:r>
                    </a:p>
                  </a:txBody>
                  <a:tcPr/>
                </a:tc>
                <a:tc>
                  <a:txBody>
                    <a:bodyPr/>
                    <a:lstStyle/>
                    <a:p>
                      <a:pPr algn="ctr"/>
                      <a:r>
                        <a:rPr lang="en-IN" sz="1600" dirty="0"/>
                        <a:t>Test Score</a:t>
                      </a:r>
                    </a:p>
                  </a:txBody>
                  <a:tcPr/>
                </a:tc>
                <a:tc>
                  <a:txBody>
                    <a:bodyPr/>
                    <a:lstStyle/>
                    <a:p>
                      <a:pPr algn="ctr"/>
                      <a:r>
                        <a:rPr lang="en-IN" sz="1600" dirty="0"/>
                        <a:t>Train Score</a:t>
                      </a:r>
                    </a:p>
                  </a:txBody>
                  <a:tcPr/>
                </a:tc>
                <a:tc>
                  <a:txBody>
                    <a:bodyPr/>
                    <a:lstStyle/>
                    <a:p>
                      <a:pPr algn="ctr"/>
                      <a:r>
                        <a:rPr lang="en-IN" sz="1600" dirty="0"/>
                        <a:t>Test Score</a:t>
                      </a:r>
                    </a:p>
                  </a:txBody>
                  <a:tcPr/>
                </a:tc>
                <a:tc>
                  <a:txBody>
                    <a:bodyPr/>
                    <a:lstStyle/>
                    <a:p>
                      <a:pPr algn="ctr"/>
                      <a:r>
                        <a:rPr lang="en-IN" sz="1600" dirty="0"/>
                        <a:t>Train Score</a:t>
                      </a:r>
                    </a:p>
                  </a:txBody>
                  <a:tcPr/>
                </a:tc>
                <a:tc>
                  <a:txBody>
                    <a:bodyPr/>
                    <a:lstStyle/>
                    <a:p>
                      <a:pPr algn="ctr"/>
                      <a:r>
                        <a:rPr lang="en-IN" sz="1600" dirty="0"/>
                        <a:t>Test Score</a:t>
                      </a:r>
                    </a:p>
                  </a:txBody>
                  <a:tcPr/>
                </a:tc>
                <a:extLst>
                  <a:ext uri="{0D108BD9-81ED-4DB2-BD59-A6C34878D82A}">
                    <a16:rowId xmlns:a16="http://schemas.microsoft.com/office/drawing/2014/main" val="194534477"/>
                  </a:ext>
                </a:extLst>
              </a:tr>
              <a:tr h="611710">
                <a:tc>
                  <a:txBody>
                    <a:bodyPr/>
                    <a:lstStyle/>
                    <a:p>
                      <a:pPr algn="ctr"/>
                      <a:r>
                        <a:rPr lang="en-IN" dirty="0"/>
                        <a:t>1.</a:t>
                      </a:r>
                    </a:p>
                  </a:txBody>
                  <a:tcPr/>
                </a:tc>
                <a:tc>
                  <a:txBody>
                    <a:bodyPr/>
                    <a:lstStyle/>
                    <a:p>
                      <a:pPr algn="ctr"/>
                      <a:r>
                        <a:rPr lang="en-IN" dirty="0"/>
                        <a:t>Linear Regression</a:t>
                      </a:r>
                    </a:p>
                  </a:txBody>
                  <a:tcPr/>
                </a:tc>
                <a:tc>
                  <a:txBody>
                    <a:bodyPr/>
                    <a:lstStyle/>
                    <a:p>
                      <a:pPr algn="ctr"/>
                      <a:r>
                        <a:rPr lang="en-IN" dirty="0"/>
                        <a:t>5.41</a:t>
                      </a:r>
                    </a:p>
                  </a:txBody>
                  <a:tcPr/>
                </a:tc>
                <a:tc>
                  <a:txBody>
                    <a:bodyPr/>
                    <a:lstStyle/>
                    <a:p>
                      <a:pPr algn="ctr"/>
                      <a:r>
                        <a:rPr lang="en-IN" dirty="0"/>
                        <a:t>5.36</a:t>
                      </a:r>
                    </a:p>
                  </a:txBody>
                  <a:tcPr/>
                </a:tc>
                <a:tc>
                  <a:txBody>
                    <a:bodyPr/>
                    <a:lstStyle/>
                    <a:p>
                      <a:pPr algn="ctr"/>
                      <a:r>
                        <a:rPr lang="en-IN" dirty="0"/>
                        <a:t>0.007</a:t>
                      </a:r>
                    </a:p>
                  </a:txBody>
                  <a:tcPr/>
                </a:tc>
                <a:tc>
                  <a:txBody>
                    <a:bodyPr/>
                    <a:lstStyle/>
                    <a:p>
                      <a:pPr algn="ctr"/>
                      <a:r>
                        <a:rPr lang="en-IN" dirty="0"/>
                        <a:t>0.007</a:t>
                      </a:r>
                    </a:p>
                  </a:txBody>
                  <a:tcPr/>
                </a:tc>
                <a:tc>
                  <a:txBody>
                    <a:bodyPr/>
                    <a:lstStyle/>
                    <a:p>
                      <a:pPr algn="ctr"/>
                      <a:r>
                        <a:rPr lang="en-IN" dirty="0"/>
                        <a:t>0.09</a:t>
                      </a:r>
                    </a:p>
                  </a:txBody>
                  <a:tcPr/>
                </a:tc>
                <a:tc>
                  <a:txBody>
                    <a:bodyPr/>
                    <a:lstStyle/>
                    <a:p>
                      <a:pPr algn="ctr"/>
                      <a:r>
                        <a:rPr lang="en-IN" dirty="0"/>
                        <a:t>0.07</a:t>
                      </a:r>
                    </a:p>
                  </a:txBody>
                  <a:tcPr/>
                </a:tc>
                <a:extLst>
                  <a:ext uri="{0D108BD9-81ED-4DB2-BD59-A6C34878D82A}">
                    <a16:rowId xmlns:a16="http://schemas.microsoft.com/office/drawing/2014/main" val="640313491"/>
                  </a:ext>
                </a:extLst>
              </a:tr>
              <a:tr h="607037">
                <a:tc>
                  <a:txBody>
                    <a:bodyPr/>
                    <a:lstStyle/>
                    <a:p>
                      <a:pPr algn="ctr"/>
                      <a:r>
                        <a:rPr lang="en-IN" dirty="0"/>
                        <a:t>2.</a:t>
                      </a:r>
                    </a:p>
                  </a:txBody>
                  <a:tcPr/>
                </a:tc>
                <a:tc>
                  <a:txBody>
                    <a:bodyPr/>
                    <a:lstStyle/>
                    <a:p>
                      <a:pPr algn="ctr"/>
                      <a:r>
                        <a:rPr lang="en-IN" dirty="0"/>
                        <a:t>Decision Tree Regressor</a:t>
                      </a:r>
                    </a:p>
                  </a:txBody>
                  <a:tcPr/>
                </a:tc>
                <a:tc>
                  <a:txBody>
                    <a:bodyPr/>
                    <a:lstStyle/>
                    <a:p>
                      <a:pPr algn="ctr"/>
                      <a:r>
                        <a:rPr lang="en-IN" dirty="0"/>
                        <a:t>1.28</a:t>
                      </a:r>
                    </a:p>
                  </a:txBody>
                  <a:tcPr/>
                </a:tc>
                <a:tc>
                  <a:txBody>
                    <a:bodyPr/>
                    <a:lstStyle/>
                    <a:p>
                      <a:pPr algn="ctr"/>
                      <a:r>
                        <a:rPr lang="en-IN" dirty="0"/>
                        <a:t>3.89</a:t>
                      </a:r>
                    </a:p>
                  </a:txBody>
                  <a:tcPr/>
                </a:tc>
                <a:tc>
                  <a:txBody>
                    <a:bodyPr/>
                    <a:lstStyle/>
                    <a:p>
                      <a:pPr algn="ctr"/>
                      <a:r>
                        <a:rPr lang="en-IN" dirty="0"/>
                        <a:t>0.001</a:t>
                      </a:r>
                    </a:p>
                  </a:txBody>
                  <a:tcPr/>
                </a:tc>
                <a:tc>
                  <a:txBody>
                    <a:bodyPr/>
                    <a:lstStyle/>
                    <a:p>
                      <a:pPr algn="ctr"/>
                      <a:r>
                        <a:rPr lang="en-IN" dirty="0"/>
                        <a:t>0.001</a:t>
                      </a:r>
                    </a:p>
                  </a:txBody>
                  <a:tcPr/>
                </a:tc>
                <a:tc>
                  <a:txBody>
                    <a:bodyPr/>
                    <a:lstStyle/>
                    <a:p>
                      <a:pPr algn="ctr"/>
                      <a:r>
                        <a:rPr lang="en-IN" dirty="0"/>
                        <a:t>0.97</a:t>
                      </a:r>
                    </a:p>
                  </a:txBody>
                  <a:tcPr/>
                </a:tc>
                <a:tc>
                  <a:txBody>
                    <a:bodyPr/>
                    <a:lstStyle/>
                    <a:p>
                      <a:pPr algn="ctr"/>
                      <a:r>
                        <a:rPr lang="en-IN" dirty="0"/>
                        <a:t>0.93</a:t>
                      </a:r>
                    </a:p>
                  </a:txBody>
                  <a:tcPr/>
                </a:tc>
                <a:extLst>
                  <a:ext uri="{0D108BD9-81ED-4DB2-BD59-A6C34878D82A}">
                    <a16:rowId xmlns:a16="http://schemas.microsoft.com/office/drawing/2014/main" val="3373911741"/>
                  </a:ext>
                </a:extLst>
              </a:tr>
              <a:tr h="607037">
                <a:tc>
                  <a:txBody>
                    <a:bodyPr/>
                    <a:lstStyle/>
                    <a:p>
                      <a:pPr algn="ctr"/>
                      <a:r>
                        <a:rPr lang="en-IN" dirty="0"/>
                        <a:t>3.</a:t>
                      </a:r>
                    </a:p>
                  </a:txBody>
                  <a:tcPr/>
                </a:tc>
                <a:tc>
                  <a:txBody>
                    <a:bodyPr/>
                    <a:lstStyle/>
                    <a:p>
                      <a:pPr algn="ctr"/>
                      <a:r>
                        <a:rPr lang="en-IN" dirty="0"/>
                        <a:t>Random Forest Regressor</a:t>
                      </a:r>
                    </a:p>
                  </a:txBody>
                  <a:tcPr/>
                </a:tc>
                <a:tc>
                  <a:txBody>
                    <a:bodyPr/>
                    <a:lstStyle/>
                    <a:p>
                      <a:pPr algn="ctr"/>
                      <a:r>
                        <a:rPr lang="en-IN" dirty="0"/>
                        <a:t>8.0</a:t>
                      </a:r>
                    </a:p>
                  </a:txBody>
                  <a:tcPr/>
                </a:tc>
                <a:tc>
                  <a:txBody>
                    <a:bodyPr/>
                    <a:lstStyle/>
                    <a:p>
                      <a:pPr algn="ctr"/>
                      <a:r>
                        <a:rPr lang="en-IN" dirty="0"/>
                        <a:t>2.0</a:t>
                      </a:r>
                    </a:p>
                  </a:txBody>
                  <a:tcPr/>
                </a:tc>
                <a:tc>
                  <a:txBody>
                    <a:bodyPr/>
                    <a:lstStyle/>
                    <a:p>
                      <a:pPr algn="ctr"/>
                      <a:r>
                        <a:rPr lang="en-IN" dirty="0"/>
                        <a:t>0.000</a:t>
                      </a:r>
                    </a:p>
                  </a:txBody>
                  <a:tcPr/>
                </a:tc>
                <a:tc>
                  <a:txBody>
                    <a:bodyPr/>
                    <a:lstStyle/>
                    <a:p>
                      <a:pPr algn="ctr"/>
                      <a:r>
                        <a:rPr lang="en-IN" dirty="0"/>
                        <a:t>0.000</a:t>
                      </a:r>
                    </a:p>
                  </a:txBody>
                  <a:tcPr/>
                </a:tc>
                <a:tc>
                  <a:txBody>
                    <a:bodyPr/>
                    <a:lstStyle/>
                    <a:p>
                      <a:pPr algn="ctr"/>
                      <a:r>
                        <a:rPr lang="en-IN" dirty="0"/>
                        <a:t>0.98</a:t>
                      </a:r>
                    </a:p>
                  </a:txBody>
                  <a:tcPr/>
                </a:tc>
                <a:tc>
                  <a:txBody>
                    <a:bodyPr/>
                    <a:lstStyle/>
                    <a:p>
                      <a:pPr algn="ctr"/>
                      <a:r>
                        <a:rPr lang="en-IN" dirty="0"/>
                        <a:t>0.96</a:t>
                      </a:r>
                    </a:p>
                  </a:txBody>
                  <a:tcPr/>
                </a:tc>
                <a:extLst>
                  <a:ext uri="{0D108BD9-81ED-4DB2-BD59-A6C34878D82A}">
                    <a16:rowId xmlns:a16="http://schemas.microsoft.com/office/drawing/2014/main" val="1381405279"/>
                  </a:ext>
                </a:extLst>
              </a:tr>
            </a:tbl>
          </a:graphicData>
        </a:graphic>
      </p:graphicFrame>
      <p:sp>
        <p:nvSpPr>
          <p:cNvPr id="13" name="TextBox 12">
            <a:extLst>
              <a:ext uri="{FF2B5EF4-FFF2-40B4-BE49-F238E27FC236}">
                <a16:creationId xmlns:a16="http://schemas.microsoft.com/office/drawing/2014/main" id="{7131886B-5BE8-2DF9-07B9-6B7DCA8A086C}"/>
              </a:ext>
            </a:extLst>
          </p:cNvPr>
          <p:cNvSpPr txBox="1"/>
          <p:nvPr/>
        </p:nvSpPr>
        <p:spPr>
          <a:xfrm>
            <a:off x="240888" y="5569882"/>
            <a:ext cx="11616815" cy="646331"/>
          </a:xfrm>
          <a:prstGeom prst="rect">
            <a:avLst/>
          </a:prstGeom>
          <a:noFill/>
        </p:spPr>
        <p:txBody>
          <a:bodyPr wrap="square" rtlCol="0">
            <a:spAutoFit/>
          </a:bodyPr>
          <a:lstStyle/>
          <a:p>
            <a:r>
              <a:rPr lang="en-IN" dirty="0"/>
              <a:t>After performing various regression techniques on our predictive model and we found out that </a:t>
            </a:r>
            <a:r>
              <a:rPr lang="en-IN" b="1" dirty="0"/>
              <a:t>Random Forest Regression</a:t>
            </a:r>
            <a:r>
              <a:rPr lang="en-IN" dirty="0"/>
              <a:t> has performed better than any other regression model with 96%.</a:t>
            </a:r>
          </a:p>
        </p:txBody>
      </p:sp>
    </p:spTree>
    <p:extLst>
      <p:ext uri="{BB962C8B-B14F-4D97-AF65-F5344CB8AC3E}">
        <p14:creationId xmlns:p14="http://schemas.microsoft.com/office/powerpoint/2010/main" val="1440461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F9B8A-41E0-C6FF-9483-FAED7042C6BF}"/>
              </a:ext>
            </a:extLst>
          </p:cNvPr>
          <p:cNvSpPr txBox="1"/>
          <p:nvPr/>
        </p:nvSpPr>
        <p:spPr>
          <a:xfrm>
            <a:off x="267933" y="109021"/>
            <a:ext cx="2032816" cy="461665"/>
          </a:xfrm>
          <a:prstGeom prst="rect">
            <a:avLst/>
          </a:prstGeom>
          <a:noFill/>
        </p:spPr>
        <p:txBody>
          <a:bodyPr wrap="square" rtlCol="0">
            <a:spAutoFit/>
          </a:bodyPr>
          <a:lstStyle/>
          <a:p>
            <a:r>
              <a:rPr lang="en-IN" sz="2400" b="1" u="sng" dirty="0">
                <a:solidFill>
                  <a:srgbClr val="C00000"/>
                </a:solidFill>
                <a:latin typeface="Arial" panose="020B0604020202020204" pitchFamily="34" charset="0"/>
                <a:cs typeface="Arial" panose="020B0604020202020204" pitchFamily="34" charset="0"/>
              </a:rPr>
              <a:t>Conclusion: </a:t>
            </a:r>
          </a:p>
        </p:txBody>
      </p:sp>
      <p:sp>
        <p:nvSpPr>
          <p:cNvPr id="3" name="TextBox 2">
            <a:extLst>
              <a:ext uri="{FF2B5EF4-FFF2-40B4-BE49-F238E27FC236}">
                <a16:creationId xmlns:a16="http://schemas.microsoft.com/office/drawing/2014/main" id="{E6B81948-8D31-977C-2544-44EB5E73D20E}"/>
              </a:ext>
            </a:extLst>
          </p:cNvPr>
          <p:cNvSpPr txBox="1"/>
          <p:nvPr/>
        </p:nvSpPr>
        <p:spPr>
          <a:xfrm>
            <a:off x="673510" y="913432"/>
            <a:ext cx="9345562" cy="2262671"/>
          </a:xfrm>
          <a:prstGeom prst="rect">
            <a:avLst/>
          </a:prstGeom>
          <a:noFill/>
        </p:spPr>
        <p:txBody>
          <a:bodyPr wrap="square" rtlCol="0">
            <a:spAutoFit/>
          </a:bodyPr>
          <a:lstStyle/>
          <a:p>
            <a:pPr>
              <a:lnSpc>
                <a:spcPct val="150000"/>
              </a:lnSpc>
            </a:pPr>
            <a:r>
              <a:rPr lang="en-US" sz="1600" dirty="0">
                <a:latin typeface="Arial" panose="020B0604020202020204" pitchFamily="34" charset="0"/>
                <a:cs typeface="Arial" panose="020B0604020202020204" pitchFamily="34" charset="0"/>
              </a:rPr>
              <a:t>This project demonstrated the power of machine learning in predictive maintenance and performance optimization for maritime drive systems. By systematically analyzing and interpreting operational data, we were able to provide valuable insights and practical recommendations that can lead to significant improvements in the efficiency, reliability, and longevity of the ship's gas turbine propulsion system. Our findings underscore the potential of data-driven approaches in modernizing maintenance strategies and optimizing maritime operations.</a:t>
            </a:r>
          </a:p>
        </p:txBody>
      </p:sp>
    </p:spTree>
    <p:extLst>
      <p:ext uri="{BB962C8B-B14F-4D97-AF65-F5344CB8AC3E}">
        <p14:creationId xmlns:p14="http://schemas.microsoft.com/office/powerpoint/2010/main" val="1127089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FC7E3A-291D-0083-1ED6-AC48BF3B868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375066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A727BA-3DFA-DAD8-C5E6-0D74254BBDDB}"/>
              </a:ext>
            </a:extLst>
          </p:cNvPr>
          <p:cNvSpPr txBox="1"/>
          <p:nvPr/>
        </p:nvSpPr>
        <p:spPr>
          <a:xfrm>
            <a:off x="570272" y="337422"/>
            <a:ext cx="3421626" cy="461665"/>
          </a:xfrm>
          <a:prstGeom prst="rect">
            <a:avLst/>
          </a:prstGeom>
          <a:noFill/>
        </p:spPr>
        <p:txBody>
          <a:bodyPr wrap="square" rtlCol="0">
            <a:spAutoFit/>
          </a:bodyPr>
          <a:lstStyle/>
          <a:p>
            <a:r>
              <a:rPr lang="en-IN" sz="2400" b="1" u="sng" dirty="0">
                <a:solidFill>
                  <a:srgbClr val="C00000"/>
                </a:solidFill>
                <a:latin typeface="Arial" panose="020B0604020202020204" pitchFamily="34" charset="0"/>
                <a:cs typeface="Arial" panose="020B0604020202020204" pitchFamily="34" charset="0"/>
              </a:rPr>
              <a:t>Points Of Discussion: </a:t>
            </a:r>
          </a:p>
        </p:txBody>
      </p:sp>
      <p:sp>
        <p:nvSpPr>
          <p:cNvPr id="3" name="TextBox 2">
            <a:extLst>
              <a:ext uri="{FF2B5EF4-FFF2-40B4-BE49-F238E27FC236}">
                <a16:creationId xmlns:a16="http://schemas.microsoft.com/office/drawing/2014/main" id="{F740B4B9-E892-5E44-BD93-AEDBB0C52D1B}"/>
              </a:ext>
            </a:extLst>
          </p:cNvPr>
          <p:cNvSpPr txBox="1"/>
          <p:nvPr/>
        </p:nvSpPr>
        <p:spPr>
          <a:xfrm>
            <a:off x="570272" y="1538739"/>
            <a:ext cx="3136490" cy="3365024"/>
          </a:xfrm>
          <a:prstGeom prst="rect">
            <a:avLst/>
          </a:prstGeom>
          <a:noFill/>
        </p:spPr>
        <p:txBody>
          <a:bodyPr wrap="square" rtlCol="0">
            <a:spAutoFit/>
          </a:bodyPr>
          <a:lstStyle/>
          <a:p>
            <a:pPr marL="342882" indent="-342882">
              <a:lnSpc>
                <a:spcPct val="150000"/>
              </a:lnSpc>
              <a:buAutoNum type="arabicPeriod"/>
            </a:pPr>
            <a:r>
              <a:rPr lang="en-IN" dirty="0">
                <a:latin typeface="Arial" panose="020B0604020202020204" pitchFamily="34" charset="0"/>
                <a:cs typeface="Arial" panose="020B0604020202020204" pitchFamily="34" charset="0"/>
              </a:rPr>
              <a:t>Problem Statement</a:t>
            </a:r>
          </a:p>
          <a:p>
            <a:pPr marL="342882" indent="-342882">
              <a:lnSpc>
                <a:spcPct val="150000"/>
              </a:lnSpc>
              <a:buAutoNum type="arabicPeriod"/>
            </a:pPr>
            <a:r>
              <a:rPr lang="en-IN" dirty="0">
                <a:latin typeface="Arial" panose="020B0604020202020204" pitchFamily="34" charset="0"/>
                <a:cs typeface="Arial" panose="020B0604020202020204" pitchFamily="34" charset="0"/>
              </a:rPr>
              <a:t>Objective of the Project</a:t>
            </a:r>
          </a:p>
          <a:p>
            <a:pPr marL="342882" indent="-342882">
              <a:lnSpc>
                <a:spcPct val="150000"/>
              </a:lnSpc>
              <a:buAutoNum type="arabicPeriod"/>
            </a:pPr>
            <a:r>
              <a:rPr lang="en-IN" dirty="0">
                <a:latin typeface="Arial" panose="020B0604020202020204" pitchFamily="34" charset="0"/>
                <a:cs typeface="Arial" panose="020B0604020202020204" pitchFamily="34" charset="0"/>
              </a:rPr>
              <a:t>Understanding Dataset</a:t>
            </a:r>
          </a:p>
          <a:p>
            <a:pPr marL="342882" indent="-342882">
              <a:lnSpc>
                <a:spcPct val="150000"/>
              </a:lnSpc>
              <a:buAutoNum type="arabicPeriod"/>
            </a:pPr>
            <a:r>
              <a:rPr lang="en-IN" dirty="0">
                <a:latin typeface="Arial" panose="020B0604020202020204" pitchFamily="34" charset="0"/>
                <a:cs typeface="Arial" panose="020B0604020202020204" pitchFamily="34" charset="0"/>
              </a:rPr>
              <a:t>Data Preprocessing</a:t>
            </a:r>
          </a:p>
          <a:p>
            <a:pPr marL="342882" indent="-342882">
              <a:lnSpc>
                <a:spcPct val="150000"/>
              </a:lnSpc>
              <a:buAutoNum type="arabicPeriod"/>
            </a:pPr>
            <a:r>
              <a:rPr lang="en-IN" dirty="0">
                <a:latin typeface="Arial" panose="020B0604020202020204" pitchFamily="34" charset="0"/>
                <a:cs typeface="Arial" panose="020B0604020202020204" pitchFamily="34" charset="0"/>
              </a:rPr>
              <a:t>Exploratory Data Analysis</a:t>
            </a:r>
          </a:p>
          <a:p>
            <a:pPr marL="342882" indent="-342882">
              <a:lnSpc>
                <a:spcPct val="150000"/>
              </a:lnSpc>
              <a:buAutoNum type="arabicPeriod"/>
            </a:pPr>
            <a:r>
              <a:rPr lang="en-IN" dirty="0">
                <a:latin typeface="Arial" panose="020B0604020202020204" pitchFamily="34" charset="0"/>
                <a:cs typeface="Arial" panose="020B0604020202020204" pitchFamily="34" charset="0"/>
              </a:rPr>
              <a:t>Data Transformation</a:t>
            </a:r>
          </a:p>
          <a:p>
            <a:pPr marL="342882" indent="-342882">
              <a:lnSpc>
                <a:spcPct val="150000"/>
              </a:lnSpc>
              <a:buAutoNum type="arabicPeriod"/>
            </a:pPr>
            <a:r>
              <a:rPr lang="en-IN" dirty="0">
                <a:latin typeface="Arial" panose="020B0604020202020204" pitchFamily="34" charset="0"/>
                <a:cs typeface="Arial" panose="020B0604020202020204" pitchFamily="34" charset="0"/>
              </a:rPr>
              <a:t>ML Model Performance</a:t>
            </a:r>
          </a:p>
          <a:p>
            <a:pPr marL="342882" indent="-342882">
              <a:lnSpc>
                <a:spcPct val="150000"/>
              </a:lnSpc>
              <a:buFontTx/>
              <a:buAutoNum type="arabicPeriod"/>
            </a:pPr>
            <a:r>
              <a:rPr lang="en-IN" dirty="0">
                <a:latin typeface="Arial" panose="020B0604020202020204" pitchFamily="34" charset="0"/>
                <a:cs typeface="Arial" panose="020B0604020202020204" pitchFamily="34" charset="0"/>
              </a:rPr>
              <a:t>Conclusion</a:t>
            </a:r>
          </a:p>
        </p:txBody>
      </p:sp>
      <p:pic>
        <p:nvPicPr>
          <p:cNvPr id="5" name="Picture 4">
            <a:extLst>
              <a:ext uri="{FF2B5EF4-FFF2-40B4-BE49-F238E27FC236}">
                <a16:creationId xmlns:a16="http://schemas.microsoft.com/office/drawing/2014/main" id="{C493C523-B88E-F5F9-0686-0486E01071C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730239" y="568253"/>
            <a:ext cx="5272107" cy="5272107"/>
          </a:xfrm>
          <a:prstGeom prst="rect">
            <a:avLst/>
          </a:prstGeom>
        </p:spPr>
      </p:pic>
    </p:spTree>
    <p:extLst>
      <p:ext uri="{BB962C8B-B14F-4D97-AF65-F5344CB8AC3E}">
        <p14:creationId xmlns:p14="http://schemas.microsoft.com/office/powerpoint/2010/main" val="2117166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6AD528-A206-5E96-32B4-B4A22A1212CE}"/>
              </a:ext>
            </a:extLst>
          </p:cNvPr>
          <p:cNvSpPr txBox="1"/>
          <p:nvPr/>
        </p:nvSpPr>
        <p:spPr>
          <a:xfrm>
            <a:off x="471952" y="324955"/>
            <a:ext cx="3834577" cy="461665"/>
          </a:xfrm>
          <a:prstGeom prst="rect">
            <a:avLst/>
          </a:prstGeom>
          <a:noFill/>
        </p:spPr>
        <p:txBody>
          <a:bodyPr wrap="square" rtlCol="0">
            <a:spAutoFit/>
          </a:bodyPr>
          <a:lstStyle/>
          <a:p>
            <a:r>
              <a:rPr lang="en-IN" sz="2400" b="1" u="sng" dirty="0">
                <a:solidFill>
                  <a:srgbClr val="C00000"/>
                </a:solidFill>
                <a:latin typeface="Arial" panose="020B0604020202020204" pitchFamily="34" charset="0"/>
                <a:cs typeface="Arial" panose="020B0604020202020204" pitchFamily="34" charset="0"/>
              </a:rPr>
              <a:t>Problem Statement : </a:t>
            </a:r>
          </a:p>
        </p:txBody>
      </p:sp>
      <p:sp>
        <p:nvSpPr>
          <p:cNvPr id="3" name="TextBox 2">
            <a:extLst>
              <a:ext uri="{FF2B5EF4-FFF2-40B4-BE49-F238E27FC236}">
                <a16:creationId xmlns:a16="http://schemas.microsoft.com/office/drawing/2014/main" id="{AFF4A88F-6AD8-EA6B-D987-08947C962318}"/>
              </a:ext>
            </a:extLst>
          </p:cNvPr>
          <p:cNvSpPr txBox="1"/>
          <p:nvPr/>
        </p:nvSpPr>
        <p:spPr>
          <a:xfrm>
            <a:off x="678300" y="1398782"/>
            <a:ext cx="6834776" cy="447866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This dataset records operational performance metrics of a ship's gas turbine propulsion system. Each row represents a set of measurements taken under specific conditions, likely at different times or operational states. The parameters captured include various torque measurements, rates of revolutions, temperatures, pressures, fuel flow, and state coefficients. These metrics are crucial for monitoring and analyzing the propulsion system's performance, efficiency, and maintenance needs.</a:t>
            </a:r>
          </a:p>
          <a:p>
            <a:pPr marL="342900" indent="-342900">
              <a:lnSpc>
                <a:spcPct val="1500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The data can be used for predictive maintenance, performance optimization, and anomaly detection. By analyzing the relationship between these parameters, one can identify patterns that indicate potential issues or areas for improvement in the propulsion system.</a:t>
            </a:r>
          </a:p>
        </p:txBody>
      </p:sp>
      <p:pic>
        <p:nvPicPr>
          <p:cNvPr id="5" name="Picture 4">
            <a:extLst>
              <a:ext uri="{FF2B5EF4-FFF2-40B4-BE49-F238E27FC236}">
                <a16:creationId xmlns:a16="http://schemas.microsoft.com/office/drawing/2014/main" id="{4B2632FF-B6C0-D063-D0F6-FBDA7F11CAD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513076" y="1765542"/>
            <a:ext cx="4551106" cy="3745141"/>
          </a:xfrm>
          <a:prstGeom prst="rect">
            <a:avLst/>
          </a:prstGeom>
        </p:spPr>
      </p:pic>
    </p:spTree>
    <p:extLst>
      <p:ext uri="{BB962C8B-B14F-4D97-AF65-F5344CB8AC3E}">
        <p14:creationId xmlns:p14="http://schemas.microsoft.com/office/powerpoint/2010/main" val="3535017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5FF7AD-B511-EA7E-24A0-0ECADF3CA5A7}"/>
              </a:ext>
            </a:extLst>
          </p:cNvPr>
          <p:cNvSpPr txBox="1"/>
          <p:nvPr/>
        </p:nvSpPr>
        <p:spPr>
          <a:xfrm>
            <a:off x="540777" y="414633"/>
            <a:ext cx="2359739" cy="461665"/>
          </a:xfrm>
          <a:prstGeom prst="rect">
            <a:avLst/>
          </a:prstGeom>
          <a:noFill/>
        </p:spPr>
        <p:txBody>
          <a:bodyPr wrap="square" rtlCol="0">
            <a:spAutoFit/>
          </a:bodyPr>
          <a:lstStyle/>
          <a:p>
            <a:r>
              <a:rPr lang="en-IN" sz="2400" b="1" u="sng" dirty="0">
                <a:solidFill>
                  <a:srgbClr val="C00000"/>
                </a:solidFill>
                <a:latin typeface="Arial" panose="020B0604020202020204" pitchFamily="34" charset="0"/>
                <a:cs typeface="Arial" panose="020B0604020202020204" pitchFamily="34" charset="0"/>
              </a:rPr>
              <a:t>Objective: </a:t>
            </a:r>
          </a:p>
        </p:txBody>
      </p:sp>
      <p:sp>
        <p:nvSpPr>
          <p:cNvPr id="3" name="TextBox 2">
            <a:extLst>
              <a:ext uri="{FF2B5EF4-FFF2-40B4-BE49-F238E27FC236}">
                <a16:creationId xmlns:a16="http://schemas.microsoft.com/office/drawing/2014/main" id="{63605084-26AF-C6C5-2AD4-DD0707E8C57C}"/>
              </a:ext>
            </a:extLst>
          </p:cNvPr>
          <p:cNvSpPr txBox="1"/>
          <p:nvPr/>
        </p:nvSpPr>
        <p:spPr>
          <a:xfrm>
            <a:off x="663678" y="1374335"/>
            <a:ext cx="10864643" cy="4109330"/>
          </a:xfrm>
          <a:prstGeom prst="rect">
            <a:avLst/>
          </a:prstGeom>
          <a:noFill/>
        </p:spPr>
        <p:txBody>
          <a:bodyPr wrap="square" rtlCol="0">
            <a:spAutoFit/>
          </a:bodyPr>
          <a:lstStyle/>
          <a:p>
            <a:pPr>
              <a:lnSpc>
                <a:spcPct val="150000"/>
              </a:lnSpc>
            </a:pPr>
            <a:r>
              <a:rPr lang="en-US" sz="1600" dirty="0">
                <a:latin typeface="Arial" panose="020B0604020202020204" pitchFamily="34" charset="0"/>
                <a:cs typeface="Arial" panose="020B0604020202020204" pitchFamily="34" charset="0"/>
              </a:rPr>
              <a:t>The main objective is to enhance the reliability, efficiency, and safety of maritime drive systems through the application of machine learning techniques. Specifically, the goals are as follows:</a:t>
            </a:r>
          </a:p>
          <a:p>
            <a:pPr>
              <a:lnSpc>
                <a:spcPct val="150000"/>
              </a:lnSpc>
            </a:pPr>
            <a:endParaRPr lang="en-US" sz="16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US" sz="1600" dirty="0">
                <a:latin typeface="Arial" panose="020B0604020202020204" pitchFamily="34" charset="0"/>
                <a:cs typeface="Arial" panose="020B0604020202020204" pitchFamily="34" charset="0"/>
              </a:rPr>
              <a:t>Predict equipment failures before they occur.</a:t>
            </a:r>
          </a:p>
          <a:p>
            <a:pPr marL="342900" indent="-342900">
              <a:lnSpc>
                <a:spcPct val="150000"/>
              </a:lnSpc>
              <a:buFont typeface="+mj-lt"/>
              <a:buAutoNum type="arabicPeriod"/>
            </a:pPr>
            <a:r>
              <a:rPr lang="en-US" sz="1600" dirty="0">
                <a:latin typeface="Arial" panose="020B0604020202020204" pitchFamily="34" charset="0"/>
                <a:cs typeface="Arial" panose="020B0604020202020204" pitchFamily="34" charset="0"/>
              </a:rPr>
              <a:t>Determine the optimal times for maintenance activities based on the condition and performance data.</a:t>
            </a:r>
          </a:p>
          <a:p>
            <a:pPr marL="342900" indent="-342900">
              <a:lnSpc>
                <a:spcPct val="150000"/>
              </a:lnSpc>
              <a:buFont typeface="+mj-lt"/>
              <a:buAutoNum type="arabicPeriod"/>
            </a:pPr>
            <a:r>
              <a:rPr lang="en-US" sz="1600" dirty="0">
                <a:latin typeface="Arial" panose="020B0604020202020204" pitchFamily="34" charset="0"/>
                <a:cs typeface="Arial" panose="020B0604020202020204" pitchFamily="34" charset="0"/>
              </a:rPr>
              <a:t>Identify unusual patterns or deviations from normal operational behavior.</a:t>
            </a:r>
          </a:p>
          <a:p>
            <a:pPr marL="342900" indent="-342900">
              <a:lnSpc>
                <a:spcPct val="150000"/>
              </a:lnSpc>
              <a:buFont typeface="+mj-lt"/>
              <a:buAutoNum type="arabicPeriod"/>
            </a:pPr>
            <a:r>
              <a:rPr lang="en-US" sz="1600" dirty="0">
                <a:latin typeface="Arial" panose="020B0604020202020204" pitchFamily="34" charset="0"/>
                <a:cs typeface="Arial" panose="020B0604020202020204" pitchFamily="34" charset="0"/>
              </a:rPr>
              <a:t>Analyze operational data to identify parameters that significantly impact performance and efficiency.</a:t>
            </a:r>
          </a:p>
          <a:p>
            <a:pPr marL="342900" indent="-342900">
              <a:lnSpc>
                <a:spcPct val="150000"/>
              </a:lnSpc>
              <a:buFont typeface="+mj-lt"/>
              <a:buAutoNum type="arabicPeriod"/>
            </a:pPr>
            <a:r>
              <a:rPr lang="en-US" sz="1600" dirty="0">
                <a:latin typeface="Arial" panose="020B0604020202020204" pitchFamily="34" charset="0"/>
                <a:cs typeface="Arial" panose="020B0604020202020204" pitchFamily="34" charset="0"/>
              </a:rPr>
              <a:t>Minimize maintenance costs and operational expenses.</a:t>
            </a:r>
          </a:p>
          <a:p>
            <a:pPr marL="342900" indent="-342900">
              <a:lnSpc>
                <a:spcPct val="150000"/>
              </a:lnSpc>
              <a:buFont typeface="+mj-lt"/>
              <a:buAutoNum type="arabicPeriod"/>
            </a:pPr>
            <a:r>
              <a:rPr lang="en-US" sz="1600" dirty="0">
                <a:latin typeface="Arial" panose="020B0604020202020204" pitchFamily="34" charset="0"/>
                <a:cs typeface="Arial" panose="020B0604020202020204" pitchFamily="34" charset="0"/>
              </a:rPr>
              <a:t>Enhance the safety of the maritime operations by ensuring the propulsion system operates within safe parameters.</a:t>
            </a:r>
          </a:p>
          <a:p>
            <a:pPr marL="342900" indent="-342900">
              <a:lnSpc>
                <a:spcPct val="150000"/>
              </a:lnSpc>
              <a:buFont typeface="+mj-lt"/>
              <a:buAutoNum type="arabicPeriod"/>
            </a:pPr>
            <a:r>
              <a:rPr lang="en-US" sz="1600" dirty="0">
                <a:latin typeface="Arial" panose="020B0604020202020204" pitchFamily="34" charset="0"/>
                <a:cs typeface="Arial" panose="020B0604020202020204" pitchFamily="34" charset="0"/>
              </a:rPr>
              <a:t>Utilize data analytics to support maintenance and operational decisions.</a:t>
            </a:r>
          </a:p>
          <a:p>
            <a:pPr>
              <a:lnSpc>
                <a:spcPct val="150000"/>
              </a:lnSpc>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6006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5DFD14-EDE6-E943-7866-B6C1625AF864}"/>
              </a:ext>
            </a:extLst>
          </p:cNvPr>
          <p:cNvSpPr txBox="1"/>
          <p:nvPr/>
        </p:nvSpPr>
        <p:spPr>
          <a:xfrm>
            <a:off x="340139" y="87194"/>
            <a:ext cx="4788306" cy="461665"/>
          </a:xfrm>
          <a:prstGeom prst="rect">
            <a:avLst/>
          </a:prstGeom>
          <a:noFill/>
        </p:spPr>
        <p:txBody>
          <a:bodyPr wrap="square" rtlCol="0">
            <a:spAutoFit/>
          </a:bodyPr>
          <a:lstStyle/>
          <a:p>
            <a:r>
              <a:rPr lang="en-IN" sz="2400" b="1" u="sng" dirty="0">
                <a:solidFill>
                  <a:srgbClr val="C00000"/>
                </a:solidFill>
                <a:latin typeface="Arial" panose="020B0604020202020204" pitchFamily="34" charset="0"/>
                <a:cs typeface="Arial" panose="020B0604020202020204" pitchFamily="34" charset="0"/>
              </a:rPr>
              <a:t>Understanding The Data:</a:t>
            </a:r>
          </a:p>
        </p:txBody>
      </p:sp>
      <p:sp>
        <p:nvSpPr>
          <p:cNvPr id="3" name="TextBox 2">
            <a:extLst>
              <a:ext uri="{FF2B5EF4-FFF2-40B4-BE49-F238E27FC236}">
                <a16:creationId xmlns:a16="http://schemas.microsoft.com/office/drawing/2014/main" id="{D5617272-0CB6-E169-5681-71B8B04141F4}"/>
              </a:ext>
            </a:extLst>
          </p:cNvPr>
          <p:cNvSpPr txBox="1"/>
          <p:nvPr/>
        </p:nvSpPr>
        <p:spPr>
          <a:xfrm>
            <a:off x="521114" y="590957"/>
            <a:ext cx="11248105" cy="5872249"/>
          </a:xfrm>
          <a:prstGeom prst="rect">
            <a:avLst/>
          </a:prstGeom>
          <a:noFill/>
        </p:spPr>
        <p:txBody>
          <a:bodyPr wrap="square" rtlCol="0">
            <a:spAutoFit/>
          </a:bodyPr>
          <a:lstStyle/>
          <a:p>
            <a:pPr fontAlgn="base">
              <a:lnSpc>
                <a:spcPct val="150000"/>
              </a:lnSpc>
            </a:pPr>
            <a:r>
              <a:rPr lang="en-US" b="1" u="sng" dirty="0">
                <a:solidFill>
                  <a:srgbClr val="262626"/>
                </a:solidFill>
                <a:latin typeface="Arial" panose="020B0604020202020204" pitchFamily="34" charset="0"/>
                <a:cs typeface="Arial" panose="020B0604020202020204" pitchFamily="34" charset="0"/>
              </a:rPr>
              <a:t>Data Description</a:t>
            </a:r>
            <a:r>
              <a:rPr lang="en-US" b="1" dirty="0">
                <a:solidFill>
                  <a:srgbClr val="262626"/>
                </a:solidFill>
                <a:latin typeface="Arial" panose="020B0604020202020204" pitchFamily="34" charset="0"/>
                <a:cs typeface="Arial" panose="020B0604020202020204" pitchFamily="34" charset="0"/>
              </a:rPr>
              <a:t>:</a:t>
            </a:r>
          </a:p>
          <a:p>
            <a:pPr marL="285750" indent="-285750" fontAlgn="base">
              <a:lnSpc>
                <a:spcPct val="150000"/>
              </a:lnSpc>
              <a:buFont typeface="Arial" panose="020B0604020202020204" pitchFamily="34" charset="0"/>
              <a:buChar char="•"/>
            </a:pPr>
            <a:r>
              <a:rPr lang="en-US" sz="1300" b="1" dirty="0">
                <a:solidFill>
                  <a:srgbClr val="262626"/>
                </a:solidFill>
                <a:latin typeface="Arial" panose="020B0604020202020204" pitchFamily="34" charset="0"/>
                <a:cs typeface="Arial" panose="020B0604020202020204" pitchFamily="34" charset="0"/>
              </a:rPr>
              <a:t>Lever position(measure in RPM-Low to High):</a:t>
            </a:r>
            <a:r>
              <a:rPr lang="en-US" sz="1300" dirty="0">
                <a:solidFill>
                  <a:srgbClr val="262626"/>
                </a:solidFill>
                <a:latin typeface="Arial" panose="020B0604020202020204" pitchFamily="34" charset="0"/>
                <a:cs typeface="Arial" panose="020B0604020202020204" pitchFamily="34" charset="0"/>
              </a:rPr>
              <a:t> Position of the ship's lever (range: 1.138 to 9.3).(Indicates throttle speed</a:t>
            </a:r>
          </a:p>
          <a:p>
            <a:pPr marL="285750" indent="-285750" fontAlgn="base">
              <a:lnSpc>
                <a:spcPct val="150000"/>
              </a:lnSpc>
              <a:buFont typeface="Arial" panose="020B0604020202020204" pitchFamily="34" charset="0"/>
              <a:buChar char="•"/>
            </a:pPr>
            <a:r>
              <a:rPr lang="en-US" sz="1300" b="1" dirty="0">
                <a:solidFill>
                  <a:srgbClr val="262626"/>
                </a:solidFill>
                <a:latin typeface="Arial" panose="020B0604020202020204" pitchFamily="34" charset="0"/>
                <a:cs typeface="Arial" panose="020B0604020202020204" pitchFamily="34" charset="0"/>
              </a:rPr>
              <a:t>Ship speed (v): </a:t>
            </a:r>
            <a:r>
              <a:rPr lang="en-US" sz="1300" dirty="0">
                <a:solidFill>
                  <a:srgbClr val="262626"/>
                </a:solidFill>
                <a:latin typeface="Arial" panose="020B0604020202020204" pitchFamily="34" charset="0"/>
                <a:cs typeface="Arial" panose="020B0604020202020204" pitchFamily="34" charset="0"/>
              </a:rPr>
              <a:t>Speed of the ship, likely in knots (range: 3 to 27).</a:t>
            </a:r>
          </a:p>
          <a:p>
            <a:pPr marL="285750" indent="-285750" fontAlgn="base">
              <a:lnSpc>
                <a:spcPct val="150000"/>
              </a:lnSpc>
              <a:buFont typeface="Arial" panose="020B0604020202020204" pitchFamily="34" charset="0"/>
              <a:buChar char="•"/>
            </a:pPr>
            <a:r>
              <a:rPr lang="en-US" sz="1300" b="1" dirty="0">
                <a:solidFill>
                  <a:srgbClr val="262626"/>
                </a:solidFill>
                <a:latin typeface="Arial" panose="020B0604020202020204" pitchFamily="34" charset="0"/>
                <a:cs typeface="Arial" panose="020B0604020202020204" pitchFamily="34" charset="0"/>
              </a:rPr>
              <a:t>Gas Turbine (GT) shaft torque (GTT):</a:t>
            </a:r>
            <a:r>
              <a:rPr lang="en-US" sz="1300" dirty="0">
                <a:solidFill>
                  <a:srgbClr val="262626"/>
                </a:solidFill>
                <a:latin typeface="Arial" panose="020B0604020202020204" pitchFamily="34" charset="0"/>
                <a:cs typeface="Arial" panose="020B0604020202020204" pitchFamily="34" charset="0"/>
              </a:rPr>
              <a:t> Torque on the gas turbine shaft in kN m (range: 289.964 to 72763.329).</a:t>
            </a:r>
          </a:p>
          <a:p>
            <a:pPr marL="285750" indent="-285750" fontAlgn="base">
              <a:lnSpc>
                <a:spcPct val="150000"/>
              </a:lnSpc>
              <a:buFont typeface="Arial" panose="020B0604020202020204" pitchFamily="34" charset="0"/>
              <a:buChar char="•"/>
            </a:pPr>
            <a:r>
              <a:rPr lang="en-US" sz="1300" b="1" dirty="0">
                <a:solidFill>
                  <a:srgbClr val="262626"/>
                </a:solidFill>
                <a:latin typeface="Arial" panose="020B0604020202020204" pitchFamily="34" charset="0"/>
                <a:cs typeface="Arial" panose="020B0604020202020204" pitchFamily="34" charset="0"/>
              </a:rPr>
              <a:t>GT rate of revolutions (GTn): </a:t>
            </a:r>
            <a:r>
              <a:rPr lang="en-US" sz="1300" dirty="0">
                <a:solidFill>
                  <a:srgbClr val="262626"/>
                </a:solidFill>
                <a:latin typeface="Arial" panose="020B0604020202020204" pitchFamily="34" charset="0"/>
                <a:cs typeface="Arial" panose="020B0604020202020204" pitchFamily="34" charset="0"/>
              </a:rPr>
              <a:t>Revolutions per minute (rpm) of the gas turbine (range: 1349.489 to 3560.395).</a:t>
            </a:r>
          </a:p>
          <a:p>
            <a:pPr marL="285750" indent="-285750" fontAlgn="base">
              <a:lnSpc>
                <a:spcPct val="150000"/>
              </a:lnSpc>
              <a:buFont typeface="Arial" panose="020B0604020202020204" pitchFamily="34" charset="0"/>
              <a:buChar char="•"/>
            </a:pPr>
            <a:r>
              <a:rPr lang="en-US" sz="1300" b="1" dirty="0">
                <a:solidFill>
                  <a:srgbClr val="262626"/>
                </a:solidFill>
                <a:latin typeface="Arial" panose="020B0604020202020204" pitchFamily="34" charset="0"/>
                <a:cs typeface="Arial" panose="020B0604020202020204" pitchFamily="34" charset="0"/>
              </a:rPr>
              <a:t>Gas Generator rate of revolutions (GGn): </a:t>
            </a:r>
            <a:r>
              <a:rPr lang="en-US" sz="1300" dirty="0">
                <a:solidFill>
                  <a:srgbClr val="262626"/>
                </a:solidFill>
                <a:latin typeface="Arial" panose="020B0604020202020204" pitchFamily="34" charset="0"/>
                <a:cs typeface="Arial" panose="020B0604020202020204" pitchFamily="34" charset="0"/>
              </a:rPr>
              <a:t>Revolutions per minute (rpm) of the gas generator (range: 6677.38 to 9778.528).</a:t>
            </a:r>
          </a:p>
          <a:p>
            <a:pPr marL="285750" indent="-285750" fontAlgn="base">
              <a:lnSpc>
                <a:spcPct val="150000"/>
              </a:lnSpc>
              <a:buFont typeface="Arial" panose="020B0604020202020204" pitchFamily="34" charset="0"/>
              <a:buChar char="•"/>
            </a:pPr>
            <a:r>
              <a:rPr lang="en-US" sz="1300" b="1" dirty="0">
                <a:solidFill>
                  <a:srgbClr val="262626"/>
                </a:solidFill>
                <a:latin typeface="Arial" panose="020B0604020202020204" pitchFamily="34" charset="0"/>
                <a:cs typeface="Arial" panose="020B0604020202020204" pitchFamily="34" charset="0"/>
              </a:rPr>
              <a:t>Starboard Propeller Torque (Ts): </a:t>
            </a:r>
            <a:r>
              <a:rPr lang="en-US" sz="1300" dirty="0">
                <a:solidFill>
                  <a:srgbClr val="262626"/>
                </a:solidFill>
                <a:latin typeface="Arial" panose="020B0604020202020204" pitchFamily="34" charset="0"/>
                <a:cs typeface="Arial" panose="020B0604020202020204" pitchFamily="34" charset="0"/>
              </a:rPr>
              <a:t>Torque on the starboard propeller in kN (range: 7.584 to 644.905).</a:t>
            </a:r>
          </a:p>
          <a:p>
            <a:pPr marL="285750" indent="-285750" fontAlgn="base">
              <a:lnSpc>
                <a:spcPct val="150000"/>
              </a:lnSpc>
              <a:buFont typeface="Arial" panose="020B0604020202020204" pitchFamily="34" charset="0"/>
              <a:buChar char="•"/>
            </a:pPr>
            <a:r>
              <a:rPr lang="en-US" sz="1300" b="1" dirty="0">
                <a:solidFill>
                  <a:srgbClr val="262626"/>
                </a:solidFill>
                <a:latin typeface="Arial" panose="020B0604020202020204" pitchFamily="34" charset="0"/>
                <a:cs typeface="Arial" panose="020B0604020202020204" pitchFamily="34" charset="0"/>
              </a:rPr>
              <a:t>Port Propeller Torque (Tp): </a:t>
            </a:r>
            <a:r>
              <a:rPr lang="en-US" sz="1300" dirty="0">
                <a:solidFill>
                  <a:srgbClr val="262626"/>
                </a:solidFill>
                <a:latin typeface="Arial" panose="020B0604020202020204" pitchFamily="34" charset="0"/>
                <a:cs typeface="Arial" panose="020B0604020202020204" pitchFamily="34" charset="0"/>
              </a:rPr>
              <a:t>Torque on the port propeller in kN (range: 7.584 to 644.905).</a:t>
            </a:r>
          </a:p>
          <a:p>
            <a:pPr marL="285750" indent="-285750" fontAlgn="base">
              <a:lnSpc>
                <a:spcPct val="150000"/>
              </a:lnSpc>
              <a:buFont typeface="Arial" panose="020B0604020202020204" pitchFamily="34" charset="0"/>
              <a:buChar char="•"/>
            </a:pPr>
            <a:r>
              <a:rPr lang="en-US" sz="1300" b="1" dirty="0">
                <a:solidFill>
                  <a:srgbClr val="262626"/>
                </a:solidFill>
                <a:latin typeface="Arial" panose="020B0604020202020204" pitchFamily="34" charset="0"/>
                <a:cs typeface="Arial" panose="020B0604020202020204" pitchFamily="34" charset="0"/>
              </a:rPr>
              <a:t>High Pressure (HP) Turbine exit temperature (T48): </a:t>
            </a:r>
            <a:r>
              <a:rPr lang="en-US" sz="1300" dirty="0">
                <a:solidFill>
                  <a:srgbClr val="262626"/>
                </a:solidFill>
                <a:latin typeface="Arial" panose="020B0604020202020204" pitchFamily="34" charset="0"/>
                <a:cs typeface="Arial" panose="020B0604020202020204" pitchFamily="34" charset="0"/>
              </a:rPr>
              <a:t>Temperature at the exit of the high-pressure turbine in Celsius (range: 464.006 to 115.797).</a:t>
            </a:r>
          </a:p>
          <a:p>
            <a:pPr marL="285750" indent="-285750" fontAlgn="base">
              <a:lnSpc>
                <a:spcPct val="150000"/>
              </a:lnSpc>
              <a:buFont typeface="Arial" panose="020B0604020202020204" pitchFamily="34" charset="0"/>
              <a:buChar char="•"/>
            </a:pPr>
            <a:r>
              <a:rPr lang="en-US" sz="1300" b="1" dirty="0">
                <a:solidFill>
                  <a:srgbClr val="262626"/>
                </a:solidFill>
                <a:latin typeface="Arial" panose="020B0604020202020204" pitchFamily="34" charset="0"/>
                <a:cs typeface="Arial" panose="020B0604020202020204" pitchFamily="34" charset="0"/>
              </a:rPr>
              <a:t>GT Compressor inlet air temperature (T1): </a:t>
            </a:r>
            <a:r>
              <a:rPr lang="en-US" sz="1300" dirty="0">
                <a:solidFill>
                  <a:srgbClr val="262626"/>
                </a:solidFill>
                <a:latin typeface="Arial" panose="020B0604020202020204" pitchFamily="34" charset="0"/>
                <a:cs typeface="Arial" panose="020B0604020202020204" pitchFamily="34" charset="0"/>
              </a:rPr>
              <a:t>Temperature of inlet air to the gas turbine compressor in Celsius (constant at 288).</a:t>
            </a:r>
          </a:p>
          <a:p>
            <a:pPr marL="285750" indent="-285750" fontAlgn="base">
              <a:lnSpc>
                <a:spcPct val="150000"/>
              </a:lnSpc>
              <a:buFont typeface="Arial" panose="020B0604020202020204" pitchFamily="34" charset="0"/>
              <a:buChar char="•"/>
            </a:pPr>
            <a:r>
              <a:rPr lang="en-US" sz="1300" b="1" dirty="0">
                <a:solidFill>
                  <a:srgbClr val="262626"/>
                </a:solidFill>
                <a:latin typeface="Arial" panose="020B0604020202020204" pitchFamily="34" charset="0"/>
                <a:cs typeface="Arial" panose="020B0604020202020204" pitchFamily="34" charset="0"/>
              </a:rPr>
              <a:t>GT Compressor outlet air temperature (T2):</a:t>
            </a:r>
            <a:r>
              <a:rPr lang="en-US" sz="1300" dirty="0">
                <a:solidFill>
                  <a:srgbClr val="262626"/>
                </a:solidFill>
                <a:latin typeface="Arial" panose="020B0604020202020204" pitchFamily="34" charset="0"/>
                <a:cs typeface="Arial" panose="020B0604020202020204" pitchFamily="34" charset="0"/>
              </a:rPr>
              <a:t> Temperature of outlet air from the gas turbine compressor in Celsius (range: 550.563 to 789.094).</a:t>
            </a:r>
          </a:p>
          <a:p>
            <a:pPr marL="285750" indent="-285750" fontAlgn="base">
              <a:lnSpc>
                <a:spcPct val="150000"/>
              </a:lnSpc>
              <a:buFont typeface="Arial" panose="020B0604020202020204" pitchFamily="34" charset="0"/>
              <a:buChar char="•"/>
            </a:pPr>
            <a:r>
              <a:rPr lang="en-US" sz="1300" b="1" dirty="0">
                <a:solidFill>
                  <a:srgbClr val="262626"/>
                </a:solidFill>
                <a:latin typeface="Arial" panose="020B0604020202020204" pitchFamily="34" charset="0"/>
                <a:cs typeface="Arial" panose="020B0604020202020204" pitchFamily="34" charset="0"/>
              </a:rPr>
              <a:t>HP Turbine exit pressure (P48):</a:t>
            </a:r>
            <a:r>
              <a:rPr lang="en-US" sz="1300" dirty="0">
                <a:solidFill>
                  <a:srgbClr val="262626"/>
                </a:solidFill>
                <a:latin typeface="Arial" panose="020B0604020202020204" pitchFamily="34" charset="0"/>
                <a:cs typeface="Arial" panose="020B0604020202020204" pitchFamily="34" charset="0"/>
              </a:rPr>
              <a:t> Pressure at the exit of the high-pressure turbine in bar (range: 1.096 to 4.498).</a:t>
            </a:r>
          </a:p>
          <a:p>
            <a:pPr marL="285750" indent="-285750" fontAlgn="base">
              <a:lnSpc>
                <a:spcPct val="150000"/>
              </a:lnSpc>
              <a:buFont typeface="Arial" panose="020B0604020202020204" pitchFamily="34" charset="0"/>
              <a:buChar char="•"/>
            </a:pPr>
            <a:r>
              <a:rPr lang="en-US" sz="1300" b="1" dirty="0">
                <a:solidFill>
                  <a:srgbClr val="262626"/>
                </a:solidFill>
                <a:latin typeface="Arial" panose="020B0604020202020204" pitchFamily="34" charset="0"/>
                <a:cs typeface="Arial" panose="020B0604020202020204" pitchFamily="34" charset="0"/>
              </a:rPr>
              <a:t>GT Compressor inlet air pressure (P1): </a:t>
            </a:r>
            <a:r>
              <a:rPr lang="en-US" sz="1300" dirty="0">
                <a:solidFill>
                  <a:srgbClr val="262626"/>
                </a:solidFill>
                <a:latin typeface="Arial" panose="020B0604020202020204" pitchFamily="34" charset="0"/>
                <a:cs typeface="Arial" panose="020B0604020202020204" pitchFamily="34" charset="0"/>
              </a:rPr>
              <a:t>Pressure of inlet air to the gas turbine compressor in bar (constant at 0.998). </a:t>
            </a:r>
          </a:p>
          <a:p>
            <a:pPr marL="285750" indent="-285750" fontAlgn="base">
              <a:lnSpc>
                <a:spcPct val="150000"/>
              </a:lnSpc>
              <a:buFont typeface="Arial" panose="020B0604020202020204" pitchFamily="34" charset="0"/>
              <a:buChar char="•"/>
            </a:pPr>
            <a:r>
              <a:rPr kumimoji="0" lang="en-US" altLang="en-US" sz="1300" b="1" i="0" u="none" strike="noStrike" cap="none" normalizeH="0" baseline="0" dirty="0">
                <a:ln>
                  <a:noFill/>
                </a:ln>
                <a:solidFill>
                  <a:schemeClr val="tx1"/>
                </a:solidFill>
                <a:effectLst/>
                <a:latin typeface="Arial" panose="020B0604020202020204" pitchFamily="34" charset="0"/>
              </a:rPr>
              <a:t>GT Compressor outlet air pressure (P2): </a:t>
            </a:r>
            <a:r>
              <a:rPr kumimoji="0" lang="en-US" altLang="en-US" sz="1300" i="0" u="none" strike="noStrike" cap="none" normalizeH="0" baseline="0" dirty="0">
                <a:ln>
                  <a:noFill/>
                </a:ln>
                <a:solidFill>
                  <a:schemeClr val="tx1"/>
                </a:solidFill>
                <a:effectLst/>
                <a:latin typeface="Arial" panose="020B0604020202020204" pitchFamily="34" charset="0"/>
              </a:rPr>
              <a:t>Pressure of outlet air from the gas turbine compressor in the bar (range: 5.947 to 22.811).</a:t>
            </a:r>
          </a:p>
          <a:p>
            <a:pPr marL="285750" indent="-285750" fontAlgn="base">
              <a:lnSpc>
                <a:spcPct val="150000"/>
              </a:lnSpc>
              <a:buFont typeface="Arial" panose="020B0604020202020204" pitchFamily="34" charset="0"/>
              <a:buChar char="•"/>
            </a:pPr>
            <a:r>
              <a:rPr kumimoji="0" lang="en-US" altLang="en-US" sz="1300" b="1" i="0" u="none" strike="noStrike" cap="none" normalizeH="0" baseline="0" dirty="0">
                <a:ln>
                  <a:noFill/>
                </a:ln>
                <a:solidFill>
                  <a:schemeClr val="tx1"/>
                </a:solidFill>
                <a:effectLst/>
                <a:latin typeface="Arial" panose="020B0604020202020204" pitchFamily="34" charset="0"/>
              </a:rPr>
              <a:t>GT exhaust gas pressure (Pexh): </a:t>
            </a:r>
            <a:r>
              <a:rPr kumimoji="0" lang="en-US" altLang="en-US" sz="1300" i="0" u="none" strike="noStrike" cap="none" normalizeH="0" baseline="0" dirty="0">
                <a:ln>
                  <a:noFill/>
                </a:ln>
                <a:solidFill>
                  <a:schemeClr val="tx1"/>
                </a:solidFill>
                <a:effectLst/>
                <a:latin typeface="Arial" panose="020B0604020202020204" pitchFamily="34" charset="0"/>
              </a:rPr>
              <a:t>Pressure of exhaust gas from the gas turbine in the bar (range: 1.019 to 1.049).</a:t>
            </a:r>
          </a:p>
          <a:p>
            <a:pPr marL="285750" indent="-285750" fontAlgn="base">
              <a:lnSpc>
                <a:spcPct val="150000"/>
              </a:lnSpc>
              <a:buFont typeface="Arial" panose="020B0604020202020204" pitchFamily="34" charset="0"/>
              <a:buChar char="•"/>
            </a:pPr>
            <a:r>
              <a:rPr kumimoji="0" lang="en-US" altLang="en-US" sz="1300" b="1" i="0" u="none" strike="noStrike" cap="none" normalizeH="0" baseline="0" dirty="0">
                <a:ln>
                  <a:noFill/>
                </a:ln>
                <a:solidFill>
                  <a:schemeClr val="tx1"/>
                </a:solidFill>
                <a:effectLst/>
                <a:latin typeface="Arial" panose="020B0604020202020204" pitchFamily="34" charset="0"/>
              </a:rPr>
              <a:t>Turbine Injection Control (TIC): </a:t>
            </a:r>
            <a:r>
              <a:rPr kumimoji="0" lang="en-US" altLang="en-US" sz="1300" i="0" u="none" strike="noStrike" cap="none" normalizeH="0" baseline="0" dirty="0">
                <a:ln>
                  <a:noFill/>
                </a:ln>
                <a:solidFill>
                  <a:schemeClr val="tx1"/>
                </a:solidFill>
                <a:effectLst/>
                <a:latin typeface="Arial" panose="020B0604020202020204" pitchFamily="34" charset="0"/>
              </a:rPr>
              <a:t>Control parameter for turbine injection in percentage (range: 3.879 to 92.556).</a:t>
            </a:r>
          </a:p>
          <a:p>
            <a:pPr marL="285750" indent="-285750" fontAlgn="base">
              <a:lnSpc>
                <a:spcPct val="150000"/>
              </a:lnSpc>
              <a:buFont typeface="Arial" panose="020B0604020202020204" pitchFamily="34" charset="0"/>
              <a:buChar char="•"/>
            </a:pPr>
            <a:r>
              <a:rPr kumimoji="0" lang="en-US" altLang="en-US" sz="1300" b="1" i="0" u="none" strike="noStrike" cap="none" normalizeH="0" baseline="0" dirty="0">
                <a:ln>
                  <a:noFill/>
                </a:ln>
                <a:solidFill>
                  <a:schemeClr val="tx1"/>
                </a:solidFill>
                <a:effectLst/>
                <a:latin typeface="Arial" panose="020B0604020202020204" pitchFamily="34" charset="0"/>
              </a:rPr>
              <a:t>Fuel flow (mf): </a:t>
            </a:r>
            <a:r>
              <a:rPr kumimoji="0" lang="en-US" altLang="en-US" sz="1300" i="0" u="none" strike="noStrike" cap="none" normalizeH="0" baseline="0" dirty="0">
                <a:ln>
                  <a:noFill/>
                </a:ln>
                <a:solidFill>
                  <a:schemeClr val="tx1"/>
                </a:solidFill>
                <a:effectLst/>
                <a:latin typeface="Arial" panose="020B0604020202020204" pitchFamily="34" charset="0"/>
              </a:rPr>
              <a:t>Rate of fuel flow into the gas turbine in kg/s (range: 0.079 to 1.832).</a:t>
            </a:r>
          </a:p>
          <a:p>
            <a:pPr marL="285750" indent="-285750" fontAlgn="base">
              <a:lnSpc>
                <a:spcPct val="150000"/>
              </a:lnSpc>
              <a:buFont typeface="Arial" panose="020B0604020202020204" pitchFamily="34" charset="0"/>
              <a:buChar char="•"/>
            </a:pPr>
            <a:r>
              <a:rPr kumimoji="0" lang="en-US" altLang="en-US" sz="1300" b="1" i="0" u="none" strike="noStrike" cap="none" normalizeH="0" baseline="0" dirty="0">
                <a:ln>
                  <a:noFill/>
                </a:ln>
                <a:solidFill>
                  <a:schemeClr val="tx1"/>
                </a:solidFill>
                <a:effectLst/>
                <a:latin typeface="Arial" panose="020B0604020202020204" pitchFamily="34" charset="0"/>
              </a:rPr>
              <a:t>GT Turbine decay state coefficient: </a:t>
            </a:r>
            <a:r>
              <a:rPr kumimoji="0" lang="en-US" altLang="en-US" sz="1300" i="0" u="none" strike="noStrike" cap="none" normalizeH="0" baseline="0" dirty="0">
                <a:ln>
                  <a:noFill/>
                </a:ln>
                <a:solidFill>
                  <a:schemeClr val="tx1"/>
                </a:solidFill>
                <a:effectLst/>
                <a:latin typeface="Arial" panose="020B0604020202020204" pitchFamily="34" charset="0"/>
              </a:rPr>
              <a:t>Coefficient related to the decay state of the gas turbine </a:t>
            </a:r>
            <a:r>
              <a:rPr kumimoji="0" lang="en-US" altLang="en-US" sz="1300" i="0" u="none" strike="noStrike" cap="none" normalizeH="0" baseline="0" dirty="0" err="1">
                <a:ln>
                  <a:noFill/>
                </a:ln>
                <a:solidFill>
                  <a:schemeClr val="tx1"/>
                </a:solidFill>
                <a:effectLst/>
                <a:latin typeface="Arial" panose="020B0604020202020204" pitchFamily="34" charset="0"/>
              </a:rPr>
              <a:t>turbine</a:t>
            </a:r>
            <a:r>
              <a:rPr kumimoji="0" lang="en-US" altLang="en-US" sz="1300" i="0" u="none" strike="noStrike" cap="none" normalizeH="0" baseline="0" dirty="0">
                <a:ln>
                  <a:noFill/>
                </a:ln>
                <a:solidFill>
                  <a:schemeClr val="tx1"/>
                </a:solidFill>
                <a:effectLst/>
                <a:latin typeface="Arial" panose="020B0604020202020204" pitchFamily="34" charset="0"/>
              </a:rPr>
              <a:t> (range: 0.975 to 1). </a:t>
            </a:r>
            <a:r>
              <a:rPr lang="en-US" altLang="en-US" sz="1300" dirty="0">
                <a:solidFill>
                  <a:schemeClr val="tx1"/>
                </a:solidFill>
                <a:latin typeface="Arial" panose="020B0604020202020204" pitchFamily="34" charset="0"/>
              </a:rPr>
              <a:t>(Note- usually a drop of 5-10% in efficiency might be considered critical for gas turbines</a:t>
            </a:r>
            <a:endParaRPr kumimoji="0" lang="en-US" altLang="en-US" sz="13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3925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D33AA2-0BCC-D351-F9B3-2E1D779DA707}"/>
              </a:ext>
            </a:extLst>
          </p:cNvPr>
          <p:cNvSpPr txBox="1"/>
          <p:nvPr/>
        </p:nvSpPr>
        <p:spPr>
          <a:xfrm>
            <a:off x="98327" y="206478"/>
            <a:ext cx="4008486" cy="461665"/>
          </a:xfrm>
          <a:prstGeom prst="rect">
            <a:avLst/>
          </a:prstGeom>
          <a:noFill/>
        </p:spPr>
        <p:txBody>
          <a:bodyPr wrap="square" rtlCol="0">
            <a:spAutoFit/>
          </a:bodyPr>
          <a:lstStyle/>
          <a:p>
            <a:r>
              <a:rPr lang="en-IN" sz="2400" b="1" u="sng" dirty="0">
                <a:solidFill>
                  <a:srgbClr val="C00000"/>
                </a:solidFill>
                <a:latin typeface="Arial" panose="020B0604020202020204" pitchFamily="34" charset="0"/>
                <a:cs typeface="Arial" panose="020B0604020202020204" pitchFamily="34" charset="0"/>
              </a:rPr>
              <a:t>Data Pre- Processing : </a:t>
            </a:r>
          </a:p>
        </p:txBody>
      </p:sp>
      <p:sp>
        <p:nvSpPr>
          <p:cNvPr id="3" name="TextBox 2">
            <a:extLst>
              <a:ext uri="{FF2B5EF4-FFF2-40B4-BE49-F238E27FC236}">
                <a16:creationId xmlns:a16="http://schemas.microsoft.com/office/drawing/2014/main" id="{A62F9AF8-A5B3-09AF-3542-CC17E26DD455}"/>
              </a:ext>
            </a:extLst>
          </p:cNvPr>
          <p:cNvSpPr txBox="1"/>
          <p:nvPr/>
        </p:nvSpPr>
        <p:spPr>
          <a:xfrm>
            <a:off x="398208" y="847685"/>
            <a:ext cx="9945327" cy="4897046"/>
          </a:xfrm>
          <a:prstGeom prst="rect">
            <a:avLst/>
          </a:prstGeom>
          <a:noFill/>
        </p:spPr>
        <p:txBody>
          <a:bodyPr wrap="square" rtlCol="0">
            <a:spAutoFit/>
          </a:bodyPr>
          <a:lstStyle/>
          <a:p>
            <a:pPr>
              <a:lnSpc>
                <a:spcPct val="150000"/>
              </a:lnSpc>
            </a:pPr>
            <a:r>
              <a:rPr lang="en-IN" sz="1500" dirty="0">
                <a:latin typeface="Arial" panose="020B0604020202020204" pitchFamily="34" charset="0"/>
                <a:cs typeface="Arial" panose="020B0604020202020204" pitchFamily="34" charset="0"/>
              </a:rPr>
              <a:t>Data </a:t>
            </a:r>
            <a:r>
              <a:rPr lang="en-US" sz="1500" dirty="0">
                <a:latin typeface="Arial" panose="020B0604020202020204" pitchFamily="34" charset="0"/>
                <a:cs typeface="Arial" panose="020B0604020202020204" pitchFamily="34" charset="0"/>
              </a:rPr>
              <a:t>processing requires cleaning of data and preparing it for further analysis. Our cleaning process involve the following parts:</a:t>
            </a:r>
          </a:p>
          <a:p>
            <a:pPr marL="342900" indent="-342900">
              <a:lnSpc>
                <a:spcPct val="150000"/>
              </a:lnSpc>
              <a:buFont typeface="+mj-lt"/>
              <a:buAutoNum type="alphaLcPeriod"/>
            </a:pPr>
            <a:r>
              <a:rPr lang="en-US" sz="1500" dirty="0">
                <a:latin typeface="Arial" panose="020B0604020202020204" pitchFamily="34" charset="0"/>
                <a:cs typeface="Arial" panose="020B0604020202020204" pitchFamily="34" charset="0"/>
              </a:rPr>
              <a:t>Necessary libraries such as pandas, numpy, matplotlib, and seaborn are imported. </a:t>
            </a:r>
          </a:p>
          <a:p>
            <a:pPr marL="342900" indent="-342900">
              <a:lnSpc>
                <a:spcPct val="150000"/>
              </a:lnSpc>
              <a:buFont typeface="+mj-lt"/>
              <a:buAutoNum type="alphaLcPeriod"/>
            </a:pPr>
            <a:r>
              <a:rPr lang="en-US" sz="1500" dirty="0">
                <a:latin typeface="Arial" panose="020B0604020202020204" pitchFamily="34" charset="0"/>
                <a:cs typeface="Arial" panose="020B0604020202020204" pitchFamily="34" charset="0"/>
              </a:rPr>
              <a:t>Handling Missing Values: Here I have filled the missing values with ‘ffill’ method</a:t>
            </a:r>
          </a:p>
          <a:p>
            <a:pPr marL="342900" indent="-342900">
              <a:lnSpc>
                <a:spcPct val="150000"/>
              </a:lnSpc>
              <a:buFont typeface="+mj-lt"/>
              <a:buAutoNum type="alphaLcPeriod"/>
            </a:pPr>
            <a:r>
              <a:rPr lang="en-US" sz="1500" dirty="0">
                <a:latin typeface="Arial" panose="020B0604020202020204" pitchFamily="34" charset="0"/>
                <a:cs typeface="Arial" panose="020B0604020202020204" pitchFamily="34" charset="0"/>
              </a:rPr>
              <a:t>Convert columns to appropriate data types, such as converting object data types to numeric types using pd.to_numeric(). </a:t>
            </a:r>
          </a:p>
          <a:p>
            <a:pPr marL="342900" indent="-342900">
              <a:lnSpc>
                <a:spcPct val="150000"/>
              </a:lnSpc>
              <a:buFont typeface="+mj-lt"/>
              <a:buAutoNum type="alphaLcPeriod"/>
            </a:pPr>
            <a:r>
              <a:rPr lang="en-US" sz="1500" dirty="0">
                <a:latin typeface="Arial" panose="020B0604020202020204" pitchFamily="34" charset="0"/>
                <a:cs typeface="Arial" panose="020B0604020202020204" pitchFamily="34" charset="0"/>
              </a:rPr>
              <a:t>Duplicate rows are identified and removed using df.drop_duplicates(). </a:t>
            </a:r>
          </a:p>
          <a:p>
            <a:pPr marL="342900" indent="-342900">
              <a:lnSpc>
                <a:spcPct val="150000"/>
              </a:lnSpc>
              <a:buFont typeface="+mj-lt"/>
              <a:buAutoNum type="alphaLcPeriod"/>
            </a:pPr>
            <a:r>
              <a:rPr lang="en-US" sz="1500" dirty="0">
                <a:latin typeface="Arial" panose="020B0604020202020204" pitchFamily="34" charset="0"/>
                <a:cs typeface="Arial" panose="020B0604020202020204" pitchFamily="34" charset="0"/>
              </a:rPr>
              <a:t>A correlation matrix is computed to identify relationships between variables.</a:t>
            </a:r>
          </a:p>
          <a:p>
            <a:pPr marL="342900" indent="-342900">
              <a:lnSpc>
                <a:spcPct val="150000"/>
              </a:lnSpc>
              <a:buFont typeface="+mj-lt"/>
              <a:buAutoNum type="alphaLcPeriod"/>
            </a:pPr>
            <a:r>
              <a:rPr lang="en-US" sz="1500" dirty="0">
                <a:latin typeface="Arial" panose="020B0604020202020204" pitchFamily="34" charset="0"/>
                <a:cs typeface="Arial" panose="020B0604020202020204" pitchFamily="34" charset="0"/>
              </a:rPr>
              <a:t>Various plots such as histograms, pair plots, and heatmaps are created to visualize the data distribution and relationships.</a:t>
            </a:r>
          </a:p>
          <a:p>
            <a:pPr marL="342900" indent="-342900">
              <a:lnSpc>
                <a:spcPct val="150000"/>
              </a:lnSpc>
              <a:buFont typeface="+mj-lt"/>
              <a:buAutoNum type="alphaLcPeriod"/>
            </a:pPr>
            <a:r>
              <a:rPr lang="en-US" sz="1500" dirty="0">
                <a:latin typeface="Arial" panose="020B0604020202020204" pitchFamily="34" charset="0"/>
                <a:cs typeface="Arial" panose="020B0604020202020204" pitchFamily="34" charset="0"/>
              </a:rPr>
              <a:t>All the values in column ['GT Compressor inlet air temperature (T1) [C]'] &amp; ['GT Compressor inlet air pressure (P1) [bar]'] are same so we dropped both the columns</a:t>
            </a:r>
          </a:p>
          <a:p>
            <a:pPr marL="342900" indent="-342900">
              <a:lnSpc>
                <a:spcPct val="150000"/>
              </a:lnSpc>
              <a:buFont typeface="+mj-lt"/>
              <a:buAutoNum type="alphaLcPeriod"/>
            </a:pPr>
            <a:r>
              <a:rPr lang="en-US" sz="1500" dirty="0">
                <a:latin typeface="Arial" panose="020B0604020202020204" pitchFamily="34" charset="0"/>
                <a:cs typeface="Arial" panose="020B0604020202020204" pitchFamily="34" charset="0"/>
              </a:rPr>
              <a:t>I renamed all the column names.</a:t>
            </a:r>
          </a:p>
          <a:p>
            <a:pPr marL="342900" indent="-342900">
              <a:lnSpc>
                <a:spcPct val="150000"/>
              </a:lnSpc>
              <a:buFont typeface="+mj-lt"/>
              <a:buAutoNum type="alphaLcPeriod"/>
            </a:pPr>
            <a:r>
              <a:rPr lang="en-US" sz="1500" dirty="0">
                <a:latin typeface="Arial" panose="020B0604020202020204" pitchFamily="34" charset="0"/>
                <a:cs typeface="Arial" panose="020B0604020202020204" pitchFamily="34" charset="0"/>
              </a:rPr>
              <a:t>I have done outlier treatment using boxplot and there is no outliers in the data set</a:t>
            </a:r>
          </a:p>
        </p:txBody>
      </p:sp>
    </p:spTree>
    <p:extLst>
      <p:ext uri="{BB962C8B-B14F-4D97-AF65-F5344CB8AC3E}">
        <p14:creationId xmlns:p14="http://schemas.microsoft.com/office/powerpoint/2010/main" val="485335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1E06C9-5E91-6A23-7BC3-9FCF54E3C088}"/>
              </a:ext>
            </a:extLst>
          </p:cNvPr>
          <p:cNvPicPr>
            <a:picLocks noChangeAspect="1"/>
          </p:cNvPicPr>
          <p:nvPr/>
        </p:nvPicPr>
        <p:blipFill rotWithShape="1">
          <a:blip r:embed="rId2"/>
          <a:srcRect l="3924"/>
          <a:stretch/>
        </p:blipFill>
        <p:spPr>
          <a:xfrm>
            <a:off x="285134" y="914308"/>
            <a:ext cx="3741853" cy="2851447"/>
          </a:xfrm>
          <a:prstGeom prst="rect">
            <a:avLst/>
          </a:prstGeom>
        </p:spPr>
      </p:pic>
      <p:pic>
        <p:nvPicPr>
          <p:cNvPr id="5" name="Picture 4">
            <a:extLst>
              <a:ext uri="{FF2B5EF4-FFF2-40B4-BE49-F238E27FC236}">
                <a16:creationId xmlns:a16="http://schemas.microsoft.com/office/drawing/2014/main" id="{9A34E1BA-C617-9997-636F-28126A32C64E}"/>
              </a:ext>
            </a:extLst>
          </p:cNvPr>
          <p:cNvPicPr>
            <a:picLocks noChangeAspect="1"/>
          </p:cNvPicPr>
          <p:nvPr/>
        </p:nvPicPr>
        <p:blipFill rotWithShape="1">
          <a:blip r:embed="rId3"/>
          <a:srcRect l="6781" t="3900"/>
          <a:stretch/>
        </p:blipFill>
        <p:spPr>
          <a:xfrm>
            <a:off x="4144296" y="914307"/>
            <a:ext cx="3741852" cy="2851447"/>
          </a:xfrm>
          <a:prstGeom prst="rect">
            <a:avLst/>
          </a:prstGeom>
        </p:spPr>
      </p:pic>
      <p:pic>
        <p:nvPicPr>
          <p:cNvPr id="7" name="Picture 6">
            <a:extLst>
              <a:ext uri="{FF2B5EF4-FFF2-40B4-BE49-F238E27FC236}">
                <a16:creationId xmlns:a16="http://schemas.microsoft.com/office/drawing/2014/main" id="{BD9415FC-C187-3B1D-04E6-45CBF525AB6B}"/>
              </a:ext>
            </a:extLst>
          </p:cNvPr>
          <p:cNvPicPr>
            <a:picLocks noChangeAspect="1"/>
          </p:cNvPicPr>
          <p:nvPr/>
        </p:nvPicPr>
        <p:blipFill rotWithShape="1">
          <a:blip r:embed="rId4"/>
          <a:srcRect l="6897"/>
          <a:stretch/>
        </p:blipFill>
        <p:spPr>
          <a:xfrm>
            <a:off x="8003458" y="914308"/>
            <a:ext cx="3745420" cy="2851447"/>
          </a:xfrm>
          <a:prstGeom prst="rect">
            <a:avLst/>
          </a:prstGeom>
        </p:spPr>
      </p:pic>
      <p:pic>
        <p:nvPicPr>
          <p:cNvPr id="9" name="Picture 8">
            <a:extLst>
              <a:ext uri="{FF2B5EF4-FFF2-40B4-BE49-F238E27FC236}">
                <a16:creationId xmlns:a16="http://schemas.microsoft.com/office/drawing/2014/main" id="{AB791DEE-0725-25FF-93AF-7A99CF0A8ED9}"/>
              </a:ext>
            </a:extLst>
          </p:cNvPr>
          <p:cNvPicPr>
            <a:picLocks noChangeAspect="1"/>
          </p:cNvPicPr>
          <p:nvPr/>
        </p:nvPicPr>
        <p:blipFill rotWithShape="1">
          <a:blip r:embed="rId5"/>
          <a:srcRect l="2444"/>
          <a:stretch/>
        </p:blipFill>
        <p:spPr>
          <a:xfrm>
            <a:off x="285134" y="3765754"/>
            <a:ext cx="3741852" cy="2851448"/>
          </a:xfrm>
          <a:prstGeom prst="rect">
            <a:avLst/>
          </a:prstGeom>
        </p:spPr>
      </p:pic>
      <p:pic>
        <p:nvPicPr>
          <p:cNvPr id="11" name="Picture 10">
            <a:extLst>
              <a:ext uri="{FF2B5EF4-FFF2-40B4-BE49-F238E27FC236}">
                <a16:creationId xmlns:a16="http://schemas.microsoft.com/office/drawing/2014/main" id="{D3E5B095-B885-5A26-DCEE-5C28A2030D17}"/>
              </a:ext>
            </a:extLst>
          </p:cNvPr>
          <p:cNvPicPr>
            <a:picLocks noChangeAspect="1"/>
          </p:cNvPicPr>
          <p:nvPr/>
        </p:nvPicPr>
        <p:blipFill rotWithShape="1">
          <a:blip r:embed="rId6"/>
          <a:srcRect l="3124"/>
          <a:stretch/>
        </p:blipFill>
        <p:spPr>
          <a:xfrm>
            <a:off x="4144294" y="3765754"/>
            <a:ext cx="3741851" cy="2851447"/>
          </a:xfrm>
          <a:prstGeom prst="rect">
            <a:avLst/>
          </a:prstGeom>
        </p:spPr>
      </p:pic>
      <p:pic>
        <p:nvPicPr>
          <p:cNvPr id="13" name="Picture 12">
            <a:extLst>
              <a:ext uri="{FF2B5EF4-FFF2-40B4-BE49-F238E27FC236}">
                <a16:creationId xmlns:a16="http://schemas.microsoft.com/office/drawing/2014/main" id="{DBE81030-EF10-D28F-F26C-645CD5348DD5}"/>
              </a:ext>
            </a:extLst>
          </p:cNvPr>
          <p:cNvPicPr>
            <a:picLocks noChangeAspect="1"/>
          </p:cNvPicPr>
          <p:nvPr/>
        </p:nvPicPr>
        <p:blipFill rotWithShape="1">
          <a:blip r:embed="rId7"/>
          <a:srcRect l="2799"/>
          <a:stretch/>
        </p:blipFill>
        <p:spPr>
          <a:xfrm>
            <a:off x="8003452" y="3765753"/>
            <a:ext cx="3741850" cy="2851447"/>
          </a:xfrm>
          <a:prstGeom prst="rect">
            <a:avLst/>
          </a:prstGeom>
        </p:spPr>
      </p:pic>
      <p:sp>
        <p:nvSpPr>
          <p:cNvPr id="15" name="TextBox 14">
            <a:extLst>
              <a:ext uri="{FF2B5EF4-FFF2-40B4-BE49-F238E27FC236}">
                <a16:creationId xmlns:a16="http://schemas.microsoft.com/office/drawing/2014/main" id="{946AA0F9-B2EF-D509-24D5-0E0296BF4A4F}"/>
              </a:ext>
            </a:extLst>
          </p:cNvPr>
          <p:cNvSpPr txBox="1"/>
          <p:nvPr/>
        </p:nvSpPr>
        <p:spPr>
          <a:xfrm>
            <a:off x="98322" y="176981"/>
            <a:ext cx="5456903" cy="461665"/>
          </a:xfrm>
          <a:prstGeom prst="rect">
            <a:avLst/>
          </a:prstGeom>
          <a:noFill/>
        </p:spPr>
        <p:txBody>
          <a:bodyPr wrap="square" rtlCol="0">
            <a:spAutoFit/>
          </a:bodyPr>
          <a:lstStyle/>
          <a:p>
            <a:r>
              <a:rPr lang="en-IN" sz="2400" b="1" u="sng" dirty="0">
                <a:solidFill>
                  <a:srgbClr val="C00000"/>
                </a:solidFill>
                <a:latin typeface="Arial" panose="020B0604020202020204" pitchFamily="34" charset="0"/>
                <a:cs typeface="Arial" panose="020B0604020202020204" pitchFamily="34" charset="0"/>
              </a:rPr>
              <a:t>Data Visualization</a:t>
            </a:r>
            <a:r>
              <a:rPr lang="en-IN" sz="2400" b="1" u="sng" dirty="0">
                <a:solidFill>
                  <a:srgbClr val="C00000"/>
                </a:solidFill>
                <a:latin typeface="Arial" panose="020B0604020202020204" pitchFamily="34" charset="0"/>
                <a:cs typeface="Arial" panose="020B0604020202020204" pitchFamily="34" charset="0"/>
                <a:sym typeface="Wingdings" panose="05000000000000000000" pitchFamily="2" charset="2"/>
              </a:rPr>
              <a:t>:-  (Hist Plot)</a:t>
            </a:r>
            <a:endParaRPr lang="en-IN" sz="2400" b="1" u="sng"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6051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C8C1B52-61CB-F718-72A7-46CE1653165C}"/>
              </a:ext>
            </a:extLst>
          </p:cNvPr>
          <p:cNvPicPr>
            <a:picLocks noChangeAspect="1"/>
          </p:cNvPicPr>
          <p:nvPr/>
        </p:nvPicPr>
        <p:blipFill rotWithShape="1">
          <a:blip r:embed="rId2"/>
          <a:srcRect l="4128"/>
          <a:stretch/>
        </p:blipFill>
        <p:spPr>
          <a:xfrm>
            <a:off x="344130" y="850702"/>
            <a:ext cx="3640969" cy="2826563"/>
          </a:xfrm>
          <a:prstGeom prst="rect">
            <a:avLst/>
          </a:prstGeom>
        </p:spPr>
      </p:pic>
      <p:pic>
        <p:nvPicPr>
          <p:cNvPr id="5" name="Picture 4">
            <a:extLst>
              <a:ext uri="{FF2B5EF4-FFF2-40B4-BE49-F238E27FC236}">
                <a16:creationId xmlns:a16="http://schemas.microsoft.com/office/drawing/2014/main" id="{93C53FF5-8567-6C1B-2FBD-31A9FF7E6970}"/>
              </a:ext>
            </a:extLst>
          </p:cNvPr>
          <p:cNvPicPr>
            <a:picLocks noChangeAspect="1"/>
          </p:cNvPicPr>
          <p:nvPr/>
        </p:nvPicPr>
        <p:blipFill rotWithShape="1">
          <a:blip r:embed="rId3"/>
          <a:srcRect l="3898"/>
          <a:stretch/>
        </p:blipFill>
        <p:spPr>
          <a:xfrm>
            <a:off x="4154130" y="850701"/>
            <a:ext cx="3640969" cy="2826563"/>
          </a:xfrm>
          <a:prstGeom prst="rect">
            <a:avLst/>
          </a:prstGeom>
        </p:spPr>
      </p:pic>
      <p:pic>
        <p:nvPicPr>
          <p:cNvPr id="7" name="Picture 6">
            <a:extLst>
              <a:ext uri="{FF2B5EF4-FFF2-40B4-BE49-F238E27FC236}">
                <a16:creationId xmlns:a16="http://schemas.microsoft.com/office/drawing/2014/main" id="{D5847BE6-95F8-DA12-B021-75A0BB558E48}"/>
              </a:ext>
            </a:extLst>
          </p:cNvPr>
          <p:cNvPicPr>
            <a:picLocks noChangeAspect="1"/>
          </p:cNvPicPr>
          <p:nvPr/>
        </p:nvPicPr>
        <p:blipFill rotWithShape="1">
          <a:blip r:embed="rId4"/>
          <a:srcRect l="1639" r="1"/>
          <a:stretch/>
        </p:blipFill>
        <p:spPr>
          <a:xfrm>
            <a:off x="7964130" y="850702"/>
            <a:ext cx="3664846" cy="2826563"/>
          </a:xfrm>
          <a:prstGeom prst="rect">
            <a:avLst/>
          </a:prstGeom>
        </p:spPr>
      </p:pic>
      <p:pic>
        <p:nvPicPr>
          <p:cNvPr id="9" name="Picture 8">
            <a:extLst>
              <a:ext uri="{FF2B5EF4-FFF2-40B4-BE49-F238E27FC236}">
                <a16:creationId xmlns:a16="http://schemas.microsoft.com/office/drawing/2014/main" id="{4A4EBCA6-54E4-0052-EB52-7E1E9C3D7C25}"/>
              </a:ext>
            </a:extLst>
          </p:cNvPr>
          <p:cNvPicPr>
            <a:picLocks noChangeAspect="1"/>
          </p:cNvPicPr>
          <p:nvPr/>
        </p:nvPicPr>
        <p:blipFill>
          <a:blip r:embed="rId5"/>
          <a:stretch>
            <a:fillRect/>
          </a:stretch>
        </p:blipFill>
        <p:spPr>
          <a:xfrm>
            <a:off x="344131" y="3864077"/>
            <a:ext cx="3640968" cy="2826563"/>
          </a:xfrm>
          <a:prstGeom prst="rect">
            <a:avLst/>
          </a:prstGeom>
        </p:spPr>
      </p:pic>
      <p:pic>
        <p:nvPicPr>
          <p:cNvPr id="11" name="Picture 10">
            <a:extLst>
              <a:ext uri="{FF2B5EF4-FFF2-40B4-BE49-F238E27FC236}">
                <a16:creationId xmlns:a16="http://schemas.microsoft.com/office/drawing/2014/main" id="{3487AD10-1BBC-B7CE-C0AA-7E1A09E35589}"/>
              </a:ext>
            </a:extLst>
          </p:cNvPr>
          <p:cNvPicPr>
            <a:picLocks noChangeAspect="1"/>
          </p:cNvPicPr>
          <p:nvPr/>
        </p:nvPicPr>
        <p:blipFill rotWithShape="1">
          <a:blip r:embed="rId6"/>
          <a:srcRect l="3429"/>
          <a:stretch/>
        </p:blipFill>
        <p:spPr>
          <a:xfrm>
            <a:off x="4154130" y="3864076"/>
            <a:ext cx="3640968" cy="2830713"/>
          </a:xfrm>
          <a:prstGeom prst="rect">
            <a:avLst/>
          </a:prstGeom>
        </p:spPr>
      </p:pic>
      <p:pic>
        <p:nvPicPr>
          <p:cNvPr id="13" name="Picture 12">
            <a:extLst>
              <a:ext uri="{FF2B5EF4-FFF2-40B4-BE49-F238E27FC236}">
                <a16:creationId xmlns:a16="http://schemas.microsoft.com/office/drawing/2014/main" id="{53984B49-C483-9AC8-708C-C3AABE44A42A}"/>
              </a:ext>
            </a:extLst>
          </p:cNvPr>
          <p:cNvPicPr>
            <a:picLocks noChangeAspect="1"/>
          </p:cNvPicPr>
          <p:nvPr/>
        </p:nvPicPr>
        <p:blipFill rotWithShape="1">
          <a:blip r:embed="rId7"/>
          <a:srcRect l="2836"/>
          <a:stretch/>
        </p:blipFill>
        <p:spPr>
          <a:xfrm>
            <a:off x="7964129" y="3677264"/>
            <a:ext cx="3640969" cy="3022039"/>
          </a:xfrm>
          <a:prstGeom prst="rect">
            <a:avLst/>
          </a:prstGeom>
        </p:spPr>
      </p:pic>
      <p:sp>
        <p:nvSpPr>
          <p:cNvPr id="15" name="TextBox 14">
            <a:extLst>
              <a:ext uri="{FF2B5EF4-FFF2-40B4-BE49-F238E27FC236}">
                <a16:creationId xmlns:a16="http://schemas.microsoft.com/office/drawing/2014/main" id="{096430B4-D2EF-03ED-086C-FFA15F2097DF}"/>
              </a:ext>
            </a:extLst>
          </p:cNvPr>
          <p:cNvSpPr txBox="1"/>
          <p:nvPr/>
        </p:nvSpPr>
        <p:spPr>
          <a:xfrm>
            <a:off x="98323" y="176981"/>
            <a:ext cx="2989006" cy="461665"/>
          </a:xfrm>
          <a:prstGeom prst="rect">
            <a:avLst/>
          </a:prstGeom>
          <a:noFill/>
        </p:spPr>
        <p:txBody>
          <a:bodyPr wrap="square" rtlCol="0">
            <a:spAutoFit/>
          </a:bodyPr>
          <a:lstStyle/>
          <a:p>
            <a:r>
              <a:rPr lang="en-IN" sz="2400" b="1" u="sng" dirty="0">
                <a:solidFill>
                  <a:srgbClr val="C00000"/>
                </a:solidFill>
                <a:latin typeface="Arial" panose="020B0604020202020204" pitchFamily="34" charset="0"/>
                <a:cs typeface="Arial" panose="020B0604020202020204" pitchFamily="34" charset="0"/>
              </a:rPr>
              <a:t>Data Visualization:</a:t>
            </a:r>
          </a:p>
        </p:txBody>
      </p:sp>
      <p:sp>
        <p:nvSpPr>
          <p:cNvPr id="16" name="TextBox 15">
            <a:extLst>
              <a:ext uri="{FF2B5EF4-FFF2-40B4-BE49-F238E27FC236}">
                <a16:creationId xmlns:a16="http://schemas.microsoft.com/office/drawing/2014/main" id="{A4C5CA82-8D37-A996-C468-0AC7E3A10218}"/>
              </a:ext>
            </a:extLst>
          </p:cNvPr>
          <p:cNvSpPr txBox="1"/>
          <p:nvPr/>
        </p:nvSpPr>
        <p:spPr>
          <a:xfrm>
            <a:off x="98322" y="176981"/>
            <a:ext cx="5456903" cy="461665"/>
          </a:xfrm>
          <a:prstGeom prst="rect">
            <a:avLst/>
          </a:prstGeom>
          <a:noFill/>
        </p:spPr>
        <p:txBody>
          <a:bodyPr wrap="square" rtlCol="0">
            <a:spAutoFit/>
          </a:bodyPr>
          <a:lstStyle/>
          <a:p>
            <a:r>
              <a:rPr lang="en-IN" sz="2400" b="1" u="sng" dirty="0">
                <a:solidFill>
                  <a:srgbClr val="C00000"/>
                </a:solidFill>
                <a:latin typeface="Arial" panose="020B0604020202020204" pitchFamily="34" charset="0"/>
                <a:cs typeface="Arial" panose="020B0604020202020204" pitchFamily="34" charset="0"/>
              </a:rPr>
              <a:t>Data Visualization</a:t>
            </a:r>
            <a:r>
              <a:rPr lang="en-IN" sz="2400" b="1" u="sng" dirty="0">
                <a:solidFill>
                  <a:srgbClr val="C00000"/>
                </a:solidFill>
                <a:latin typeface="Arial" panose="020B0604020202020204" pitchFamily="34" charset="0"/>
                <a:cs typeface="Arial" panose="020B0604020202020204" pitchFamily="34" charset="0"/>
                <a:sym typeface="Wingdings" panose="05000000000000000000" pitchFamily="2" charset="2"/>
              </a:rPr>
              <a:t>:-  (Hist Plot)</a:t>
            </a:r>
            <a:endParaRPr lang="en-IN" sz="2400" b="1" u="sng"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8678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0A7E04-2F00-E496-CF42-7190D66D19D4}"/>
              </a:ext>
            </a:extLst>
          </p:cNvPr>
          <p:cNvPicPr>
            <a:picLocks noChangeAspect="1"/>
          </p:cNvPicPr>
          <p:nvPr/>
        </p:nvPicPr>
        <p:blipFill rotWithShape="1">
          <a:blip r:embed="rId2"/>
          <a:srcRect l="5530"/>
          <a:stretch/>
        </p:blipFill>
        <p:spPr>
          <a:xfrm>
            <a:off x="245806" y="712900"/>
            <a:ext cx="3726426" cy="2924830"/>
          </a:xfrm>
          <a:prstGeom prst="rect">
            <a:avLst/>
          </a:prstGeom>
        </p:spPr>
      </p:pic>
      <p:pic>
        <p:nvPicPr>
          <p:cNvPr id="5" name="Picture 4">
            <a:extLst>
              <a:ext uri="{FF2B5EF4-FFF2-40B4-BE49-F238E27FC236}">
                <a16:creationId xmlns:a16="http://schemas.microsoft.com/office/drawing/2014/main" id="{E8211512-0216-8E29-1002-ED20F29B59AE}"/>
              </a:ext>
            </a:extLst>
          </p:cNvPr>
          <p:cNvPicPr>
            <a:picLocks noChangeAspect="1"/>
          </p:cNvPicPr>
          <p:nvPr/>
        </p:nvPicPr>
        <p:blipFill rotWithShape="1">
          <a:blip r:embed="rId3"/>
          <a:srcRect l="3314"/>
          <a:stretch/>
        </p:blipFill>
        <p:spPr>
          <a:xfrm>
            <a:off x="4232787" y="712900"/>
            <a:ext cx="3726426" cy="2924830"/>
          </a:xfrm>
          <a:prstGeom prst="rect">
            <a:avLst/>
          </a:prstGeom>
        </p:spPr>
      </p:pic>
      <p:pic>
        <p:nvPicPr>
          <p:cNvPr id="7" name="Picture 6">
            <a:extLst>
              <a:ext uri="{FF2B5EF4-FFF2-40B4-BE49-F238E27FC236}">
                <a16:creationId xmlns:a16="http://schemas.microsoft.com/office/drawing/2014/main" id="{619CD6A0-483B-331D-812D-0914D923B660}"/>
              </a:ext>
            </a:extLst>
          </p:cNvPr>
          <p:cNvPicPr>
            <a:picLocks noChangeAspect="1"/>
          </p:cNvPicPr>
          <p:nvPr/>
        </p:nvPicPr>
        <p:blipFill rotWithShape="1">
          <a:blip r:embed="rId4"/>
          <a:srcRect l="6029"/>
          <a:stretch/>
        </p:blipFill>
        <p:spPr>
          <a:xfrm>
            <a:off x="8219768" y="712899"/>
            <a:ext cx="3582703" cy="2924829"/>
          </a:xfrm>
          <a:prstGeom prst="rect">
            <a:avLst/>
          </a:prstGeom>
        </p:spPr>
      </p:pic>
      <p:sp>
        <p:nvSpPr>
          <p:cNvPr id="8" name="TextBox 7">
            <a:extLst>
              <a:ext uri="{FF2B5EF4-FFF2-40B4-BE49-F238E27FC236}">
                <a16:creationId xmlns:a16="http://schemas.microsoft.com/office/drawing/2014/main" id="{E40C2163-29EC-7739-7997-F84CDB70CA78}"/>
              </a:ext>
            </a:extLst>
          </p:cNvPr>
          <p:cNvSpPr txBox="1"/>
          <p:nvPr/>
        </p:nvSpPr>
        <p:spPr>
          <a:xfrm>
            <a:off x="98322" y="176981"/>
            <a:ext cx="5456903" cy="461665"/>
          </a:xfrm>
          <a:prstGeom prst="rect">
            <a:avLst/>
          </a:prstGeom>
          <a:noFill/>
        </p:spPr>
        <p:txBody>
          <a:bodyPr wrap="square" rtlCol="0">
            <a:spAutoFit/>
          </a:bodyPr>
          <a:lstStyle/>
          <a:p>
            <a:r>
              <a:rPr lang="en-IN" sz="2400" b="1" u="sng" dirty="0">
                <a:solidFill>
                  <a:srgbClr val="C00000"/>
                </a:solidFill>
                <a:latin typeface="Arial" panose="020B0604020202020204" pitchFamily="34" charset="0"/>
                <a:cs typeface="Arial" panose="020B0604020202020204" pitchFamily="34" charset="0"/>
              </a:rPr>
              <a:t>Data Visualization</a:t>
            </a:r>
            <a:r>
              <a:rPr lang="en-IN" sz="2400" b="1" u="sng" dirty="0">
                <a:solidFill>
                  <a:srgbClr val="C00000"/>
                </a:solidFill>
                <a:latin typeface="Arial" panose="020B0604020202020204" pitchFamily="34" charset="0"/>
                <a:cs typeface="Arial" panose="020B0604020202020204" pitchFamily="34" charset="0"/>
                <a:sym typeface="Wingdings" panose="05000000000000000000" pitchFamily="2" charset="2"/>
              </a:rPr>
              <a:t>:-  (Hist Plot)</a:t>
            </a:r>
            <a:endParaRPr lang="en-IN" sz="2400" b="1" u="sng"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84051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4465</TotalTime>
  <Words>1309</Words>
  <Application>Microsoft Office PowerPoint</Application>
  <PresentationFormat>Widescreen</PresentationFormat>
  <Paragraphs>120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Rockwell</vt:lpstr>
      <vt:lpstr>Rockwell Condensed</vt:lpstr>
      <vt:lpstr>Wingdings</vt:lpstr>
      <vt:lpstr>Wood Type</vt:lpstr>
      <vt:lpstr> "Predictive Maintenance and Condition-Based Monitoring (CBM) for Maritime Drive Systems Using Machine Learning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 Nadinti</dc:creator>
  <cp:lastModifiedBy>Divya Nadinti</cp:lastModifiedBy>
  <cp:revision>11</cp:revision>
  <dcterms:created xsi:type="dcterms:W3CDTF">2024-07-23T06:02:26Z</dcterms:created>
  <dcterms:modified xsi:type="dcterms:W3CDTF">2024-07-27T16:02:53Z</dcterms:modified>
</cp:coreProperties>
</file>