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75" r:id="rId3"/>
    <p:sldId id="273" r:id="rId4"/>
    <p:sldId id="258" r:id="rId5"/>
    <p:sldId id="259" r:id="rId6"/>
    <p:sldId id="279" r:id="rId7"/>
    <p:sldId id="280" r:id="rId8"/>
    <p:sldId id="282" r:id="rId9"/>
    <p:sldId id="296" r:id="rId10"/>
    <p:sldId id="297" r:id="rId11"/>
    <p:sldId id="298" r:id="rId12"/>
    <p:sldId id="299" r:id="rId13"/>
    <p:sldId id="293" r:id="rId14"/>
    <p:sldId id="294" r:id="rId15"/>
    <p:sldId id="266" r:id="rId16"/>
    <p:sldId id="295"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F5365-73A9-44F0-83AF-D30919C42473}" v="200" dt="2024-06-14T02:16:21.6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81" y="802300"/>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6"/>
            <a:ext cx="8637072" cy="977621"/>
          </a:xfrm>
        </p:spPr>
        <p:txBody>
          <a:bodyPr tIns="91440" bIns="91440">
            <a:normAutofit/>
          </a:bodyPr>
          <a:lstStyle>
            <a:lvl1pPr marL="0" indent="0" algn="l">
              <a:buNone/>
              <a:defRPr sz="1800" b="0" cap="all" baseline="0">
                <a:solidFill>
                  <a:schemeClr val="tx1"/>
                </a:solidFill>
              </a:defRPr>
            </a:lvl1pPr>
            <a:lvl2pPr marL="457189" indent="0" algn="ctr">
              <a:buNone/>
              <a:defRPr sz="18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p:cNvSpPr>
            <a:spLocks noGrp="1"/>
          </p:cNvSpPr>
          <p:nvPr>
            <p:ph type="ftr" sz="quarter" idx="11"/>
          </p:nvPr>
        </p:nvSpPr>
        <p:spPr>
          <a:xfrm>
            <a:off x="2416501" y="329309"/>
            <a:ext cx="4973915" cy="309201"/>
          </a:xfrm>
        </p:spPr>
        <p:txBody>
          <a:bodyPr/>
          <a:lstStyle/>
          <a:p>
            <a:endParaRPr lang="en-US" dirty="0"/>
          </a:p>
        </p:txBody>
      </p:sp>
      <p:sp>
        <p:nvSpPr>
          <p:cNvPr id="6" name="Slide Number Placeholder 5"/>
          <p:cNvSpPr>
            <a:spLocks noGrp="1"/>
          </p:cNvSpPr>
          <p:nvPr>
            <p:ph type="sldNum" sz="quarter" idx="12"/>
          </p:nvPr>
        </p:nvSpPr>
        <p:spPr>
          <a:xfrm>
            <a:off x="1437665"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850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21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5"/>
            <a:ext cx="1615743"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3" y="798975"/>
            <a:ext cx="782883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5"/>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5176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817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5"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7"/>
            <a:ext cx="8630447" cy="1012929"/>
          </a:xfrm>
        </p:spPr>
        <p:txBody>
          <a:bodyPr tIns="91440">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441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91"/>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9"/>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8757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2" y="804165"/>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51"/>
            <a:ext cx="4645152" cy="801943"/>
          </a:xfrm>
        </p:spPr>
        <p:txBody>
          <a:bodyPr anchor="b">
            <a:normAutofit/>
          </a:bodyPr>
          <a:lstStyle>
            <a:lvl1pPr marL="0" indent="0">
              <a:lnSpc>
                <a:spcPct val="100000"/>
              </a:lnSpc>
              <a:buNone/>
              <a:defRPr sz="2200" b="0" cap="all" baseline="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71"/>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3" y="2023005"/>
            <a:ext cx="4645152" cy="802237"/>
          </a:xfrm>
        </p:spPr>
        <p:txBody>
          <a:bodyPr anchor="b">
            <a:normAutofit/>
          </a:bodyPr>
          <a:lstStyle>
            <a:lvl1pPr marL="0" indent="0">
              <a:lnSpc>
                <a:spcPct val="100000"/>
              </a:lnSpc>
              <a:buNone/>
              <a:defRPr sz="2200" b="0" cap="all" baseline="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3"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891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620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788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2"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1"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2" y="3205493"/>
            <a:ext cx="3275013" cy="2248181"/>
          </a:xfrm>
        </p:spPr>
        <p:txBody>
          <a:bodyPr/>
          <a:lstStyle>
            <a:lvl1pPr marL="0" indent="0" algn="l">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935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8" y="482172"/>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7"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4"/>
            <a:ext cx="2791171" cy="3866327"/>
          </a:xfrm>
          <a:solidFill>
            <a:schemeClr val="bg1">
              <a:lumMod val="85000"/>
            </a:schemeClr>
          </a:solidFill>
          <a:ln w="9525" cap="sq">
            <a:noFill/>
            <a:miter lim="800000"/>
          </a:ln>
          <a:effectLst/>
        </p:spPr>
        <p:txBody>
          <a:bodyPr anchor="t"/>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30" y="3145992"/>
            <a:ext cx="5524404" cy="2003742"/>
          </a:xfrm>
        </p:spPr>
        <p:txBody>
          <a:bodyPr>
            <a:normAutofit/>
          </a:bodyPr>
          <a:lstStyle>
            <a:lvl1pPr marL="0" indent="0" algn="l">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3" y="5469858"/>
            <a:ext cx="5527351" cy="320123"/>
          </a:xfrm>
        </p:spPr>
        <p:txBody>
          <a:bodyPr/>
          <a:lstStyle>
            <a:lvl1pPr algn="l">
              <a:defRPr/>
            </a:lvl1pPr>
          </a:lstStyle>
          <a:p>
            <a:fld id="{48A87A34-81AB-432B-8DAE-1953F412C126}" type="datetimeFigureOut">
              <a:rPr lang="en-US" smtClean="0"/>
              <a:pPr/>
              <a:t>6/16/2024</a:t>
            </a:fld>
            <a:endParaRPr lang="en-US" dirty="0"/>
          </a:p>
        </p:txBody>
      </p:sp>
      <p:sp>
        <p:nvSpPr>
          <p:cNvPr id="6" name="Footer Placeholder 5"/>
          <p:cNvSpPr>
            <a:spLocks noGrp="1"/>
          </p:cNvSpPr>
          <p:nvPr>
            <p:ph type="ftr" sz="quarter" idx="11"/>
          </p:nvPr>
        </p:nvSpPr>
        <p:spPr>
          <a:xfrm>
            <a:off x="1447383" y="318642"/>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3"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816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8"/>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80" y="804521"/>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80" y="2015734"/>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6/16/2024</a:t>
            </a:fld>
            <a:endParaRPr lang="en-US" dirty="0"/>
          </a:p>
        </p:txBody>
      </p:sp>
      <p:sp>
        <p:nvSpPr>
          <p:cNvPr id="5" name="Footer Placeholder 4"/>
          <p:cNvSpPr>
            <a:spLocks noGrp="1"/>
          </p:cNvSpPr>
          <p:nvPr>
            <p:ph type="ftr" sz="quarter" idx="3"/>
          </p:nvPr>
        </p:nvSpPr>
        <p:spPr>
          <a:xfrm>
            <a:off x="1451579" y="329309"/>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1"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050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377"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594" indent="-228594" algn="l" defTabSz="914377"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783" indent="-228594" algn="l" defTabSz="914377"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2971" indent="-228594" algn="l" defTabSz="914377"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160" indent="-228594" algn="l" defTabSz="914377"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349" indent="-228594" algn="l" defTabSz="914377"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537" indent="-228594" algn="l" defTabSz="914377"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726" indent="-228594" algn="l" defTabSz="914377"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8914" indent="-228594" algn="l" defTabSz="914377"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103" indent="-228594" algn="l" defTabSz="914377"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6BA55-597C-42CD-6A1D-ED7FF745E60A}"/>
              </a:ext>
            </a:extLst>
          </p:cNvPr>
          <p:cNvSpPr>
            <a:spLocks noGrp="1"/>
          </p:cNvSpPr>
          <p:nvPr>
            <p:ph type="ctrTitle"/>
          </p:nvPr>
        </p:nvSpPr>
        <p:spPr>
          <a:xfrm>
            <a:off x="2181815" y="1288033"/>
            <a:ext cx="8637073" cy="1288788"/>
          </a:xfrm>
        </p:spPr>
        <p:txBody>
          <a:bodyPr/>
          <a:lstStyle/>
          <a:p>
            <a:r>
              <a:rPr lang="en-IN" cap="none" dirty="0"/>
              <a:t>Retail Sales Prediction</a:t>
            </a:r>
          </a:p>
        </p:txBody>
      </p:sp>
      <p:sp>
        <p:nvSpPr>
          <p:cNvPr id="3" name="Subtitle 2">
            <a:extLst>
              <a:ext uri="{FF2B5EF4-FFF2-40B4-BE49-F238E27FC236}">
                <a16:creationId xmlns:a16="http://schemas.microsoft.com/office/drawing/2014/main" id="{3FA5B24E-BEF7-55B3-060B-A4B31BADD389}"/>
              </a:ext>
            </a:extLst>
          </p:cNvPr>
          <p:cNvSpPr>
            <a:spLocks noGrp="1"/>
          </p:cNvSpPr>
          <p:nvPr>
            <p:ph type="subTitle" idx="1"/>
          </p:nvPr>
        </p:nvSpPr>
        <p:spPr>
          <a:xfrm>
            <a:off x="3824748" y="2899754"/>
            <a:ext cx="7767484" cy="1288788"/>
          </a:xfrm>
        </p:spPr>
        <p:txBody>
          <a:bodyPr>
            <a:normAutofit fontScale="92500" lnSpcReduction="10000"/>
          </a:bodyPr>
          <a:lstStyle/>
          <a:p>
            <a:r>
              <a:rPr lang="en-IN" sz="3200" cap="none" dirty="0"/>
              <a:t>                                           Date: 16-06-2024</a:t>
            </a:r>
          </a:p>
          <a:p>
            <a:r>
              <a:rPr lang="en-IN" sz="3200" cap="none" dirty="0"/>
              <a:t>                                            </a:t>
            </a:r>
            <a:r>
              <a:rPr lang="en-IN" sz="3200" cap="none" dirty="0" err="1"/>
              <a:t>Divya.N</a:t>
            </a:r>
            <a:endParaRPr lang="en-IN" sz="3200" cap="none" dirty="0"/>
          </a:p>
        </p:txBody>
      </p:sp>
    </p:spTree>
    <p:extLst>
      <p:ext uri="{BB962C8B-B14F-4D97-AF65-F5344CB8AC3E}">
        <p14:creationId xmlns:p14="http://schemas.microsoft.com/office/powerpoint/2010/main" val="3226530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C85D33-FC24-F5B4-8CC3-0920A5026BCF}"/>
              </a:ext>
            </a:extLst>
          </p:cNvPr>
          <p:cNvSpPr txBox="1"/>
          <p:nvPr/>
        </p:nvSpPr>
        <p:spPr>
          <a:xfrm>
            <a:off x="98323" y="176981"/>
            <a:ext cx="4673702" cy="1138773"/>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Data Visualization:</a:t>
            </a:r>
          </a:p>
          <a:p>
            <a:endParaRPr lang="en-IN" sz="2400" u="sng" dirty="0">
              <a:latin typeface="Arial" panose="020B0604020202020204" pitchFamily="34" charset="0"/>
              <a:cs typeface="Arial" panose="020B0604020202020204" pitchFamily="34" charset="0"/>
            </a:endParaRPr>
          </a:p>
          <a:p>
            <a:r>
              <a:rPr lang="en-IN" sz="2000" i="1" u="sng" dirty="0">
                <a:latin typeface="Arial" panose="020B0604020202020204" pitchFamily="34" charset="0"/>
                <a:cs typeface="Arial" panose="020B0604020202020204" pitchFamily="34" charset="0"/>
              </a:rPr>
              <a:t>Sales Vs School Holiday:</a:t>
            </a:r>
          </a:p>
        </p:txBody>
      </p:sp>
      <p:sp>
        <p:nvSpPr>
          <p:cNvPr id="3" name="TextBox 2">
            <a:extLst>
              <a:ext uri="{FF2B5EF4-FFF2-40B4-BE49-F238E27FC236}">
                <a16:creationId xmlns:a16="http://schemas.microsoft.com/office/drawing/2014/main" id="{A321479E-3AC7-6811-67EE-F4E3B3FDB1CB}"/>
              </a:ext>
            </a:extLst>
          </p:cNvPr>
          <p:cNvSpPr txBox="1"/>
          <p:nvPr/>
        </p:nvSpPr>
        <p:spPr>
          <a:xfrm>
            <a:off x="98322" y="1302427"/>
            <a:ext cx="7000568" cy="48844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 have picked bar plot to find out the effect of SchoolHoliday on Sales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From the graph it can be seen that there is a very good sales when schoolholiday is there, also good sales can be seen when there is no school Holiday, so SchoolHoliday doesn't really affect the sales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Since there is very small difference in sales and sales are maximum during school holidays. So the management needs to consider this also to increase sales during</a:t>
            </a:r>
          </a:p>
          <a:p>
            <a:pPr>
              <a:lnSpc>
                <a:spcPct val="150000"/>
              </a:lnSpc>
            </a:pPr>
            <a:endParaRPr lang="en-US" sz="1400" dirty="0">
              <a:latin typeface="Arial" panose="020B0604020202020204" pitchFamily="34" charset="0"/>
              <a:cs typeface="Arial" panose="020B0604020202020204" pitchFamily="34" charset="0"/>
            </a:endParaRPr>
          </a:p>
          <a:p>
            <a:r>
              <a:rPr lang="en-IN" sz="2000" i="1" u="sng" dirty="0">
                <a:latin typeface="Arial" panose="020B0604020202020204" pitchFamily="34" charset="0"/>
                <a:cs typeface="Arial" panose="020B0604020202020204" pitchFamily="34" charset="0"/>
              </a:rPr>
              <a:t>Sales Over Year in Different store types: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 have picked bar plot to find out Sales over year in different Store types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It was find out that Store b sales has been increased from 2013 to 2015 and in 2013 store d has maximum sales and in remaining years store b has maximum sales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The graph shows that the sales in b store type has increased over all years but sales in other store types remained almost same. So, other store should also try to use same business statics as of store b</a:t>
            </a:r>
          </a:p>
        </p:txBody>
      </p:sp>
      <p:pic>
        <p:nvPicPr>
          <p:cNvPr id="4" name="Picture 3">
            <a:extLst>
              <a:ext uri="{FF2B5EF4-FFF2-40B4-BE49-F238E27FC236}">
                <a16:creationId xmlns:a16="http://schemas.microsoft.com/office/drawing/2014/main" id="{D19A30DB-F6C4-E6E5-C6C8-DF094CE29041}"/>
              </a:ext>
            </a:extLst>
          </p:cNvPr>
          <p:cNvPicPr>
            <a:picLocks noChangeAspect="1"/>
          </p:cNvPicPr>
          <p:nvPr/>
        </p:nvPicPr>
        <p:blipFill>
          <a:blip r:embed="rId2"/>
          <a:stretch>
            <a:fillRect/>
          </a:stretch>
        </p:blipFill>
        <p:spPr>
          <a:xfrm>
            <a:off x="7477711" y="265471"/>
            <a:ext cx="3888379" cy="2728693"/>
          </a:xfrm>
          <a:prstGeom prst="rect">
            <a:avLst/>
          </a:prstGeom>
        </p:spPr>
      </p:pic>
      <p:pic>
        <p:nvPicPr>
          <p:cNvPr id="5" name="Picture 4">
            <a:extLst>
              <a:ext uri="{FF2B5EF4-FFF2-40B4-BE49-F238E27FC236}">
                <a16:creationId xmlns:a16="http://schemas.microsoft.com/office/drawing/2014/main" id="{32AF01AB-5351-C2B8-6E24-AFE9D988868C}"/>
              </a:ext>
            </a:extLst>
          </p:cNvPr>
          <p:cNvPicPr>
            <a:picLocks noChangeAspect="1"/>
          </p:cNvPicPr>
          <p:nvPr/>
        </p:nvPicPr>
        <p:blipFill>
          <a:blip r:embed="rId3"/>
          <a:stretch>
            <a:fillRect/>
          </a:stretch>
        </p:blipFill>
        <p:spPr>
          <a:xfrm>
            <a:off x="7475789" y="3282938"/>
            <a:ext cx="3890301" cy="2728694"/>
          </a:xfrm>
          <a:prstGeom prst="rect">
            <a:avLst/>
          </a:prstGeom>
        </p:spPr>
      </p:pic>
    </p:spTree>
    <p:extLst>
      <p:ext uri="{BB962C8B-B14F-4D97-AF65-F5344CB8AC3E}">
        <p14:creationId xmlns:p14="http://schemas.microsoft.com/office/powerpoint/2010/main" val="199195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80520-2E55-95C9-BEE9-BC26F792EC81}"/>
              </a:ext>
            </a:extLst>
          </p:cNvPr>
          <p:cNvSpPr txBox="1"/>
          <p:nvPr/>
        </p:nvSpPr>
        <p:spPr>
          <a:xfrm>
            <a:off x="98323" y="176981"/>
            <a:ext cx="4673702" cy="1138773"/>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Data Visualization:</a:t>
            </a:r>
          </a:p>
          <a:p>
            <a:endParaRPr lang="en-IN" sz="2400" u="sng" dirty="0">
              <a:latin typeface="Arial" panose="020B0604020202020204" pitchFamily="34" charset="0"/>
              <a:cs typeface="Arial" panose="020B0604020202020204" pitchFamily="34" charset="0"/>
            </a:endParaRPr>
          </a:p>
          <a:p>
            <a:r>
              <a:rPr lang="en-IN" sz="2000" i="1" u="sng" dirty="0">
                <a:latin typeface="Arial" panose="020B0604020202020204" pitchFamily="34" charset="0"/>
                <a:cs typeface="Arial" panose="020B0604020202020204" pitchFamily="34" charset="0"/>
              </a:rPr>
              <a:t>Sales Vs Assortment level:</a:t>
            </a:r>
          </a:p>
        </p:txBody>
      </p:sp>
      <p:sp>
        <p:nvSpPr>
          <p:cNvPr id="3" name="TextBox 2">
            <a:extLst>
              <a:ext uri="{FF2B5EF4-FFF2-40B4-BE49-F238E27FC236}">
                <a16:creationId xmlns:a16="http://schemas.microsoft.com/office/drawing/2014/main" id="{069B0900-ED9E-0A2C-58AE-9362B11978E9}"/>
              </a:ext>
            </a:extLst>
          </p:cNvPr>
          <p:cNvSpPr txBox="1"/>
          <p:nvPr/>
        </p:nvSpPr>
        <p:spPr>
          <a:xfrm>
            <a:off x="98322" y="1302427"/>
            <a:ext cx="7443020" cy="488447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 have picked bar plot to visualize the sales in different store types with different assortment levels </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From the plot it can that in Store B only a and b assortment has been used and out of which assortment a got maximum sales Also in remaining Store only a and c assortment level has been and they got equal sales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from the graph it can be seen there was no store were all type of assortment level were used so management should try to use all type of assortment levels</a:t>
            </a:r>
          </a:p>
          <a:p>
            <a:pPr>
              <a:lnSpc>
                <a:spcPct val="150000"/>
              </a:lnSpc>
            </a:pPr>
            <a:endParaRPr lang="en-US" sz="1400" dirty="0">
              <a:latin typeface="Arial" panose="020B0604020202020204" pitchFamily="34" charset="0"/>
              <a:cs typeface="Arial" panose="020B0604020202020204" pitchFamily="34" charset="0"/>
            </a:endParaRPr>
          </a:p>
          <a:p>
            <a:r>
              <a:rPr lang="en-IN" sz="2000" i="1" u="sng" dirty="0">
                <a:latin typeface="Arial" panose="020B0604020202020204" pitchFamily="34" charset="0"/>
                <a:cs typeface="Arial" panose="020B0604020202020204" pitchFamily="34" charset="0"/>
              </a:rPr>
              <a:t>Sales Vs Competition Distance:</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 have used scatter plot to find out the relationship between Sales and Competition Distance</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It can been seen that most of the stores are very densely located to each other have more sales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 Since there is very high competition so in order to keep growing the store owner need to run attracting offers to attracts more customers and increase the sales</a:t>
            </a:r>
          </a:p>
        </p:txBody>
      </p:sp>
      <p:pic>
        <p:nvPicPr>
          <p:cNvPr id="4" name="Picture 3">
            <a:extLst>
              <a:ext uri="{FF2B5EF4-FFF2-40B4-BE49-F238E27FC236}">
                <a16:creationId xmlns:a16="http://schemas.microsoft.com/office/drawing/2014/main" id="{3EA87B3D-EFED-AC6D-C3D7-DFB8A5ED271C}"/>
              </a:ext>
            </a:extLst>
          </p:cNvPr>
          <p:cNvPicPr>
            <a:picLocks noChangeAspect="1"/>
          </p:cNvPicPr>
          <p:nvPr/>
        </p:nvPicPr>
        <p:blipFill>
          <a:blip r:embed="rId2"/>
          <a:stretch>
            <a:fillRect/>
          </a:stretch>
        </p:blipFill>
        <p:spPr>
          <a:xfrm>
            <a:off x="7541342" y="176981"/>
            <a:ext cx="4096719" cy="2873478"/>
          </a:xfrm>
          <a:prstGeom prst="rect">
            <a:avLst/>
          </a:prstGeom>
        </p:spPr>
      </p:pic>
      <p:pic>
        <p:nvPicPr>
          <p:cNvPr id="5" name="Picture 4">
            <a:extLst>
              <a:ext uri="{FF2B5EF4-FFF2-40B4-BE49-F238E27FC236}">
                <a16:creationId xmlns:a16="http://schemas.microsoft.com/office/drawing/2014/main" id="{6BEEB732-BA41-6394-E049-4BE552C617B5}"/>
              </a:ext>
            </a:extLst>
          </p:cNvPr>
          <p:cNvPicPr>
            <a:picLocks noChangeAspect="1"/>
          </p:cNvPicPr>
          <p:nvPr/>
        </p:nvPicPr>
        <p:blipFill>
          <a:blip r:embed="rId3"/>
          <a:stretch>
            <a:fillRect/>
          </a:stretch>
        </p:blipFill>
        <p:spPr>
          <a:xfrm>
            <a:off x="7541341" y="3181943"/>
            <a:ext cx="4096719" cy="2873478"/>
          </a:xfrm>
          <a:prstGeom prst="rect">
            <a:avLst/>
          </a:prstGeom>
        </p:spPr>
      </p:pic>
    </p:spTree>
    <p:extLst>
      <p:ext uri="{BB962C8B-B14F-4D97-AF65-F5344CB8AC3E}">
        <p14:creationId xmlns:p14="http://schemas.microsoft.com/office/powerpoint/2010/main" val="930261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84483-4612-0DD9-A3C4-8F4463C28F8F}"/>
              </a:ext>
            </a:extLst>
          </p:cNvPr>
          <p:cNvSpPr txBox="1"/>
          <p:nvPr/>
        </p:nvSpPr>
        <p:spPr>
          <a:xfrm>
            <a:off x="98323" y="176981"/>
            <a:ext cx="4673702" cy="1138773"/>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Data Visualization:</a:t>
            </a:r>
          </a:p>
          <a:p>
            <a:endParaRPr lang="en-IN" sz="2400" u="sng" dirty="0">
              <a:latin typeface="Arial" panose="020B0604020202020204" pitchFamily="34" charset="0"/>
              <a:cs typeface="Arial" panose="020B0604020202020204" pitchFamily="34" charset="0"/>
            </a:endParaRPr>
          </a:p>
          <a:p>
            <a:r>
              <a:rPr lang="en-IN" sz="2000" i="1" u="sng" dirty="0">
                <a:latin typeface="Arial" panose="020B0604020202020204" pitchFamily="34" charset="0"/>
                <a:cs typeface="Arial" panose="020B0604020202020204" pitchFamily="34" charset="0"/>
              </a:rPr>
              <a:t>Sales Vs Promo2:</a:t>
            </a:r>
          </a:p>
        </p:txBody>
      </p:sp>
      <p:sp>
        <p:nvSpPr>
          <p:cNvPr id="3" name="TextBox 2">
            <a:extLst>
              <a:ext uri="{FF2B5EF4-FFF2-40B4-BE49-F238E27FC236}">
                <a16:creationId xmlns:a16="http://schemas.microsoft.com/office/drawing/2014/main" id="{5B4FCDC9-A662-BF38-8BE8-B929FE4674F9}"/>
              </a:ext>
            </a:extLst>
          </p:cNvPr>
          <p:cNvSpPr txBox="1"/>
          <p:nvPr/>
        </p:nvSpPr>
        <p:spPr>
          <a:xfrm>
            <a:off x="98322" y="1302427"/>
            <a:ext cx="7443020" cy="45613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 have used bar plot to find out effect of promo 2 on sales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It can be seen from the graph that Running promo continuously has not been that much effective towards increasing Sales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As running Promo Continuously promo has not been that much effective towards sales so management either needs to drop this offer or to run it in more effective way</a:t>
            </a:r>
          </a:p>
          <a:p>
            <a:pPr>
              <a:lnSpc>
                <a:spcPct val="150000"/>
              </a:lnSpc>
            </a:pPr>
            <a:endParaRPr lang="en-US" sz="1400" dirty="0">
              <a:latin typeface="Arial" panose="020B0604020202020204" pitchFamily="34" charset="0"/>
              <a:cs typeface="Arial" panose="020B0604020202020204" pitchFamily="34" charset="0"/>
            </a:endParaRPr>
          </a:p>
          <a:p>
            <a:r>
              <a:rPr lang="en-IN" sz="2000" i="1" u="sng" dirty="0">
                <a:latin typeface="Arial" panose="020B0604020202020204" pitchFamily="34" charset="0"/>
                <a:cs typeface="Arial" panose="020B0604020202020204" pitchFamily="34" charset="0"/>
              </a:rPr>
              <a:t>Sales Vs State Holiday:</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 have picked bar plot to find out the effect of any type of state holiday on sales by how much</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From the bar plot it can be easily seen that it doesn't matter whether there is state holiday or not there is good amount of sales on both the occasions and from the pie chart it can be seen that only 3% of sales is effected by stateholiday. So overall sales doesn't depend on stateholiday</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The stateholiday doesn't effects sales</a:t>
            </a:r>
          </a:p>
        </p:txBody>
      </p:sp>
      <p:pic>
        <p:nvPicPr>
          <p:cNvPr id="4" name="Picture 3">
            <a:extLst>
              <a:ext uri="{FF2B5EF4-FFF2-40B4-BE49-F238E27FC236}">
                <a16:creationId xmlns:a16="http://schemas.microsoft.com/office/drawing/2014/main" id="{72F64919-6D12-7849-2383-2C5C09DB6D32}"/>
              </a:ext>
            </a:extLst>
          </p:cNvPr>
          <p:cNvPicPr>
            <a:picLocks noChangeAspect="1"/>
          </p:cNvPicPr>
          <p:nvPr/>
        </p:nvPicPr>
        <p:blipFill>
          <a:blip r:embed="rId2"/>
          <a:stretch>
            <a:fillRect/>
          </a:stretch>
        </p:blipFill>
        <p:spPr>
          <a:xfrm>
            <a:off x="7954297" y="176981"/>
            <a:ext cx="3805845" cy="2710453"/>
          </a:xfrm>
          <a:prstGeom prst="rect">
            <a:avLst/>
          </a:prstGeom>
        </p:spPr>
      </p:pic>
      <p:pic>
        <p:nvPicPr>
          <p:cNvPr id="5" name="Picture 4">
            <a:extLst>
              <a:ext uri="{FF2B5EF4-FFF2-40B4-BE49-F238E27FC236}">
                <a16:creationId xmlns:a16="http://schemas.microsoft.com/office/drawing/2014/main" id="{83F376A8-C306-2D91-AEF1-2735DB80B8D6}"/>
              </a:ext>
            </a:extLst>
          </p:cNvPr>
          <p:cNvPicPr>
            <a:picLocks noChangeAspect="1"/>
          </p:cNvPicPr>
          <p:nvPr/>
        </p:nvPicPr>
        <p:blipFill>
          <a:blip r:embed="rId3"/>
          <a:stretch>
            <a:fillRect/>
          </a:stretch>
        </p:blipFill>
        <p:spPr>
          <a:xfrm>
            <a:off x="7984070" y="3153287"/>
            <a:ext cx="3805844" cy="2710453"/>
          </a:xfrm>
          <a:prstGeom prst="rect">
            <a:avLst/>
          </a:prstGeom>
        </p:spPr>
      </p:pic>
    </p:spTree>
    <p:extLst>
      <p:ext uri="{BB962C8B-B14F-4D97-AF65-F5344CB8AC3E}">
        <p14:creationId xmlns:p14="http://schemas.microsoft.com/office/powerpoint/2010/main" val="3759244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11F0C-EA54-E03F-DE95-FB0CF4B439F6}"/>
              </a:ext>
            </a:extLst>
          </p:cNvPr>
          <p:cNvSpPr txBox="1"/>
          <p:nvPr/>
        </p:nvSpPr>
        <p:spPr>
          <a:xfrm>
            <a:off x="98323" y="91330"/>
            <a:ext cx="3480619" cy="1138773"/>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Data Visualization:</a:t>
            </a:r>
          </a:p>
          <a:p>
            <a:endParaRPr lang="en-IN" sz="2400" u="sng" dirty="0">
              <a:latin typeface="Arial" panose="020B0604020202020204" pitchFamily="34" charset="0"/>
              <a:cs typeface="Arial" panose="020B0604020202020204" pitchFamily="34" charset="0"/>
            </a:endParaRPr>
          </a:p>
          <a:p>
            <a:r>
              <a:rPr lang="en-IN" sz="2000" i="1" u="sng" dirty="0">
                <a:latin typeface="Arial" panose="020B0604020202020204" pitchFamily="34" charset="0"/>
                <a:cs typeface="Arial" panose="020B0604020202020204" pitchFamily="34" charset="0"/>
              </a:rPr>
              <a:t>Correlation Heatmap:</a:t>
            </a:r>
          </a:p>
        </p:txBody>
      </p:sp>
      <p:sp>
        <p:nvSpPr>
          <p:cNvPr id="3" name="TextBox 2">
            <a:extLst>
              <a:ext uri="{FF2B5EF4-FFF2-40B4-BE49-F238E27FC236}">
                <a16:creationId xmlns:a16="http://schemas.microsoft.com/office/drawing/2014/main" id="{0AF37E66-D8B3-8BC2-7AE6-BD80C46F6650}"/>
              </a:ext>
            </a:extLst>
          </p:cNvPr>
          <p:cNvSpPr txBox="1"/>
          <p:nvPr/>
        </p:nvSpPr>
        <p:spPr>
          <a:xfrm>
            <a:off x="176980" y="1291659"/>
            <a:ext cx="6390967" cy="447866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I have Picked the heatmap to find out the correlation of all features with each other</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 It can be find out that Promo, Open and customer has positive correlation with Sales means that if the shop is running any promo more customers will visit the store there will be more sales</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Day of week is in negative correlation with sales that means on weekends Store will be closed, there will be no sales and competition distance also some negative correlation.</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State holiday has very low negative correlation with sales as sales is not affected by state holiday same case with the school holiday</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Multicollinearity lies between promo, customers and open column</a:t>
            </a:r>
          </a:p>
        </p:txBody>
      </p:sp>
      <p:pic>
        <p:nvPicPr>
          <p:cNvPr id="4" name="Picture 3">
            <a:extLst>
              <a:ext uri="{FF2B5EF4-FFF2-40B4-BE49-F238E27FC236}">
                <a16:creationId xmlns:a16="http://schemas.microsoft.com/office/drawing/2014/main" id="{9AC532DB-7244-7DB2-3DC9-05BCD1D11A57}"/>
              </a:ext>
            </a:extLst>
          </p:cNvPr>
          <p:cNvPicPr>
            <a:picLocks noChangeAspect="1"/>
          </p:cNvPicPr>
          <p:nvPr/>
        </p:nvPicPr>
        <p:blipFill rotWithShape="1">
          <a:blip r:embed="rId2"/>
          <a:srcRect l="3378" t="851"/>
          <a:stretch/>
        </p:blipFill>
        <p:spPr>
          <a:xfrm>
            <a:off x="6469624" y="91330"/>
            <a:ext cx="5624053" cy="5678991"/>
          </a:xfrm>
          <a:prstGeom prst="rect">
            <a:avLst/>
          </a:prstGeom>
        </p:spPr>
      </p:pic>
    </p:spTree>
    <p:extLst>
      <p:ext uri="{BB962C8B-B14F-4D97-AF65-F5344CB8AC3E}">
        <p14:creationId xmlns:p14="http://schemas.microsoft.com/office/powerpoint/2010/main" val="159181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CE76F-0341-08F9-BD74-1C5DDDB4332C}"/>
              </a:ext>
            </a:extLst>
          </p:cNvPr>
          <p:cNvSpPr txBox="1"/>
          <p:nvPr/>
        </p:nvSpPr>
        <p:spPr>
          <a:xfrm>
            <a:off x="255639" y="0"/>
            <a:ext cx="8622890" cy="6100196"/>
          </a:xfrm>
          <a:prstGeom prst="rect">
            <a:avLst/>
          </a:prstGeom>
          <a:noFill/>
        </p:spPr>
        <p:txBody>
          <a:bodyPr wrap="square" rtlCol="0">
            <a:spAutoFit/>
          </a:bodyPr>
          <a:lstStyle/>
          <a:p>
            <a:pPr>
              <a:lnSpc>
                <a:spcPct val="150000"/>
              </a:lnSpc>
            </a:pPr>
            <a:r>
              <a:rPr lang="en-IN" sz="2400" b="1" u="sng" dirty="0">
                <a:solidFill>
                  <a:srgbClr val="002060"/>
                </a:solidFill>
                <a:latin typeface="Arial" panose="020B0604020202020204" pitchFamily="34" charset="0"/>
                <a:cs typeface="Arial" panose="020B0604020202020204" pitchFamily="34" charset="0"/>
              </a:rPr>
              <a:t>Data Transformation, Data Scaling and Data Splitting:</a:t>
            </a:r>
          </a:p>
          <a:p>
            <a:pPr>
              <a:lnSpc>
                <a:spcPct val="150000"/>
              </a:lnSpc>
            </a:pPr>
            <a:r>
              <a:rPr lang="en-US" sz="1400" b="1" dirty="0">
                <a:latin typeface="Arial" panose="020B0604020202020204" pitchFamily="34" charset="0"/>
                <a:cs typeface="Arial" panose="020B0604020202020204" pitchFamily="34" charset="0"/>
              </a:rPr>
              <a:t>Handling Zero Sales: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Some sales values are zero because the shop was closed for refurbishment.</a:t>
            </a:r>
          </a:p>
          <a:p>
            <a:pPr>
              <a:lnSpc>
                <a:spcPct val="150000"/>
              </a:lnSpc>
            </a:pPr>
            <a:r>
              <a:rPr lang="en-US" sz="1400" b="1" dirty="0">
                <a:latin typeface="Arial" panose="020B0604020202020204" pitchFamily="34" charset="0"/>
                <a:cs typeface="Arial" panose="020B0604020202020204" pitchFamily="34" charset="0"/>
              </a:rPr>
              <a:t>Skewness in Features: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Positive skewness is present in the Customers and  CompetitionDistance features.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Applied square root transformation to correct the right skewness of these features.</a:t>
            </a:r>
          </a:p>
          <a:p>
            <a:pPr>
              <a:lnSpc>
                <a:spcPct val="150000"/>
              </a:lnSpc>
            </a:pPr>
            <a:r>
              <a:rPr lang="en-US" sz="1400" b="1" dirty="0">
                <a:latin typeface="Arial" panose="020B0604020202020204" pitchFamily="34" charset="0"/>
                <a:cs typeface="Arial" panose="020B0604020202020204" pitchFamily="34" charset="0"/>
              </a:rPr>
              <a:t>Data Scaling:</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Used StandardScaler from scikit-learn to scale the data.</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This scaling method transforms data to have a mean of 0 and a standard deviation of 1.</a:t>
            </a:r>
          </a:p>
          <a:p>
            <a:pPr>
              <a:lnSpc>
                <a:spcPct val="150000"/>
              </a:lnSpc>
            </a:pPr>
            <a:r>
              <a:rPr lang="en-US" sz="1400" b="1" dirty="0">
                <a:latin typeface="Arial" panose="020B0604020202020204" pitchFamily="34" charset="0"/>
                <a:cs typeface="Arial" panose="020B0604020202020204" pitchFamily="34" charset="0"/>
              </a:rPr>
              <a:t>Train-Test Split:</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Chose an 80-20 split for the dataset.</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Allocated 80% of the data to the training set to capture enough patterns and relationships for model training.</a:t>
            </a:r>
          </a:p>
          <a:p>
            <a:pPr>
              <a:lnSpc>
                <a:spcPct val="150000"/>
              </a:lnSpc>
            </a:pPr>
            <a:r>
              <a:rPr lang="en-US" sz="1400" b="1" dirty="0">
                <a:latin typeface="Arial" panose="020B0604020202020204" pitchFamily="34" charset="0"/>
                <a:cs typeface="Arial" panose="020B0604020202020204" pitchFamily="34" charset="0"/>
              </a:rPr>
              <a:t>ML Model Selection:</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Implement multiple machine learning algorithms, including linear regression, decision trees, random forest and XGBoost with regression techniques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Evaluated model performance using metrics such as R-squared score, means square error, and root mean square error</a:t>
            </a:r>
          </a:p>
        </p:txBody>
      </p:sp>
      <p:pic>
        <p:nvPicPr>
          <p:cNvPr id="3" name="Picture 2">
            <a:extLst>
              <a:ext uri="{FF2B5EF4-FFF2-40B4-BE49-F238E27FC236}">
                <a16:creationId xmlns:a16="http://schemas.microsoft.com/office/drawing/2014/main" id="{6D715D73-3C77-ACC3-A789-3349FA8B1B82}"/>
              </a:ext>
            </a:extLst>
          </p:cNvPr>
          <p:cNvPicPr>
            <a:picLocks noChangeAspect="1"/>
          </p:cNvPicPr>
          <p:nvPr/>
        </p:nvPicPr>
        <p:blipFill>
          <a:blip r:embed="rId2"/>
          <a:stretch>
            <a:fillRect/>
          </a:stretch>
        </p:blipFill>
        <p:spPr>
          <a:xfrm>
            <a:off x="8504903" y="451874"/>
            <a:ext cx="3618271" cy="3228053"/>
          </a:xfrm>
          <a:prstGeom prst="rect">
            <a:avLst/>
          </a:prstGeom>
        </p:spPr>
      </p:pic>
    </p:spTree>
    <p:extLst>
      <p:ext uri="{BB962C8B-B14F-4D97-AF65-F5344CB8AC3E}">
        <p14:creationId xmlns:p14="http://schemas.microsoft.com/office/powerpoint/2010/main" val="3353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F9B8A-41E0-C6FF-9483-FAED7042C6BF}"/>
              </a:ext>
            </a:extLst>
          </p:cNvPr>
          <p:cNvSpPr txBox="1"/>
          <p:nvPr/>
        </p:nvSpPr>
        <p:spPr>
          <a:xfrm>
            <a:off x="340446" y="118567"/>
            <a:ext cx="7000569"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Model Performance: </a:t>
            </a:r>
          </a:p>
        </p:txBody>
      </p:sp>
      <p:sp>
        <p:nvSpPr>
          <p:cNvPr id="3" name="TextBox 2">
            <a:extLst>
              <a:ext uri="{FF2B5EF4-FFF2-40B4-BE49-F238E27FC236}">
                <a16:creationId xmlns:a16="http://schemas.microsoft.com/office/drawing/2014/main" id="{42D5B42E-ADD6-741F-56FE-F41B72046BBB}"/>
              </a:ext>
            </a:extLst>
          </p:cNvPr>
          <p:cNvSpPr txBox="1"/>
          <p:nvPr/>
        </p:nvSpPr>
        <p:spPr>
          <a:xfrm>
            <a:off x="748177" y="641787"/>
            <a:ext cx="10844981" cy="456728"/>
          </a:xfrm>
          <a:prstGeom prst="rect">
            <a:avLst/>
          </a:prstGeom>
          <a:noFill/>
        </p:spPr>
        <p:txBody>
          <a:bodyPr wrap="square" rtlCol="0">
            <a:spAutoFit/>
          </a:bodyPr>
          <a:lstStyle/>
          <a:p>
            <a:pPr>
              <a:lnSpc>
                <a:spcPct val="150000"/>
              </a:lnSpc>
            </a:pPr>
            <a:r>
              <a:rPr lang="en-US" sz="1801" dirty="0">
                <a:latin typeface="Arial" panose="020B0604020202020204" pitchFamily="34" charset="0"/>
                <a:cs typeface="Arial" panose="020B0604020202020204" pitchFamily="34" charset="0"/>
              </a:rPr>
              <a:t>Comparison of Models: Table for comparing the performance metrics of different models.</a:t>
            </a:r>
          </a:p>
        </p:txBody>
      </p:sp>
      <p:graphicFrame>
        <p:nvGraphicFramePr>
          <p:cNvPr id="4" name="Table 3">
            <a:extLst>
              <a:ext uri="{FF2B5EF4-FFF2-40B4-BE49-F238E27FC236}">
                <a16:creationId xmlns:a16="http://schemas.microsoft.com/office/drawing/2014/main" id="{8E6784FF-16FB-D12F-2745-13DA147539F2}"/>
              </a:ext>
            </a:extLst>
          </p:cNvPr>
          <p:cNvGraphicFramePr>
            <a:graphicFrameLocks noGrp="1"/>
          </p:cNvGraphicFramePr>
          <p:nvPr>
            <p:extLst>
              <p:ext uri="{D42A27DB-BD31-4B8C-83A1-F6EECF244321}">
                <p14:modId xmlns:p14="http://schemas.microsoft.com/office/powerpoint/2010/main" val="3001676339"/>
              </p:ext>
            </p:extLst>
          </p:nvPr>
        </p:nvGraphicFramePr>
        <p:xfrm>
          <a:off x="211391" y="1178292"/>
          <a:ext cx="11646312" cy="3632320"/>
        </p:xfrm>
        <a:graphic>
          <a:graphicData uri="http://schemas.openxmlformats.org/drawingml/2006/table">
            <a:tbl>
              <a:tblPr firstRow="1" bandRow="1">
                <a:tableStyleId>{5C22544A-7EE6-4342-B048-85BDC9FD1C3A}</a:tableStyleId>
              </a:tblPr>
              <a:tblGrid>
                <a:gridCol w="1047320">
                  <a:extLst>
                    <a:ext uri="{9D8B030D-6E8A-4147-A177-3AD203B41FA5}">
                      <a16:colId xmlns:a16="http://schemas.microsoft.com/office/drawing/2014/main" val="1395412672"/>
                    </a:ext>
                  </a:extLst>
                </a:gridCol>
                <a:gridCol w="3282116">
                  <a:extLst>
                    <a:ext uri="{9D8B030D-6E8A-4147-A177-3AD203B41FA5}">
                      <a16:colId xmlns:a16="http://schemas.microsoft.com/office/drawing/2014/main" val="933026688"/>
                    </a:ext>
                  </a:extLst>
                </a:gridCol>
                <a:gridCol w="1229938">
                  <a:extLst>
                    <a:ext uri="{9D8B030D-6E8A-4147-A177-3AD203B41FA5}">
                      <a16:colId xmlns:a16="http://schemas.microsoft.com/office/drawing/2014/main" val="1613629801"/>
                    </a:ext>
                  </a:extLst>
                </a:gridCol>
                <a:gridCol w="1197837">
                  <a:extLst>
                    <a:ext uri="{9D8B030D-6E8A-4147-A177-3AD203B41FA5}">
                      <a16:colId xmlns:a16="http://schemas.microsoft.com/office/drawing/2014/main" val="3976007893"/>
                    </a:ext>
                  </a:extLst>
                </a:gridCol>
                <a:gridCol w="1378985">
                  <a:extLst>
                    <a:ext uri="{9D8B030D-6E8A-4147-A177-3AD203B41FA5}">
                      <a16:colId xmlns:a16="http://schemas.microsoft.com/office/drawing/2014/main" val="4073225837"/>
                    </a:ext>
                  </a:extLst>
                </a:gridCol>
                <a:gridCol w="1111045">
                  <a:extLst>
                    <a:ext uri="{9D8B030D-6E8A-4147-A177-3AD203B41FA5}">
                      <a16:colId xmlns:a16="http://schemas.microsoft.com/office/drawing/2014/main" val="879514568"/>
                    </a:ext>
                  </a:extLst>
                </a:gridCol>
                <a:gridCol w="1238865">
                  <a:extLst>
                    <a:ext uri="{9D8B030D-6E8A-4147-A177-3AD203B41FA5}">
                      <a16:colId xmlns:a16="http://schemas.microsoft.com/office/drawing/2014/main" val="4051253786"/>
                    </a:ext>
                  </a:extLst>
                </a:gridCol>
                <a:gridCol w="1160206">
                  <a:extLst>
                    <a:ext uri="{9D8B030D-6E8A-4147-A177-3AD203B41FA5}">
                      <a16:colId xmlns:a16="http://schemas.microsoft.com/office/drawing/2014/main" val="975780473"/>
                    </a:ext>
                  </a:extLst>
                </a:gridCol>
              </a:tblGrid>
              <a:tr h="558768">
                <a:tc rowSpan="2">
                  <a:txBody>
                    <a:bodyPr/>
                    <a:lstStyle/>
                    <a:p>
                      <a:pPr algn="ctr"/>
                      <a:endParaRPr lang="en-IN" dirty="0"/>
                    </a:p>
                    <a:p>
                      <a:pPr algn="ctr"/>
                      <a:r>
                        <a:rPr lang="en-IN" dirty="0"/>
                        <a:t>S.no</a:t>
                      </a:r>
                    </a:p>
                  </a:txBody>
                  <a:tcPr/>
                </a:tc>
                <a:tc rowSpan="2">
                  <a:txBody>
                    <a:bodyPr/>
                    <a:lstStyle/>
                    <a:p>
                      <a:pPr algn="ctr"/>
                      <a:endParaRPr lang="en-IN" dirty="0"/>
                    </a:p>
                    <a:p>
                      <a:pPr algn="ctr"/>
                      <a:r>
                        <a:rPr lang="en-IN" dirty="0"/>
                        <a:t>Regressions</a:t>
                      </a:r>
                    </a:p>
                  </a:txBody>
                  <a:tcPr/>
                </a:tc>
                <a:tc gridSpan="2">
                  <a:txBody>
                    <a:bodyPr/>
                    <a:lstStyle/>
                    <a:p>
                      <a:pPr algn="ctr"/>
                      <a:r>
                        <a:rPr lang="en-IN" sz="1600" dirty="0"/>
                        <a:t>MSE(Mean squared error)</a:t>
                      </a:r>
                    </a:p>
                  </a:txBody>
                  <a:tcPr/>
                </a:tc>
                <a:tc hMerge="1">
                  <a:txBody>
                    <a:bodyPr/>
                    <a:lstStyle/>
                    <a:p>
                      <a:endParaRPr lang="en-IN" dirty="0"/>
                    </a:p>
                  </a:txBody>
                  <a:tcPr/>
                </a:tc>
                <a:tc gridSpan="2">
                  <a:txBody>
                    <a:bodyPr/>
                    <a:lstStyle/>
                    <a:p>
                      <a:pPr algn="ctr"/>
                      <a:r>
                        <a:rPr lang="en-IN" sz="1600" dirty="0"/>
                        <a:t>RMSE(Root mean Squared error)</a:t>
                      </a:r>
                    </a:p>
                  </a:txBody>
                  <a:tcPr/>
                </a:tc>
                <a:tc hMerge="1">
                  <a:txBody>
                    <a:bodyPr/>
                    <a:lstStyle/>
                    <a:p>
                      <a:endParaRPr lang="en-IN" dirty="0"/>
                    </a:p>
                  </a:txBody>
                  <a:tcPr/>
                </a:tc>
                <a:tc gridSpan="2">
                  <a:txBody>
                    <a:bodyPr/>
                    <a:lstStyle/>
                    <a:p>
                      <a:pPr algn="ctr"/>
                      <a:r>
                        <a:rPr lang="en-IN" sz="1600" dirty="0"/>
                        <a:t>R2(Root Squared)</a:t>
                      </a:r>
                    </a:p>
                  </a:txBody>
                  <a:tcPr/>
                </a:tc>
                <a:tc hMerge="1">
                  <a:txBody>
                    <a:bodyPr/>
                    <a:lstStyle/>
                    <a:p>
                      <a:endParaRPr lang="en-IN" dirty="0"/>
                    </a:p>
                  </a:txBody>
                  <a:tcPr/>
                </a:tc>
                <a:extLst>
                  <a:ext uri="{0D108BD9-81ED-4DB2-BD59-A6C34878D82A}">
                    <a16:rowId xmlns:a16="http://schemas.microsoft.com/office/drawing/2014/main" val="3072030343"/>
                  </a:ext>
                </a:extLst>
              </a:tr>
              <a:tr h="323497">
                <a:tc vMerge="1">
                  <a:txBody>
                    <a:bodyPr/>
                    <a:lstStyle/>
                    <a:p>
                      <a:endParaRPr dirty="0"/>
                    </a:p>
                  </a:txBody>
                  <a:tcPr/>
                </a:tc>
                <a:tc vMerge="1">
                  <a:txBody>
                    <a:bodyPr/>
                    <a:lstStyle/>
                    <a:p>
                      <a:endParaRPr dirty="0"/>
                    </a:p>
                  </a:txBody>
                  <a:tcPr/>
                </a:tc>
                <a:tc>
                  <a:txBody>
                    <a:bodyPr/>
                    <a:lstStyle/>
                    <a:p>
                      <a:pPr algn="ctr"/>
                      <a:r>
                        <a:rPr lang="en-IN" sz="1600" dirty="0"/>
                        <a:t>Train Score</a:t>
                      </a:r>
                    </a:p>
                  </a:txBody>
                  <a:tcPr/>
                </a:tc>
                <a:tc>
                  <a:txBody>
                    <a:bodyPr/>
                    <a:lstStyle/>
                    <a:p>
                      <a:pPr algn="ctr"/>
                      <a:r>
                        <a:rPr lang="en-IN" sz="1600" dirty="0"/>
                        <a:t>Test Score</a:t>
                      </a:r>
                    </a:p>
                  </a:txBody>
                  <a:tcPr/>
                </a:tc>
                <a:tc>
                  <a:txBody>
                    <a:bodyPr/>
                    <a:lstStyle/>
                    <a:p>
                      <a:pPr algn="ctr"/>
                      <a:r>
                        <a:rPr lang="en-IN" sz="1600" dirty="0"/>
                        <a:t>Train Score</a:t>
                      </a:r>
                    </a:p>
                  </a:txBody>
                  <a:tcPr/>
                </a:tc>
                <a:tc>
                  <a:txBody>
                    <a:bodyPr/>
                    <a:lstStyle/>
                    <a:p>
                      <a:pPr algn="ctr"/>
                      <a:r>
                        <a:rPr lang="en-IN" sz="1600" dirty="0"/>
                        <a:t>Test Score</a:t>
                      </a:r>
                    </a:p>
                  </a:txBody>
                  <a:tcPr/>
                </a:tc>
                <a:tc>
                  <a:txBody>
                    <a:bodyPr/>
                    <a:lstStyle/>
                    <a:p>
                      <a:pPr algn="ctr"/>
                      <a:r>
                        <a:rPr lang="en-IN" sz="1600" dirty="0"/>
                        <a:t>Train Score</a:t>
                      </a:r>
                    </a:p>
                  </a:txBody>
                  <a:tcPr/>
                </a:tc>
                <a:tc>
                  <a:txBody>
                    <a:bodyPr/>
                    <a:lstStyle/>
                    <a:p>
                      <a:pPr algn="ctr"/>
                      <a:r>
                        <a:rPr lang="en-IN" sz="1600" dirty="0"/>
                        <a:t>Test Score</a:t>
                      </a:r>
                    </a:p>
                  </a:txBody>
                  <a:tcPr/>
                </a:tc>
                <a:extLst>
                  <a:ext uri="{0D108BD9-81ED-4DB2-BD59-A6C34878D82A}">
                    <a16:rowId xmlns:a16="http://schemas.microsoft.com/office/drawing/2014/main" val="194534477"/>
                  </a:ext>
                </a:extLst>
              </a:tr>
              <a:tr h="454143">
                <a:tc>
                  <a:txBody>
                    <a:bodyPr/>
                    <a:lstStyle/>
                    <a:p>
                      <a:pPr algn="ctr"/>
                      <a:r>
                        <a:rPr lang="en-IN" dirty="0"/>
                        <a:t>1.</a:t>
                      </a:r>
                    </a:p>
                  </a:txBody>
                  <a:tcPr/>
                </a:tc>
                <a:tc>
                  <a:txBody>
                    <a:bodyPr/>
                    <a:lstStyle/>
                    <a:p>
                      <a:pPr algn="ctr"/>
                      <a:r>
                        <a:rPr lang="en-IN" dirty="0"/>
                        <a:t>Linear Regression</a:t>
                      </a:r>
                    </a:p>
                  </a:txBody>
                  <a:tcPr/>
                </a:tc>
                <a:tc>
                  <a:txBody>
                    <a:bodyPr/>
                    <a:lstStyle/>
                    <a:p>
                      <a:pPr algn="ctr"/>
                      <a:r>
                        <a:rPr lang="en-IN" dirty="0"/>
                        <a:t>37.9</a:t>
                      </a:r>
                    </a:p>
                  </a:txBody>
                  <a:tcPr/>
                </a:tc>
                <a:tc>
                  <a:txBody>
                    <a:bodyPr/>
                    <a:lstStyle/>
                    <a:p>
                      <a:pPr algn="ctr"/>
                      <a:r>
                        <a:rPr lang="en-IN" dirty="0"/>
                        <a:t>37.8</a:t>
                      </a:r>
                    </a:p>
                  </a:txBody>
                  <a:tcPr/>
                </a:tc>
                <a:tc>
                  <a:txBody>
                    <a:bodyPr/>
                    <a:lstStyle/>
                    <a:p>
                      <a:pPr algn="ctr"/>
                      <a:r>
                        <a:rPr lang="en-IN" dirty="0"/>
                        <a:t>6.13</a:t>
                      </a:r>
                    </a:p>
                  </a:txBody>
                  <a:tcPr/>
                </a:tc>
                <a:tc>
                  <a:txBody>
                    <a:bodyPr/>
                    <a:lstStyle/>
                    <a:p>
                      <a:pPr algn="ctr"/>
                      <a:r>
                        <a:rPr lang="en-IN" dirty="0"/>
                        <a:t>6.14</a:t>
                      </a:r>
                    </a:p>
                  </a:txBody>
                  <a:tcPr/>
                </a:tc>
                <a:tc>
                  <a:txBody>
                    <a:bodyPr/>
                    <a:lstStyle/>
                    <a:p>
                      <a:pPr algn="ctr"/>
                      <a:r>
                        <a:rPr lang="en-IN" dirty="0"/>
                        <a:t>0.81</a:t>
                      </a:r>
                    </a:p>
                  </a:txBody>
                  <a:tcPr/>
                </a:tc>
                <a:tc>
                  <a:txBody>
                    <a:bodyPr/>
                    <a:lstStyle/>
                    <a:p>
                      <a:pPr algn="ctr"/>
                      <a:r>
                        <a:rPr lang="en-IN" dirty="0"/>
                        <a:t>0.81</a:t>
                      </a:r>
                    </a:p>
                  </a:txBody>
                  <a:tcPr/>
                </a:tc>
                <a:extLst>
                  <a:ext uri="{0D108BD9-81ED-4DB2-BD59-A6C34878D82A}">
                    <a16:rowId xmlns:a16="http://schemas.microsoft.com/office/drawing/2014/main" val="640313491"/>
                  </a:ext>
                </a:extLst>
              </a:tr>
              <a:tr h="450674">
                <a:tc>
                  <a:txBody>
                    <a:bodyPr/>
                    <a:lstStyle/>
                    <a:p>
                      <a:pPr algn="ctr"/>
                      <a:r>
                        <a:rPr lang="en-IN" dirty="0"/>
                        <a:t>2.</a:t>
                      </a:r>
                    </a:p>
                  </a:txBody>
                  <a:tcPr/>
                </a:tc>
                <a:tc>
                  <a:txBody>
                    <a:bodyPr/>
                    <a:lstStyle/>
                    <a:p>
                      <a:pPr algn="ctr"/>
                      <a:r>
                        <a:rPr lang="en-IN" dirty="0"/>
                        <a:t>Lasso Regression</a:t>
                      </a:r>
                    </a:p>
                  </a:txBody>
                  <a:tcPr/>
                </a:tc>
                <a:tc>
                  <a:txBody>
                    <a:bodyPr/>
                    <a:lstStyle/>
                    <a:p>
                      <a:pPr algn="ctr"/>
                      <a:r>
                        <a:rPr lang="en-IN" dirty="0"/>
                        <a:t>37.6</a:t>
                      </a:r>
                    </a:p>
                  </a:txBody>
                  <a:tcPr/>
                </a:tc>
                <a:tc>
                  <a:txBody>
                    <a:bodyPr/>
                    <a:lstStyle/>
                    <a:p>
                      <a:pPr algn="ctr"/>
                      <a:r>
                        <a:rPr lang="en-IN" dirty="0"/>
                        <a:t>37.8</a:t>
                      </a:r>
                    </a:p>
                  </a:txBody>
                  <a:tcPr/>
                </a:tc>
                <a:tc>
                  <a:txBody>
                    <a:bodyPr/>
                    <a:lstStyle/>
                    <a:p>
                      <a:pPr algn="ctr"/>
                      <a:r>
                        <a:rPr lang="en-IN" dirty="0"/>
                        <a:t>6.13</a:t>
                      </a:r>
                    </a:p>
                  </a:txBody>
                  <a:tcPr/>
                </a:tc>
                <a:tc>
                  <a:txBody>
                    <a:bodyPr/>
                    <a:lstStyle/>
                    <a:p>
                      <a:pPr algn="ctr"/>
                      <a:r>
                        <a:rPr lang="en-IN" dirty="0"/>
                        <a:t>6.14</a:t>
                      </a:r>
                    </a:p>
                  </a:txBody>
                  <a:tcPr/>
                </a:tc>
                <a:tc>
                  <a:txBody>
                    <a:bodyPr/>
                    <a:lstStyle/>
                    <a:p>
                      <a:pPr algn="ctr"/>
                      <a:r>
                        <a:rPr lang="en-IN" dirty="0"/>
                        <a:t>0.81</a:t>
                      </a:r>
                    </a:p>
                  </a:txBody>
                  <a:tcPr/>
                </a:tc>
                <a:tc>
                  <a:txBody>
                    <a:bodyPr/>
                    <a:lstStyle/>
                    <a:p>
                      <a:pPr algn="ctr"/>
                      <a:r>
                        <a:rPr lang="en-IN" dirty="0"/>
                        <a:t>0.81</a:t>
                      </a:r>
                    </a:p>
                  </a:txBody>
                  <a:tcPr/>
                </a:tc>
                <a:extLst>
                  <a:ext uri="{0D108BD9-81ED-4DB2-BD59-A6C34878D82A}">
                    <a16:rowId xmlns:a16="http://schemas.microsoft.com/office/drawing/2014/main" val="3373911741"/>
                  </a:ext>
                </a:extLst>
              </a:tr>
              <a:tr h="450674">
                <a:tc>
                  <a:txBody>
                    <a:bodyPr/>
                    <a:lstStyle/>
                    <a:p>
                      <a:pPr algn="ctr"/>
                      <a:r>
                        <a:rPr lang="en-IN" dirty="0"/>
                        <a:t>3.</a:t>
                      </a:r>
                    </a:p>
                  </a:txBody>
                  <a:tcPr/>
                </a:tc>
                <a:tc>
                  <a:txBody>
                    <a:bodyPr/>
                    <a:lstStyle/>
                    <a:p>
                      <a:pPr algn="ctr"/>
                      <a:r>
                        <a:rPr lang="en-IN" dirty="0"/>
                        <a:t>Ridge Regression</a:t>
                      </a:r>
                    </a:p>
                  </a:txBody>
                  <a:tcPr/>
                </a:tc>
                <a:tc>
                  <a:txBody>
                    <a:bodyPr/>
                    <a:lstStyle/>
                    <a:p>
                      <a:pPr algn="ctr"/>
                      <a:r>
                        <a:rPr lang="en-IN" dirty="0"/>
                        <a:t>37.7</a:t>
                      </a:r>
                    </a:p>
                  </a:txBody>
                  <a:tcPr/>
                </a:tc>
                <a:tc>
                  <a:txBody>
                    <a:bodyPr/>
                    <a:lstStyle/>
                    <a:p>
                      <a:pPr algn="ctr"/>
                      <a:r>
                        <a:rPr lang="en-IN" dirty="0"/>
                        <a:t>37.9</a:t>
                      </a:r>
                    </a:p>
                  </a:txBody>
                  <a:tcPr/>
                </a:tc>
                <a:tc>
                  <a:txBody>
                    <a:bodyPr/>
                    <a:lstStyle/>
                    <a:p>
                      <a:pPr algn="ctr"/>
                      <a:r>
                        <a:rPr lang="en-IN" dirty="0"/>
                        <a:t>6.14</a:t>
                      </a:r>
                    </a:p>
                  </a:txBody>
                  <a:tcPr/>
                </a:tc>
                <a:tc>
                  <a:txBody>
                    <a:bodyPr/>
                    <a:lstStyle/>
                    <a:p>
                      <a:pPr algn="ctr"/>
                      <a:r>
                        <a:rPr lang="en-IN" dirty="0"/>
                        <a:t>6.15</a:t>
                      </a:r>
                    </a:p>
                  </a:txBody>
                  <a:tcPr/>
                </a:tc>
                <a:tc>
                  <a:txBody>
                    <a:bodyPr/>
                    <a:lstStyle/>
                    <a:p>
                      <a:pPr algn="ctr"/>
                      <a:r>
                        <a:rPr lang="en-IN" dirty="0"/>
                        <a:t>0.81</a:t>
                      </a:r>
                    </a:p>
                  </a:txBody>
                  <a:tcPr/>
                </a:tc>
                <a:tc>
                  <a:txBody>
                    <a:bodyPr/>
                    <a:lstStyle/>
                    <a:p>
                      <a:pPr algn="ctr"/>
                      <a:r>
                        <a:rPr lang="en-IN" dirty="0"/>
                        <a:t>0.81</a:t>
                      </a:r>
                    </a:p>
                  </a:txBody>
                  <a:tcPr/>
                </a:tc>
                <a:extLst>
                  <a:ext uri="{0D108BD9-81ED-4DB2-BD59-A6C34878D82A}">
                    <a16:rowId xmlns:a16="http://schemas.microsoft.com/office/drawing/2014/main" val="1381405279"/>
                  </a:ext>
                </a:extLst>
              </a:tr>
              <a:tr h="454143">
                <a:tc>
                  <a:txBody>
                    <a:bodyPr/>
                    <a:lstStyle/>
                    <a:p>
                      <a:pPr algn="ctr"/>
                      <a:r>
                        <a:rPr lang="en-IN" dirty="0"/>
                        <a:t>4.</a:t>
                      </a:r>
                    </a:p>
                  </a:txBody>
                  <a:tcPr/>
                </a:tc>
                <a:tc>
                  <a:txBody>
                    <a:bodyPr/>
                    <a:lstStyle/>
                    <a:p>
                      <a:pPr algn="ctr"/>
                      <a:r>
                        <a:rPr lang="en-IN" dirty="0"/>
                        <a:t>Decision Tree Regressor</a:t>
                      </a:r>
                    </a:p>
                  </a:txBody>
                  <a:tcPr/>
                </a:tc>
                <a:tc>
                  <a:txBody>
                    <a:bodyPr/>
                    <a:lstStyle/>
                    <a:p>
                      <a:pPr algn="ctr"/>
                      <a:r>
                        <a:rPr lang="en-IN" dirty="0"/>
                        <a:t>7.5</a:t>
                      </a:r>
                    </a:p>
                  </a:txBody>
                  <a:tcPr/>
                </a:tc>
                <a:tc>
                  <a:txBody>
                    <a:bodyPr/>
                    <a:lstStyle/>
                    <a:p>
                      <a:pPr algn="ctr"/>
                      <a:r>
                        <a:rPr lang="en-IN" dirty="0"/>
                        <a:t>12.08</a:t>
                      </a:r>
                    </a:p>
                  </a:txBody>
                  <a:tcPr/>
                </a:tc>
                <a:tc>
                  <a:txBody>
                    <a:bodyPr/>
                    <a:lstStyle/>
                    <a:p>
                      <a:pPr algn="ctr"/>
                      <a:r>
                        <a:rPr lang="en-IN" dirty="0"/>
                        <a:t>2.8</a:t>
                      </a:r>
                    </a:p>
                  </a:txBody>
                  <a:tcPr/>
                </a:tc>
                <a:tc>
                  <a:txBody>
                    <a:bodyPr/>
                    <a:lstStyle/>
                    <a:p>
                      <a:pPr algn="ctr"/>
                      <a:r>
                        <a:rPr lang="en-IN" dirty="0"/>
                        <a:t>3.47</a:t>
                      </a:r>
                    </a:p>
                  </a:txBody>
                  <a:tcPr/>
                </a:tc>
                <a:tc>
                  <a:txBody>
                    <a:bodyPr/>
                    <a:lstStyle/>
                    <a:p>
                      <a:pPr algn="ctr"/>
                      <a:r>
                        <a:rPr lang="en-IN" dirty="0"/>
                        <a:t>0.96</a:t>
                      </a:r>
                    </a:p>
                  </a:txBody>
                  <a:tcPr/>
                </a:tc>
                <a:tc>
                  <a:txBody>
                    <a:bodyPr/>
                    <a:lstStyle/>
                    <a:p>
                      <a:pPr algn="ctr"/>
                      <a:r>
                        <a:rPr lang="en-IN" dirty="0"/>
                        <a:t>0.94</a:t>
                      </a:r>
                    </a:p>
                  </a:txBody>
                  <a:tcPr/>
                </a:tc>
                <a:extLst>
                  <a:ext uri="{0D108BD9-81ED-4DB2-BD59-A6C34878D82A}">
                    <a16:rowId xmlns:a16="http://schemas.microsoft.com/office/drawing/2014/main" val="3116374299"/>
                  </a:ext>
                </a:extLst>
              </a:tr>
              <a:tr h="454143">
                <a:tc>
                  <a:txBody>
                    <a:bodyPr/>
                    <a:lstStyle/>
                    <a:p>
                      <a:pPr algn="ctr"/>
                      <a:r>
                        <a:rPr lang="en-IN" dirty="0"/>
                        <a:t>5.</a:t>
                      </a:r>
                    </a:p>
                  </a:txBody>
                  <a:tcPr/>
                </a:tc>
                <a:tc>
                  <a:txBody>
                    <a:bodyPr/>
                    <a:lstStyle/>
                    <a:p>
                      <a:pPr algn="ctr"/>
                      <a:r>
                        <a:rPr lang="en-IN" dirty="0"/>
                        <a:t>XG Boost Regressor         </a:t>
                      </a:r>
                    </a:p>
                  </a:txBody>
                  <a:tcPr/>
                </a:tc>
                <a:tc>
                  <a:txBody>
                    <a:bodyPr/>
                    <a:lstStyle/>
                    <a:p>
                      <a:pPr algn="ctr"/>
                      <a:r>
                        <a:rPr lang="en-IN" dirty="0"/>
                        <a:t>5.46</a:t>
                      </a:r>
                    </a:p>
                  </a:txBody>
                  <a:tcPr/>
                </a:tc>
                <a:tc>
                  <a:txBody>
                    <a:bodyPr/>
                    <a:lstStyle/>
                    <a:p>
                      <a:pPr algn="ctr"/>
                      <a:r>
                        <a:rPr lang="en-IN" dirty="0"/>
                        <a:t>8.9</a:t>
                      </a:r>
                    </a:p>
                  </a:txBody>
                  <a:tcPr/>
                </a:tc>
                <a:tc>
                  <a:txBody>
                    <a:bodyPr/>
                    <a:lstStyle/>
                    <a:p>
                      <a:pPr algn="ctr"/>
                      <a:r>
                        <a:rPr lang="en-IN" dirty="0"/>
                        <a:t>2.31</a:t>
                      </a:r>
                    </a:p>
                  </a:txBody>
                  <a:tcPr/>
                </a:tc>
                <a:tc>
                  <a:txBody>
                    <a:bodyPr/>
                    <a:lstStyle/>
                    <a:p>
                      <a:pPr algn="ctr"/>
                      <a:r>
                        <a:rPr lang="en-IN" dirty="0"/>
                        <a:t>2.9</a:t>
                      </a:r>
                    </a:p>
                  </a:txBody>
                  <a:tcPr/>
                </a:tc>
                <a:tc>
                  <a:txBody>
                    <a:bodyPr/>
                    <a:lstStyle/>
                    <a:p>
                      <a:pPr algn="ctr"/>
                      <a:r>
                        <a:rPr lang="en-IN" dirty="0"/>
                        <a:t>0.97</a:t>
                      </a:r>
                    </a:p>
                  </a:txBody>
                  <a:tcPr/>
                </a:tc>
                <a:tc>
                  <a:txBody>
                    <a:bodyPr/>
                    <a:lstStyle/>
                    <a:p>
                      <a:pPr algn="ctr"/>
                      <a:r>
                        <a:rPr lang="en-IN" dirty="0"/>
                        <a:t>0.95</a:t>
                      </a:r>
                    </a:p>
                  </a:txBody>
                  <a:tcPr/>
                </a:tc>
                <a:extLst>
                  <a:ext uri="{0D108BD9-81ED-4DB2-BD59-A6C34878D82A}">
                    <a16:rowId xmlns:a16="http://schemas.microsoft.com/office/drawing/2014/main" val="3047645393"/>
                  </a:ext>
                </a:extLst>
              </a:tr>
              <a:tr h="454143">
                <a:tc>
                  <a:txBody>
                    <a:bodyPr/>
                    <a:lstStyle/>
                    <a:p>
                      <a:pPr algn="ctr"/>
                      <a:r>
                        <a:rPr lang="en-IN" dirty="0"/>
                        <a:t>6.</a:t>
                      </a:r>
                    </a:p>
                  </a:txBody>
                  <a:tcPr/>
                </a:tc>
                <a:tc>
                  <a:txBody>
                    <a:bodyPr/>
                    <a:lstStyle/>
                    <a:p>
                      <a:pPr algn="ctr"/>
                      <a:r>
                        <a:rPr lang="en-IN" dirty="0"/>
                        <a:t>Random Forest Regressor</a:t>
                      </a:r>
                    </a:p>
                  </a:txBody>
                  <a:tcPr/>
                </a:tc>
                <a:tc>
                  <a:txBody>
                    <a:bodyPr/>
                    <a:lstStyle/>
                    <a:p>
                      <a:pPr algn="ctr"/>
                      <a:r>
                        <a:rPr lang="en-IN" dirty="0"/>
                        <a:t>3.63</a:t>
                      </a:r>
                    </a:p>
                  </a:txBody>
                  <a:tcPr/>
                </a:tc>
                <a:tc>
                  <a:txBody>
                    <a:bodyPr/>
                    <a:lstStyle/>
                    <a:p>
                      <a:pPr algn="ctr"/>
                      <a:r>
                        <a:rPr lang="en-IN" dirty="0"/>
                        <a:t>8.9</a:t>
                      </a:r>
                    </a:p>
                  </a:txBody>
                  <a:tcPr/>
                </a:tc>
                <a:tc>
                  <a:txBody>
                    <a:bodyPr/>
                    <a:lstStyle/>
                    <a:p>
                      <a:pPr algn="ctr"/>
                      <a:r>
                        <a:rPr lang="en-IN" dirty="0"/>
                        <a:t>1.90</a:t>
                      </a:r>
                    </a:p>
                  </a:txBody>
                  <a:tcPr/>
                </a:tc>
                <a:tc>
                  <a:txBody>
                    <a:bodyPr/>
                    <a:lstStyle/>
                    <a:p>
                      <a:pPr algn="ctr"/>
                      <a:r>
                        <a:rPr lang="en-IN" dirty="0"/>
                        <a:t>2.9</a:t>
                      </a:r>
                    </a:p>
                  </a:txBody>
                  <a:tcPr/>
                </a:tc>
                <a:tc>
                  <a:txBody>
                    <a:bodyPr/>
                    <a:lstStyle/>
                    <a:p>
                      <a:pPr algn="ctr"/>
                      <a:r>
                        <a:rPr lang="en-IN" dirty="0"/>
                        <a:t>0.98</a:t>
                      </a:r>
                    </a:p>
                  </a:txBody>
                  <a:tcPr/>
                </a:tc>
                <a:tc>
                  <a:txBody>
                    <a:bodyPr/>
                    <a:lstStyle/>
                    <a:p>
                      <a:pPr algn="ctr"/>
                      <a:r>
                        <a:rPr lang="en-IN" dirty="0"/>
                        <a:t>0.96</a:t>
                      </a:r>
                    </a:p>
                  </a:txBody>
                  <a:tcPr/>
                </a:tc>
                <a:extLst>
                  <a:ext uri="{0D108BD9-81ED-4DB2-BD59-A6C34878D82A}">
                    <a16:rowId xmlns:a16="http://schemas.microsoft.com/office/drawing/2014/main" val="460146579"/>
                  </a:ext>
                </a:extLst>
              </a:tr>
            </a:tbl>
          </a:graphicData>
        </a:graphic>
      </p:graphicFrame>
      <p:sp>
        <p:nvSpPr>
          <p:cNvPr id="5" name="TextBox 4">
            <a:extLst>
              <a:ext uri="{FF2B5EF4-FFF2-40B4-BE49-F238E27FC236}">
                <a16:creationId xmlns:a16="http://schemas.microsoft.com/office/drawing/2014/main" id="{CF0F1345-DE96-0D7F-B51E-D3FB186CA452}"/>
              </a:ext>
            </a:extLst>
          </p:cNvPr>
          <p:cNvSpPr txBox="1"/>
          <p:nvPr/>
        </p:nvSpPr>
        <p:spPr>
          <a:xfrm>
            <a:off x="211391" y="5004619"/>
            <a:ext cx="11616815" cy="646331"/>
          </a:xfrm>
          <a:prstGeom prst="rect">
            <a:avLst/>
          </a:prstGeom>
          <a:noFill/>
        </p:spPr>
        <p:txBody>
          <a:bodyPr wrap="square" rtlCol="0">
            <a:spAutoFit/>
          </a:bodyPr>
          <a:lstStyle/>
          <a:p>
            <a:r>
              <a:rPr lang="en-IN" dirty="0"/>
              <a:t>After performing various regression techniques on our predictive model and we found out that </a:t>
            </a:r>
            <a:r>
              <a:rPr lang="en-IN" b="1" dirty="0"/>
              <a:t>XGBoost Regression</a:t>
            </a:r>
            <a:r>
              <a:rPr lang="en-IN" dirty="0"/>
              <a:t> and </a:t>
            </a:r>
            <a:r>
              <a:rPr lang="en-IN" b="1" dirty="0"/>
              <a:t>Random Forest Regression</a:t>
            </a:r>
            <a:r>
              <a:rPr lang="en-IN" dirty="0"/>
              <a:t> has performed better than any other regression model with 95% and 96% respectively.</a:t>
            </a:r>
          </a:p>
        </p:txBody>
      </p:sp>
    </p:spTree>
    <p:extLst>
      <p:ext uri="{BB962C8B-B14F-4D97-AF65-F5344CB8AC3E}">
        <p14:creationId xmlns:p14="http://schemas.microsoft.com/office/powerpoint/2010/main" val="144046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F9B8A-41E0-C6FF-9483-FAED7042C6BF}"/>
              </a:ext>
            </a:extLst>
          </p:cNvPr>
          <p:cNvSpPr txBox="1"/>
          <p:nvPr/>
        </p:nvSpPr>
        <p:spPr>
          <a:xfrm>
            <a:off x="267932" y="109021"/>
            <a:ext cx="7000569"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Conclusion: </a:t>
            </a:r>
          </a:p>
        </p:txBody>
      </p:sp>
      <p:sp>
        <p:nvSpPr>
          <p:cNvPr id="3" name="TextBox 2">
            <a:extLst>
              <a:ext uri="{FF2B5EF4-FFF2-40B4-BE49-F238E27FC236}">
                <a16:creationId xmlns:a16="http://schemas.microsoft.com/office/drawing/2014/main" id="{E6B81948-8D31-977C-2544-44EB5E73D20E}"/>
              </a:ext>
            </a:extLst>
          </p:cNvPr>
          <p:cNvSpPr txBox="1"/>
          <p:nvPr/>
        </p:nvSpPr>
        <p:spPr>
          <a:xfrm>
            <a:off x="673509" y="559471"/>
            <a:ext cx="10844981" cy="4847994"/>
          </a:xfrm>
          <a:prstGeom prst="rect">
            <a:avLst/>
          </a:prstGeom>
          <a:noFill/>
        </p:spPr>
        <p:txBody>
          <a:bodyPr wrap="square" rtlCol="0">
            <a:spAutoFit/>
          </a:bodyPr>
          <a:lstStyle/>
          <a:p>
            <a:pPr>
              <a:lnSpc>
                <a:spcPct val="150000"/>
              </a:lnSpc>
            </a:pPr>
            <a:r>
              <a:rPr lang="en-US" sz="1600" b="1" u="sng" dirty="0">
                <a:latin typeface="Arial" panose="020B0604020202020204" pitchFamily="34" charset="0"/>
                <a:cs typeface="Arial" panose="020B0604020202020204" pitchFamily="34" charset="0"/>
              </a:rPr>
              <a:t>EDA Conclusion:</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Sales are influenced by the day of the week, promotional activities, customer visits, store location density, and assortment types.</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Sales are relatively unaffected by school holidays and state holidays.</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December shows significant sales boosts due to the festive period.</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Store B has shown consistent growth and dominance in sales from 2013 to 2015.</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Continuous promotions have a limited long-term impact on increasing sales.</a:t>
            </a:r>
          </a:p>
          <a:p>
            <a:pPr>
              <a:lnSpc>
                <a:spcPct val="150000"/>
              </a:lnSpc>
            </a:pPr>
            <a:r>
              <a:rPr lang="en-US" sz="1600" b="1" u="sng" dirty="0">
                <a:latin typeface="Arial" panose="020B0604020202020204" pitchFamily="34" charset="0"/>
                <a:cs typeface="Arial" panose="020B0604020202020204" pitchFamily="34" charset="0"/>
              </a:rPr>
              <a:t>ML Model conclusion:</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The Random forest model was chosen as the final prediction model due to its superior performance.</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Configured with learning rate of 0.1,max depth of 15, and 100 estimators</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Achieved an R2 score of approximately 98% on the training data and 96% on the test data</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Recorded the lowest Mean Squared Error (MSE) of 8.9</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Recorded the lowest Root Mean Squared Error (RMSE) of 2.9 </a:t>
            </a:r>
          </a:p>
        </p:txBody>
      </p:sp>
    </p:spTree>
    <p:extLst>
      <p:ext uri="{BB962C8B-B14F-4D97-AF65-F5344CB8AC3E}">
        <p14:creationId xmlns:p14="http://schemas.microsoft.com/office/powerpoint/2010/main" val="112708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F9B8A-41E0-C6FF-9483-FAED7042C6BF}"/>
              </a:ext>
            </a:extLst>
          </p:cNvPr>
          <p:cNvSpPr txBox="1"/>
          <p:nvPr/>
        </p:nvSpPr>
        <p:spPr>
          <a:xfrm>
            <a:off x="570274" y="570272"/>
            <a:ext cx="7000569"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Future work: </a:t>
            </a:r>
          </a:p>
        </p:txBody>
      </p:sp>
      <p:sp>
        <p:nvSpPr>
          <p:cNvPr id="3" name="TextBox 2">
            <a:extLst>
              <a:ext uri="{FF2B5EF4-FFF2-40B4-BE49-F238E27FC236}">
                <a16:creationId xmlns:a16="http://schemas.microsoft.com/office/drawing/2014/main" id="{032DE721-70D2-EF0C-F8CA-379FBB699986}"/>
              </a:ext>
            </a:extLst>
          </p:cNvPr>
          <p:cNvSpPr txBox="1"/>
          <p:nvPr/>
        </p:nvSpPr>
        <p:spPr>
          <a:xfrm>
            <a:off x="737425" y="1093492"/>
            <a:ext cx="6292642" cy="4068871"/>
          </a:xfrm>
          <a:prstGeom prst="rect">
            <a:avLst/>
          </a:prstGeom>
          <a:noFill/>
        </p:spPr>
        <p:txBody>
          <a:bodyPr wrap="square" rtlCol="0">
            <a:spAutoFit/>
          </a:bodyPr>
          <a:lstStyle/>
          <a:p>
            <a:pPr>
              <a:lnSpc>
                <a:spcPct val="150000"/>
              </a:lnSpc>
            </a:pPr>
            <a:r>
              <a:rPr lang="en-US" sz="1600" dirty="0">
                <a:latin typeface="Arial" panose="020B0604020202020204" pitchFamily="34" charset="0"/>
                <a:cs typeface="Arial" panose="020B0604020202020204" pitchFamily="34" charset="0"/>
              </a:rPr>
              <a:t>1.</a:t>
            </a:r>
            <a:r>
              <a:rPr lang="en-US" sz="1600" b="1" dirty="0">
                <a:latin typeface="Arial" panose="020B0604020202020204" pitchFamily="34" charset="0"/>
                <a:cs typeface="Arial" panose="020B0604020202020204" pitchFamily="34" charset="0"/>
              </a:rPr>
              <a:t>Incorporate Time-Series Features:</a:t>
            </a:r>
          </a:p>
          <a:p>
            <a:pPr>
              <a:lnSpc>
                <a:spcPct val="150000"/>
              </a:lnSpc>
            </a:pPr>
            <a:r>
              <a:rPr lang="en-US" sz="1600" dirty="0">
                <a:latin typeface="Arial" panose="020B0604020202020204" pitchFamily="34" charset="0"/>
                <a:cs typeface="Arial" panose="020B0604020202020204" pitchFamily="34" charset="0"/>
              </a:rPr>
              <a:t>Enhance the model by integrating time-series specific features, such as lagged variables, moving averages, and seasonal decomposition. This can help the model better capture temporal patterns and improve prediction accuracy.</a:t>
            </a:r>
          </a:p>
          <a:p>
            <a:pPr>
              <a:lnSpc>
                <a:spcPct val="150000"/>
              </a:lnSpc>
            </a:pPr>
            <a:r>
              <a:rPr lang="en-US" sz="1600" dirty="0">
                <a:latin typeface="Arial" panose="020B0604020202020204" pitchFamily="34" charset="0"/>
                <a:cs typeface="Arial" panose="020B0604020202020204" pitchFamily="34" charset="0"/>
              </a:rPr>
              <a:t>2.</a:t>
            </a:r>
            <a:r>
              <a:rPr lang="en-US" sz="1600" b="1" dirty="0">
                <a:latin typeface="Arial" panose="020B0604020202020204" pitchFamily="34" charset="0"/>
                <a:cs typeface="Arial" panose="020B0604020202020204" pitchFamily="34" charset="0"/>
              </a:rPr>
              <a:t>Model Deployment and Monitoring:</a:t>
            </a:r>
          </a:p>
          <a:p>
            <a:pPr>
              <a:lnSpc>
                <a:spcPct val="150000"/>
              </a:lnSpc>
            </a:pPr>
            <a:r>
              <a:rPr lang="en-US" sz="1600" dirty="0">
                <a:latin typeface="Arial" panose="020B0604020202020204" pitchFamily="34" charset="0"/>
                <a:cs typeface="Arial" panose="020B0604020202020204" pitchFamily="34" charset="0"/>
              </a:rPr>
              <a:t>Develop and deploy the model for real-time sales predictions using a cloud-based platform. Implement a continuous monitoring system to track model performance over time and retrain the model as necessary to maintain its accuracy and reliability.</a:t>
            </a:r>
          </a:p>
          <a:p>
            <a:pPr>
              <a:lnSpc>
                <a:spcPct val="150000"/>
              </a:lnSpc>
            </a:pPr>
            <a:endParaRPr lang="en-US"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6AF992B-C875-A434-41D4-88F9D9BD60BC}"/>
              </a:ext>
            </a:extLst>
          </p:cNvPr>
          <p:cNvPicPr>
            <a:picLocks noChangeAspect="1"/>
          </p:cNvPicPr>
          <p:nvPr/>
        </p:nvPicPr>
        <p:blipFill>
          <a:blip r:embed="rId2"/>
          <a:stretch>
            <a:fillRect/>
          </a:stretch>
        </p:blipFill>
        <p:spPr>
          <a:xfrm>
            <a:off x="6921910" y="1093492"/>
            <a:ext cx="5171767" cy="3972233"/>
          </a:xfrm>
          <a:prstGeom prst="rect">
            <a:avLst/>
          </a:prstGeom>
        </p:spPr>
      </p:pic>
    </p:spTree>
    <p:extLst>
      <p:ext uri="{BB962C8B-B14F-4D97-AF65-F5344CB8AC3E}">
        <p14:creationId xmlns:p14="http://schemas.microsoft.com/office/powerpoint/2010/main" val="222052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2749A00-D80D-7561-D6F9-DF561C5F0104}"/>
              </a:ext>
            </a:extLst>
          </p:cNvPr>
          <p:cNvPicPr>
            <a:picLocks noChangeAspect="1"/>
          </p:cNvPicPr>
          <p:nvPr/>
        </p:nvPicPr>
        <p:blipFill>
          <a:blip r:embed="rId2"/>
          <a:stretch>
            <a:fillRect/>
          </a:stretch>
        </p:blipFill>
        <p:spPr>
          <a:xfrm>
            <a:off x="0" y="0"/>
            <a:ext cx="12192000" cy="6092825"/>
          </a:xfrm>
          <a:prstGeom prst="rect">
            <a:avLst/>
          </a:prstGeom>
        </p:spPr>
      </p:pic>
    </p:spTree>
    <p:extLst>
      <p:ext uri="{BB962C8B-B14F-4D97-AF65-F5344CB8AC3E}">
        <p14:creationId xmlns:p14="http://schemas.microsoft.com/office/powerpoint/2010/main" val="68254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607DB8-DBA5-7326-B05D-2E508229CBFD}"/>
              </a:ext>
            </a:extLst>
          </p:cNvPr>
          <p:cNvSpPr txBox="1"/>
          <p:nvPr/>
        </p:nvSpPr>
        <p:spPr>
          <a:xfrm>
            <a:off x="570271" y="337422"/>
            <a:ext cx="4522839"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Points Of Discussion</a:t>
            </a:r>
            <a:r>
              <a:rPr lang="en-IN" sz="2400" b="1" u="sng" dirty="0">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8F243E77-FF62-9C29-CF26-CA7B0384F52A}"/>
              </a:ext>
            </a:extLst>
          </p:cNvPr>
          <p:cNvSpPr txBox="1"/>
          <p:nvPr/>
        </p:nvSpPr>
        <p:spPr>
          <a:xfrm>
            <a:off x="570271" y="988574"/>
            <a:ext cx="5525729" cy="3780522"/>
          </a:xfrm>
          <a:prstGeom prst="rect">
            <a:avLst/>
          </a:prstGeom>
          <a:noFill/>
        </p:spPr>
        <p:txBody>
          <a:bodyPr wrap="square" rtlCol="0">
            <a:spAutoFit/>
          </a:bodyPr>
          <a:lstStyle/>
          <a:p>
            <a:pPr marL="342882" indent="-342882">
              <a:lnSpc>
                <a:spcPct val="150000"/>
              </a:lnSpc>
              <a:buAutoNum type="arabicPeriod"/>
            </a:pPr>
            <a:r>
              <a:rPr lang="en-IN" dirty="0">
                <a:latin typeface="Arial" panose="020B0604020202020204" pitchFamily="34" charset="0"/>
                <a:cs typeface="Arial" panose="020B0604020202020204" pitchFamily="34" charset="0"/>
              </a:rPr>
              <a:t>Problem Statement</a:t>
            </a:r>
          </a:p>
          <a:p>
            <a:pPr marL="342882" indent="-342882">
              <a:lnSpc>
                <a:spcPct val="150000"/>
              </a:lnSpc>
              <a:buAutoNum type="arabicPeriod"/>
            </a:pPr>
            <a:r>
              <a:rPr lang="en-IN" dirty="0">
                <a:latin typeface="Arial" panose="020B0604020202020204" pitchFamily="34" charset="0"/>
                <a:cs typeface="Arial" panose="020B0604020202020204" pitchFamily="34" charset="0"/>
              </a:rPr>
              <a:t>Objective of the Project</a:t>
            </a:r>
          </a:p>
          <a:p>
            <a:pPr marL="342882" indent="-342882">
              <a:lnSpc>
                <a:spcPct val="150000"/>
              </a:lnSpc>
              <a:buAutoNum type="arabicPeriod"/>
            </a:pPr>
            <a:r>
              <a:rPr lang="en-IN" dirty="0">
                <a:latin typeface="Arial" panose="020B0604020202020204" pitchFamily="34" charset="0"/>
                <a:cs typeface="Arial" panose="020B0604020202020204" pitchFamily="34" charset="0"/>
              </a:rPr>
              <a:t>Understanding Dataset</a:t>
            </a:r>
          </a:p>
          <a:p>
            <a:pPr marL="342882" indent="-342882">
              <a:lnSpc>
                <a:spcPct val="150000"/>
              </a:lnSpc>
              <a:buAutoNum type="arabicPeriod"/>
            </a:pPr>
            <a:r>
              <a:rPr lang="en-IN" dirty="0">
                <a:latin typeface="Arial" panose="020B0604020202020204" pitchFamily="34" charset="0"/>
                <a:cs typeface="Arial" panose="020B0604020202020204" pitchFamily="34" charset="0"/>
              </a:rPr>
              <a:t>Data Preprocessing</a:t>
            </a:r>
          </a:p>
          <a:p>
            <a:pPr marL="342882" indent="-342882">
              <a:lnSpc>
                <a:spcPct val="150000"/>
              </a:lnSpc>
              <a:buAutoNum type="arabicPeriod"/>
            </a:pPr>
            <a:r>
              <a:rPr lang="en-IN" dirty="0">
                <a:latin typeface="Arial" panose="020B0604020202020204" pitchFamily="34" charset="0"/>
                <a:cs typeface="Arial" panose="020B0604020202020204" pitchFamily="34" charset="0"/>
              </a:rPr>
              <a:t>Exploratory Data Analysis</a:t>
            </a:r>
          </a:p>
          <a:p>
            <a:pPr marL="342882" indent="-342882">
              <a:lnSpc>
                <a:spcPct val="150000"/>
              </a:lnSpc>
              <a:buAutoNum type="arabicPeriod"/>
            </a:pPr>
            <a:r>
              <a:rPr lang="en-IN" dirty="0">
                <a:latin typeface="Arial" panose="020B0604020202020204" pitchFamily="34" charset="0"/>
                <a:cs typeface="Arial" panose="020B0604020202020204" pitchFamily="34" charset="0"/>
              </a:rPr>
              <a:t>Data Transformation</a:t>
            </a:r>
          </a:p>
          <a:p>
            <a:pPr marL="342882" indent="-342882">
              <a:lnSpc>
                <a:spcPct val="150000"/>
              </a:lnSpc>
              <a:buAutoNum type="arabicPeriod"/>
            </a:pPr>
            <a:r>
              <a:rPr lang="en-IN" dirty="0">
                <a:latin typeface="Arial" panose="020B0604020202020204" pitchFamily="34" charset="0"/>
                <a:cs typeface="Arial" panose="020B0604020202020204" pitchFamily="34" charset="0"/>
              </a:rPr>
              <a:t>ML Model Performance</a:t>
            </a:r>
          </a:p>
          <a:p>
            <a:pPr marL="342882" indent="-342882">
              <a:lnSpc>
                <a:spcPct val="150000"/>
              </a:lnSpc>
              <a:buAutoNum type="arabicPeriod"/>
            </a:pPr>
            <a:r>
              <a:rPr lang="en-IN" dirty="0">
                <a:latin typeface="Arial" panose="020B0604020202020204" pitchFamily="34" charset="0"/>
                <a:cs typeface="Arial" panose="020B0604020202020204" pitchFamily="34" charset="0"/>
              </a:rPr>
              <a:t>Conclusion</a:t>
            </a:r>
          </a:p>
          <a:p>
            <a:pPr marL="342882" indent="-342882">
              <a:lnSpc>
                <a:spcPct val="150000"/>
              </a:lnSpc>
              <a:buAutoNum type="arabicPeriod"/>
            </a:pPr>
            <a:r>
              <a:rPr lang="en-IN" dirty="0">
                <a:latin typeface="Arial" panose="020B0604020202020204" pitchFamily="34" charset="0"/>
                <a:cs typeface="Arial" panose="020B0604020202020204" pitchFamily="34" charset="0"/>
              </a:rPr>
              <a:t>Future work</a:t>
            </a:r>
          </a:p>
        </p:txBody>
      </p:sp>
      <p:pic>
        <p:nvPicPr>
          <p:cNvPr id="6" name="Picture 5">
            <a:extLst>
              <a:ext uri="{FF2B5EF4-FFF2-40B4-BE49-F238E27FC236}">
                <a16:creationId xmlns:a16="http://schemas.microsoft.com/office/drawing/2014/main" id="{7B0E00EE-64FE-C143-FE41-50F0928FF02D}"/>
              </a:ext>
            </a:extLst>
          </p:cNvPr>
          <p:cNvPicPr>
            <a:picLocks noChangeAspect="1"/>
          </p:cNvPicPr>
          <p:nvPr/>
        </p:nvPicPr>
        <p:blipFill>
          <a:blip r:embed="rId2"/>
          <a:stretch>
            <a:fillRect/>
          </a:stretch>
        </p:blipFill>
        <p:spPr>
          <a:xfrm>
            <a:off x="5653548" y="609601"/>
            <a:ext cx="6110539" cy="4621160"/>
          </a:xfrm>
          <a:prstGeom prst="rect">
            <a:avLst/>
          </a:prstGeom>
        </p:spPr>
      </p:pic>
    </p:spTree>
    <p:extLst>
      <p:ext uri="{BB962C8B-B14F-4D97-AF65-F5344CB8AC3E}">
        <p14:creationId xmlns:p14="http://schemas.microsoft.com/office/powerpoint/2010/main" val="157864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D2713E-B597-4211-3C4A-E9F47A9A76F9}"/>
              </a:ext>
            </a:extLst>
          </p:cNvPr>
          <p:cNvSpPr txBox="1"/>
          <p:nvPr/>
        </p:nvSpPr>
        <p:spPr>
          <a:xfrm>
            <a:off x="481784" y="354451"/>
            <a:ext cx="3834577"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Problem Statement </a:t>
            </a:r>
            <a:r>
              <a:rPr lang="en-IN" sz="2400" b="1" u="sng" dirty="0">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27AF72D5-D05F-23CE-7222-4B791259DC1B}"/>
              </a:ext>
            </a:extLst>
          </p:cNvPr>
          <p:cNvSpPr txBox="1"/>
          <p:nvPr/>
        </p:nvSpPr>
        <p:spPr>
          <a:xfrm>
            <a:off x="747125" y="877671"/>
            <a:ext cx="6834776" cy="373999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XYZ operates over 3,000 drug stores in 7 countries. XYZ store managers are currently tasked with predicting their daily sales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marL="342900" indent="-34290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You are provided with historical sales data for 1,115 XYZ stores. The task is to forecast the "Sales" column for the test set. Note that some stores in the dataset were temporarily closed for refurbishment.</a:t>
            </a:r>
          </a:p>
        </p:txBody>
      </p:sp>
      <p:pic>
        <p:nvPicPr>
          <p:cNvPr id="6" name="Picture 5">
            <a:extLst>
              <a:ext uri="{FF2B5EF4-FFF2-40B4-BE49-F238E27FC236}">
                <a16:creationId xmlns:a16="http://schemas.microsoft.com/office/drawing/2014/main" id="{E87884F4-7ABC-4322-D05F-6E6212CEB320}"/>
              </a:ext>
            </a:extLst>
          </p:cNvPr>
          <p:cNvPicPr>
            <a:picLocks noChangeAspect="1"/>
          </p:cNvPicPr>
          <p:nvPr/>
        </p:nvPicPr>
        <p:blipFill>
          <a:blip r:embed="rId2"/>
          <a:stretch>
            <a:fillRect/>
          </a:stretch>
        </p:blipFill>
        <p:spPr>
          <a:xfrm>
            <a:off x="7856101" y="1012724"/>
            <a:ext cx="4129431" cy="4478582"/>
          </a:xfrm>
          <a:prstGeom prst="rect">
            <a:avLst/>
          </a:prstGeom>
        </p:spPr>
      </p:pic>
    </p:spTree>
    <p:extLst>
      <p:ext uri="{BB962C8B-B14F-4D97-AF65-F5344CB8AC3E}">
        <p14:creationId xmlns:p14="http://schemas.microsoft.com/office/powerpoint/2010/main" val="2073624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D2713E-B597-4211-3C4A-E9F47A9A76F9}"/>
              </a:ext>
            </a:extLst>
          </p:cNvPr>
          <p:cNvSpPr txBox="1"/>
          <p:nvPr/>
        </p:nvSpPr>
        <p:spPr>
          <a:xfrm>
            <a:off x="540777" y="414633"/>
            <a:ext cx="2359739"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Objective: </a:t>
            </a:r>
          </a:p>
        </p:txBody>
      </p:sp>
      <p:sp>
        <p:nvSpPr>
          <p:cNvPr id="3" name="TextBox 2">
            <a:extLst>
              <a:ext uri="{FF2B5EF4-FFF2-40B4-BE49-F238E27FC236}">
                <a16:creationId xmlns:a16="http://schemas.microsoft.com/office/drawing/2014/main" id="{27AF72D5-D05F-23CE-7222-4B791259DC1B}"/>
              </a:ext>
            </a:extLst>
          </p:cNvPr>
          <p:cNvSpPr txBox="1"/>
          <p:nvPr/>
        </p:nvSpPr>
        <p:spPr>
          <a:xfrm>
            <a:off x="786584" y="1123245"/>
            <a:ext cx="10176692" cy="3826689"/>
          </a:xfrm>
          <a:prstGeom prst="rect">
            <a:avLst/>
          </a:prstGeom>
          <a:noFill/>
        </p:spPr>
        <p:txBody>
          <a:bodyPr wrap="square" rtlCol="0">
            <a:spAutoFit/>
          </a:bodyPr>
          <a:lstStyle/>
          <a:p>
            <a:pPr>
              <a:lnSpc>
                <a:spcPct val="150000"/>
              </a:lnSpc>
            </a:pPr>
            <a:r>
              <a:rPr lang="en-US" sz="1600" dirty="0">
                <a:latin typeface="Arial" panose="020B0604020202020204" pitchFamily="34" charset="0"/>
                <a:cs typeface="Arial" panose="020B0604020202020204" pitchFamily="34" charset="0"/>
              </a:rPr>
              <a:t>The main objective of this project is to develop a predictive model that can accurately forecast daily sales for a retail store chain. This involves utilizing historical sales data and various influencing factors to predict future sales, which can aid store managers in making informed business decisions.</a:t>
            </a:r>
          </a:p>
          <a:p>
            <a:pPr>
              <a:lnSpc>
                <a:spcPct val="150000"/>
              </a:lnSpc>
            </a:pPr>
            <a:r>
              <a:rPr lang="en-US" sz="1600" dirty="0">
                <a:latin typeface="Arial" panose="020B0604020202020204" pitchFamily="34" charset="0"/>
                <a:cs typeface="Arial" panose="020B0604020202020204" pitchFamily="34" charset="0"/>
              </a:rPr>
              <a:t>The key goals are:</a:t>
            </a:r>
          </a:p>
          <a:p>
            <a:pPr marL="342882" indent="-342882">
              <a:lnSpc>
                <a:spcPct val="150000"/>
              </a:lnSpc>
              <a:buAutoNum type="arabicPeriod"/>
            </a:pPr>
            <a:r>
              <a:rPr lang="en-US" sz="1600" dirty="0">
                <a:latin typeface="Arial" panose="020B0604020202020204" pitchFamily="34" charset="0"/>
                <a:cs typeface="Arial" panose="020B0604020202020204" pitchFamily="34" charset="0"/>
              </a:rPr>
              <a:t>Improve Sales Forecast Accuracy</a:t>
            </a:r>
          </a:p>
          <a:p>
            <a:pPr marL="342882" indent="-342882">
              <a:lnSpc>
                <a:spcPct val="150000"/>
              </a:lnSpc>
              <a:buAutoNum type="arabicPeriod"/>
            </a:pPr>
            <a:r>
              <a:rPr lang="en-US" sz="1600" dirty="0">
                <a:latin typeface="Arial" panose="020B0604020202020204" pitchFamily="34" charset="0"/>
                <a:cs typeface="Arial" panose="020B0604020202020204" pitchFamily="34" charset="0"/>
              </a:rPr>
              <a:t>Optimize inventory management</a:t>
            </a:r>
          </a:p>
          <a:p>
            <a:pPr marL="342882" indent="-342882">
              <a:lnSpc>
                <a:spcPct val="150000"/>
              </a:lnSpc>
              <a:buAutoNum type="arabicPeriod"/>
            </a:pPr>
            <a:r>
              <a:rPr lang="en-US" sz="1600" dirty="0">
                <a:latin typeface="Arial" panose="020B0604020202020204" pitchFamily="34" charset="0"/>
                <a:cs typeface="Arial" panose="020B0604020202020204" pitchFamily="34" charset="0"/>
              </a:rPr>
              <a:t>Enhance promotional planning</a:t>
            </a:r>
          </a:p>
          <a:p>
            <a:pPr marL="342882" indent="-342882">
              <a:lnSpc>
                <a:spcPct val="150000"/>
              </a:lnSpc>
              <a:buAutoNum type="arabicPeriod"/>
            </a:pPr>
            <a:r>
              <a:rPr lang="en-US" sz="1600" dirty="0">
                <a:latin typeface="Arial" panose="020B0604020202020204" pitchFamily="34" charset="0"/>
                <a:cs typeface="Arial" panose="020B0604020202020204" pitchFamily="34" charset="0"/>
              </a:rPr>
              <a:t>Resource Allocation</a:t>
            </a:r>
          </a:p>
          <a:p>
            <a:pPr marL="342882" indent="-342882">
              <a:lnSpc>
                <a:spcPct val="150000"/>
              </a:lnSpc>
              <a:buAutoNum type="arabicPeriod"/>
            </a:pPr>
            <a:r>
              <a:rPr lang="en-US" sz="1600" dirty="0">
                <a:latin typeface="Arial" panose="020B0604020202020204" pitchFamily="34" charset="0"/>
                <a:cs typeface="Arial" panose="020B0604020202020204" pitchFamily="34" charset="0"/>
              </a:rPr>
              <a:t>Support strategic decision making</a:t>
            </a:r>
          </a:p>
          <a:p>
            <a:pPr marL="342882" indent="-342882">
              <a:lnSpc>
                <a:spcPct val="150000"/>
              </a:lnSpc>
              <a:buAutoNum type="arabicPeriod"/>
            </a:pPr>
            <a:r>
              <a:rPr lang="en-US" sz="1600" dirty="0">
                <a:latin typeface="Arial" panose="020B0604020202020204" pitchFamily="34" charset="0"/>
                <a:cs typeface="Arial" panose="020B0604020202020204" pitchFamily="34" charset="0"/>
              </a:rPr>
              <a:t>Account for variability</a:t>
            </a:r>
          </a:p>
        </p:txBody>
      </p:sp>
      <p:pic>
        <p:nvPicPr>
          <p:cNvPr id="5" name="Picture 4">
            <a:extLst>
              <a:ext uri="{FF2B5EF4-FFF2-40B4-BE49-F238E27FC236}">
                <a16:creationId xmlns:a16="http://schemas.microsoft.com/office/drawing/2014/main" id="{0B145C50-D2FD-22B7-86CB-28F435C9F704}"/>
              </a:ext>
            </a:extLst>
          </p:cNvPr>
          <p:cNvPicPr>
            <a:picLocks noChangeAspect="1"/>
          </p:cNvPicPr>
          <p:nvPr/>
        </p:nvPicPr>
        <p:blipFill>
          <a:blip r:embed="rId2"/>
          <a:stretch>
            <a:fillRect/>
          </a:stretch>
        </p:blipFill>
        <p:spPr>
          <a:xfrm>
            <a:off x="7915275" y="1941973"/>
            <a:ext cx="3705225" cy="3553952"/>
          </a:xfrm>
          <a:prstGeom prst="rect">
            <a:avLst/>
          </a:prstGeom>
        </p:spPr>
      </p:pic>
    </p:spTree>
    <p:extLst>
      <p:ext uri="{BB962C8B-B14F-4D97-AF65-F5344CB8AC3E}">
        <p14:creationId xmlns:p14="http://schemas.microsoft.com/office/powerpoint/2010/main" val="3635517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F9B8A-41E0-C6FF-9483-FAED7042C6BF}"/>
              </a:ext>
            </a:extLst>
          </p:cNvPr>
          <p:cNvSpPr txBox="1"/>
          <p:nvPr/>
        </p:nvSpPr>
        <p:spPr>
          <a:xfrm>
            <a:off x="340139" y="87194"/>
            <a:ext cx="4788306"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Understanding The Data:</a:t>
            </a:r>
          </a:p>
        </p:txBody>
      </p:sp>
      <p:sp>
        <p:nvSpPr>
          <p:cNvPr id="3" name="TextBox 2">
            <a:extLst>
              <a:ext uri="{FF2B5EF4-FFF2-40B4-BE49-F238E27FC236}">
                <a16:creationId xmlns:a16="http://schemas.microsoft.com/office/drawing/2014/main" id="{018F7F70-3C48-F20C-8465-6CEC770FF17A}"/>
              </a:ext>
            </a:extLst>
          </p:cNvPr>
          <p:cNvSpPr txBox="1"/>
          <p:nvPr/>
        </p:nvSpPr>
        <p:spPr>
          <a:xfrm>
            <a:off x="521114" y="590957"/>
            <a:ext cx="11248105" cy="5561587"/>
          </a:xfrm>
          <a:prstGeom prst="rect">
            <a:avLst/>
          </a:prstGeom>
          <a:noFill/>
        </p:spPr>
        <p:txBody>
          <a:bodyPr wrap="square" rtlCol="0">
            <a:spAutoFit/>
          </a:bodyPr>
          <a:lstStyle/>
          <a:p>
            <a:pPr fontAlgn="base">
              <a:lnSpc>
                <a:spcPct val="150000"/>
              </a:lnSpc>
            </a:pPr>
            <a:r>
              <a:rPr lang="en-US" b="1" u="sng" dirty="0">
                <a:solidFill>
                  <a:srgbClr val="262626"/>
                </a:solidFill>
                <a:latin typeface="Arial" panose="020B0604020202020204" pitchFamily="34" charset="0"/>
                <a:cs typeface="Arial" panose="020B0604020202020204" pitchFamily="34" charset="0"/>
              </a:rPr>
              <a:t>Data Description</a:t>
            </a:r>
            <a:r>
              <a:rPr lang="en-US" b="1" dirty="0">
                <a:solidFill>
                  <a:srgbClr val="262626"/>
                </a:solidFill>
                <a:latin typeface="Arial" panose="020B0604020202020204" pitchFamily="34" charset="0"/>
                <a:cs typeface="Arial" panose="020B0604020202020204" pitchFamily="34" charset="0"/>
              </a:rPr>
              <a:t>:</a:t>
            </a:r>
          </a:p>
          <a:p>
            <a:pPr fontAlgn="base">
              <a:lnSpc>
                <a:spcPct val="150000"/>
              </a:lnSpc>
            </a:pPr>
            <a:r>
              <a:rPr lang="en-US" sz="1400" b="1" dirty="0">
                <a:solidFill>
                  <a:srgbClr val="262626"/>
                </a:solidFill>
                <a:latin typeface="Arial" panose="020B0604020202020204" pitchFamily="34" charset="0"/>
                <a:cs typeface="Arial" panose="020B0604020202020204" pitchFamily="34" charset="0"/>
              </a:rPr>
              <a:t>Sales Data.csv – </a:t>
            </a:r>
            <a:r>
              <a:rPr lang="en-US" sz="1400" dirty="0">
                <a:solidFill>
                  <a:srgbClr val="262626"/>
                </a:solidFill>
                <a:latin typeface="Arial" panose="020B0604020202020204" pitchFamily="34" charset="0"/>
                <a:cs typeface="Arial" panose="020B0604020202020204" pitchFamily="34" charset="0"/>
              </a:rPr>
              <a:t>Historical data including Sales</a:t>
            </a:r>
          </a:p>
          <a:p>
            <a:pPr fontAlgn="base">
              <a:lnSpc>
                <a:spcPct val="150000"/>
              </a:lnSpc>
            </a:pPr>
            <a:r>
              <a:rPr lang="en-US" sz="1400" b="1" dirty="0">
                <a:solidFill>
                  <a:srgbClr val="262626"/>
                </a:solidFill>
                <a:latin typeface="Arial" panose="020B0604020202020204" pitchFamily="34" charset="0"/>
                <a:cs typeface="Arial" panose="020B0604020202020204" pitchFamily="34" charset="0"/>
              </a:rPr>
              <a:t>Store Data.csv </a:t>
            </a:r>
            <a:r>
              <a:rPr lang="en-US" sz="1400" dirty="0">
                <a:solidFill>
                  <a:srgbClr val="262626"/>
                </a:solidFill>
                <a:latin typeface="Arial" panose="020B0604020202020204" pitchFamily="34" charset="0"/>
                <a:cs typeface="Arial" panose="020B0604020202020204" pitchFamily="34" charset="0"/>
              </a:rPr>
              <a:t>– Supplemental information about the store</a:t>
            </a:r>
          </a:p>
          <a:p>
            <a:pPr fontAlgn="base">
              <a:lnSpc>
                <a:spcPct val="150000"/>
              </a:lnSpc>
            </a:pPr>
            <a:r>
              <a:rPr lang="en-US" sz="1400" dirty="0">
                <a:solidFill>
                  <a:srgbClr val="262626"/>
                </a:solidFill>
                <a:latin typeface="Arial" panose="020B0604020202020204" pitchFamily="34" charset="0"/>
                <a:cs typeface="Arial" panose="020B0604020202020204" pitchFamily="34" charset="0"/>
              </a:rPr>
              <a:t>{After merging both the datasets we have 1017209 number of records and 18 number of fields and our dataset period is from 1</a:t>
            </a:r>
            <a:r>
              <a:rPr lang="en-US" sz="1400" baseline="30000" dirty="0">
                <a:solidFill>
                  <a:srgbClr val="262626"/>
                </a:solidFill>
                <a:latin typeface="Arial" panose="020B0604020202020204" pitchFamily="34" charset="0"/>
                <a:cs typeface="Arial" panose="020B0604020202020204" pitchFamily="34" charset="0"/>
              </a:rPr>
              <a:t>st</a:t>
            </a:r>
            <a:r>
              <a:rPr lang="en-US" sz="1400" dirty="0">
                <a:solidFill>
                  <a:srgbClr val="262626"/>
                </a:solidFill>
                <a:latin typeface="Arial" panose="020B0604020202020204" pitchFamily="34" charset="0"/>
                <a:cs typeface="Arial" panose="020B0604020202020204" pitchFamily="34" charset="0"/>
              </a:rPr>
              <a:t> jan-2013 to 31</a:t>
            </a:r>
            <a:r>
              <a:rPr lang="en-US" sz="1400" baseline="30000" dirty="0">
                <a:solidFill>
                  <a:srgbClr val="262626"/>
                </a:solidFill>
                <a:latin typeface="Arial" panose="020B0604020202020204" pitchFamily="34" charset="0"/>
                <a:cs typeface="Arial" panose="020B0604020202020204" pitchFamily="34" charset="0"/>
              </a:rPr>
              <a:t>st</a:t>
            </a:r>
            <a:r>
              <a:rPr lang="en-US" sz="1400" dirty="0">
                <a:solidFill>
                  <a:srgbClr val="262626"/>
                </a:solidFill>
                <a:latin typeface="Arial" panose="020B0604020202020204" pitchFamily="34" charset="0"/>
                <a:cs typeface="Arial" panose="020B0604020202020204" pitchFamily="34" charset="0"/>
              </a:rPr>
              <a:t> July-2015.}</a:t>
            </a:r>
          </a:p>
          <a:p>
            <a:pPr fontAlgn="base">
              <a:lnSpc>
                <a:spcPct val="150000"/>
              </a:lnSpc>
            </a:pPr>
            <a:r>
              <a:rPr lang="en-US" sz="1400" b="1" u="sng" dirty="0">
                <a:solidFill>
                  <a:srgbClr val="262626"/>
                </a:solidFill>
                <a:latin typeface="Arial" panose="020B0604020202020204" pitchFamily="34" charset="0"/>
                <a:cs typeface="Arial" panose="020B0604020202020204" pitchFamily="34" charset="0"/>
              </a:rPr>
              <a:t>Data Fields:</a:t>
            </a:r>
          </a:p>
          <a:p>
            <a:pPr fontAlgn="base"/>
            <a:r>
              <a:rPr lang="en-US" sz="1400" dirty="0">
                <a:solidFill>
                  <a:srgbClr val="262626"/>
                </a:solidFill>
                <a:latin typeface="Arial" panose="020B0604020202020204" pitchFamily="34" charset="0"/>
                <a:cs typeface="Arial" panose="020B0604020202020204" pitchFamily="34" charset="0"/>
              </a:rPr>
              <a:t>Most of the fields are self-</a:t>
            </a:r>
            <a:r>
              <a:rPr lang="en-US" sz="1400" dirty="0" err="1">
                <a:solidFill>
                  <a:srgbClr val="262626"/>
                </a:solidFill>
                <a:latin typeface="Arial" panose="020B0604020202020204" pitchFamily="34" charset="0"/>
                <a:cs typeface="Arial" panose="020B0604020202020204" pitchFamily="34" charset="0"/>
              </a:rPr>
              <a:t>explonatory</a:t>
            </a:r>
            <a:r>
              <a:rPr lang="en-US" sz="1400" dirty="0">
                <a:solidFill>
                  <a:srgbClr val="262626"/>
                </a:solidFill>
                <a:latin typeface="Arial" panose="020B0604020202020204" pitchFamily="34" charset="0"/>
                <a:cs typeface="Arial" panose="020B0604020202020204" pitchFamily="34" charset="0"/>
              </a:rPr>
              <a:t>. The following are the description </a:t>
            </a:r>
          </a:p>
          <a:p>
            <a:pPr fontAlgn="base"/>
            <a:r>
              <a:rPr lang="en-US" sz="1400" dirty="0">
                <a:solidFill>
                  <a:srgbClr val="262626"/>
                </a:solidFill>
                <a:latin typeface="Arial" panose="020B0604020202020204" pitchFamily="34" charset="0"/>
                <a:cs typeface="Arial" panose="020B0604020202020204" pitchFamily="34" charset="0"/>
              </a:rPr>
              <a:t>for those that aren’t.</a:t>
            </a:r>
          </a:p>
          <a:p>
            <a:pPr marL="285737" indent="-285737" fontAlgn="base">
              <a:buFont typeface="Wingdings" panose="05000000000000000000" pitchFamily="2" charset="2"/>
              <a:buChar char="Ø"/>
            </a:pPr>
            <a:r>
              <a:rPr lang="en-US" sz="1400" b="1" dirty="0">
                <a:solidFill>
                  <a:srgbClr val="262626"/>
                </a:solidFill>
                <a:latin typeface="Arial" panose="020B0604020202020204" pitchFamily="34" charset="0"/>
                <a:cs typeface="Arial" panose="020B0604020202020204" pitchFamily="34" charset="0"/>
              </a:rPr>
              <a:t>Id</a:t>
            </a:r>
            <a:r>
              <a:rPr lang="en-US" sz="1400" dirty="0">
                <a:solidFill>
                  <a:srgbClr val="262626"/>
                </a:solidFill>
                <a:latin typeface="Arial" panose="020B0604020202020204" pitchFamily="34" charset="0"/>
                <a:cs typeface="Arial" panose="020B0604020202020204" pitchFamily="34" charset="0"/>
              </a:rPr>
              <a:t> - an Id that represents a (Store, Date) duple within the set</a:t>
            </a:r>
            <a:endParaRPr lang="en-US" sz="1400" dirty="0">
              <a:solidFill>
                <a:srgbClr val="83992A"/>
              </a:solidFill>
              <a:latin typeface="Arial" panose="020B0604020202020204" pitchFamily="34" charset="0"/>
              <a:cs typeface="Arial" panose="020B0604020202020204" pitchFamily="34" charset="0"/>
            </a:endParaRPr>
          </a:p>
          <a:p>
            <a:pPr marL="285737" indent="-285737" fontAlgn="base">
              <a:spcBef>
                <a:spcPts val="1081"/>
              </a:spcBef>
              <a:buFont typeface="Wingdings" panose="05000000000000000000" pitchFamily="2" charset="2"/>
              <a:buChar char="Ø"/>
            </a:pPr>
            <a:r>
              <a:rPr lang="en-US" sz="1400" b="1" dirty="0">
                <a:solidFill>
                  <a:srgbClr val="262626"/>
                </a:solidFill>
                <a:latin typeface="Arial" panose="020B0604020202020204" pitchFamily="34" charset="0"/>
                <a:cs typeface="Arial" panose="020B0604020202020204" pitchFamily="34" charset="0"/>
              </a:rPr>
              <a:t>Store</a:t>
            </a:r>
            <a:r>
              <a:rPr lang="en-US" sz="1400" dirty="0">
                <a:solidFill>
                  <a:srgbClr val="262626"/>
                </a:solidFill>
                <a:latin typeface="Arial" panose="020B0604020202020204" pitchFamily="34" charset="0"/>
                <a:cs typeface="Arial" panose="020B0604020202020204" pitchFamily="34" charset="0"/>
              </a:rPr>
              <a:t> - a unique Id for each store</a:t>
            </a:r>
            <a:endParaRPr lang="en-US" sz="1400" dirty="0">
              <a:solidFill>
                <a:srgbClr val="83992A"/>
              </a:solidFill>
              <a:latin typeface="Arial" panose="020B0604020202020204" pitchFamily="34" charset="0"/>
              <a:cs typeface="Arial" panose="020B0604020202020204" pitchFamily="34" charset="0"/>
            </a:endParaRPr>
          </a:p>
          <a:p>
            <a:pPr marL="285737" indent="-285737" fontAlgn="base">
              <a:spcBef>
                <a:spcPts val="1081"/>
              </a:spcBef>
              <a:buFont typeface="Wingdings" panose="05000000000000000000" pitchFamily="2" charset="2"/>
              <a:buChar char="Ø"/>
            </a:pPr>
            <a:r>
              <a:rPr lang="en-US" sz="1400" b="1" dirty="0">
                <a:solidFill>
                  <a:srgbClr val="262626"/>
                </a:solidFill>
                <a:latin typeface="Arial" panose="020B0604020202020204" pitchFamily="34" charset="0"/>
                <a:cs typeface="Arial" panose="020B0604020202020204" pitchFamily="34" charset="0"/>
              </a:rPr>
              <a:t>Sales</a:t>
            </a:r>
            <a:r>
              <a:rPr lang="en-US" sz="1400" dirty="0">
                <a:solidFill>
                  <a:srgbClr val="262626"/>
                </a:solidFill>
                <a:latin typeface="Arial" panose="020B0604020202020204" pitchFamily="34" charset="0"/>
                <a:cs typeface="Arial" panose="020B0604020202020204" pitchFamily="34" charset="0"/>
              </a:rPr>
              <a:t> - the turnover for any given day (Dependent Variable)</a:t>
            </a:r>
            <a:endParaRPr lang="en-US" sz="1400" dirty="0">
              <a:solidFill>
                <a:srgbClr val="83992A"/>
              </a:solidFill>
              <a:latin typeface="Arial" panose="020B0604020202020204" pitchFamily="34" charset="0"/>
              <a:cs typeface="Arial" panose="020B0604020202020204" pitchFamily="34" charset="0"/>
            </a:endParaRPr>
          </a:p>
          <a:p>
            <a:pPr marL="285737" indent="-285737" fontAlgn="base">
              <a:spcBef>
                <a:spcPts val="1081"/>
              </a:spcBef>
              <a:buFont typeface="Wingdings" panose="05000000000000000000" pitchFamily="2" charset="2"/>
              <a:buChar char="Ø"/>
            </a:pPr>
            <a:r>
              <a:rPr lang="en-US" sz="1400" b="1" dirty="0">
                <a:solidFill>
                  <a:srgbClr val="262626"/>
                </a:solidFill>
                <a:latin typeface="Arial" panose="020B0604020202020204" pitchFamily="34" charset="0"/>
                <a:cs typeface="Arial" panose="020B0604020202020204" pitchFamily="34" charset="0"/>
              </a:rPr>
              <a:t>Customers</a:t>
            </a:r>
            <a:r>
              <a:rPr lang="en-US" sz="1400" dirty="0">
                <a:solidFill>
                  <a:srgbClr val="262626"/>
                </a:solidFill>
                <a:latin typeface="Arial" panose="020B0604020202020204" pitchFamily="34" charset="0"/>
                <a:cs typeface="Arial" panose="020B0604020202020204" pitchFamily="34" charset="0"/>
              </a:rPr>
              <a:t> - the number of customers on a given day</a:t>
            </a:r>
          </a:p>
          <a:p>
            <a:pPr marL="285737" indent="-285737" fontAlgn="base">
              <a:lnSpc>
                <a:spcPct val="150000"/>
              </a:lnSpc>
              <a:spcBef>
                <a:spcPts val="1081"/>
              </a:spcBef>
              <a:buFont typeface="Wingdings" panose="05000000000000000000" pitchFamily="2" charset="2"/>
              <a:buChar char="Ø"/>
            </a:pPr>
            <a:r>
              <a:rPr lang="en-US" sz="1400" b="1" dirty="0">
                <a:solidFill>
                  <a:srgbClr val="262626"/>
                </a:solidFill>
                <a:latin typeface="Arial" panose="020B0604020202020204" pitchFamily="34" charset="0"/>
                <a:cs typeface="Arial" panose="020B0604020202020204" pitchFamily="34" charset="0"/>
              </a:rPr>
              <a:t>Open</a:t>
            </a:r>
            <a:r>
              <a:rPr lang="en-US" sz="1400" dirty="0">
                <a:solidFill>
                  <a:srgbClr val="262626"/>
                </a:solidFill>
                <a:latin typeface="Arial" panose="020B0604020202020204" pitchFamily="34" charset="0"/>
                <a:cs typeface="Arial" panose="020B0604020202020204" pitchFamily="34" charset="0"/>
              </a:rPr>
              <a:t> - an indicator for whether the store was open: 0 = closed, 1 = open</a:t>
            </a:r>
            <a:endParaRPr lang="en-US" sz="1400" dirty="0">
              <a:solidFill>
                <a:srgbClr val="83992A"/>
              </a:solidFill>
              <a:latin typeface="Arial" panose="020B0604020202020204" pitchFamily="34" charset="0"/>
              <a:cs typeface="Arial" panose="020B0604020202020204" pitchFamily="34" charset="0"/>
            </a:endParaRPr>
          </a:p>
          <a:p>
            <a:pPr marL="285737" indent="-285737" fontAlgn="base">
              <a:lnSpc>
                <a:spcPct val="150000"/>
              </a:lnSpc>
              <a:spcBef>
                <a:spcPts val="1081"/>
              </a:spcBef>
              <a:buFont typeface="Wingdings" panose="05000000000000000000" pitchFamily="2" charset="2"/>
              <a:buChar char="Ø"/>
            </a:pPr>
            <a:r>
              <a:rPr lang="en-US" sz="1400" b="1" dirty="0">
                <a:solidFill>
                  <a:srgbClr val="262626"/>
                </a:solidFill>
                <a:latin typeface="Arial" panose="020B0604020202020204" pitchFamily="34" charset="0"/>
                <a:cs typeface="Arial" panose="020B0604020202020204" pitchFamily="34" charset="0"/>
              </a:rPr>
              <a:t>State Holiday </a:t>
            </a:r>
            <a:r>
              <a:rPr lang="en-US" sz="1400" dirty="0">
                <a:solidFill>
                  <a:srgbClr val="262626"/>
                </a:solidFill>
                <a:latin typeface="Arial" panose="020B0604020202020204" pitchFamily="34" charset="0"/>
                <a:cs typeface="Arial" panose="020B0604020202020204" pitchFamily="34" charset="0"/>
              </a:rPr>
              <a:t>- indicates a state holiday. Normally all stores, with few exceptions, are closed on state holidays. Note that all schools are closed on public holidays and weekends. a = public holiday, b = Easter holiday, c = Christmas, 0 = None</a:t>
            </a:r>
            <a:endParaRPr lang="en-US" sz="1400" dirty="0">
              <a:solidFill>
                <a:srgbClr val="83992A"/>
              </a:solidFill>
              <a:latin typeface="Arial" panose="020B0604020202020204" pitchFamily="34" charset="0"/>
              <a:cs typeface="Arial" panose="020B0604020202020204" pitchFamily="34" charset="0"/>
            </a:endParaRPr>
          </a:p>
          <a:p>
            <a:pPr marL="285737" indent="-285737" fontAlgn="base">
              <a:lnSpc>
                <a:spcPct val="150000"/>
              </a:lnSpc>
              <a:spcBef>
                <a:spcPts val="1081"/>
              </a:spcBef>
              <a:buFont typeface="Wingdings" panose="05000000000000000000" pitchFamily="2" charset="2"/>
              <a:buChar char="Ø"/>
            </a:pPr>
            <a:r>
              <a:rPr lang="en-US" sz="1400" b="1" dirty="0">
                <a:solidFill>
                  <a:srgbClr val="262626"/>
                </a:solidFill>
                <a:latin typeface="Arial" panose="020B0604020202020204" pitchFamily="34" charset="0"/>
                <a:cs typeface="Arial" panose="020B0604020202020204" pitchFamily="34" charset="0"/>
              </a:rPr>
              <a:t>School Holiday </a:t>
            </a:r>
            <a:r>
              <a:rPr lang="en-US" sz="1400" dirty="0">
                <a:solidFill>
                  <a:srgbClr val="262626"/>
                </a:solidFill>
                <a:latin typeface="Arial" panose="020B0604020202020204" pitchFamily="34" charset="0"/>
                <a:cs typeface="Arial" panose="020B0604020202020204" pitchFamily="34" charset="0"/>
              </a:rPr>
              <a:t>- indicates if the (Store) was affected by the closure of public schools.</a:t>
            </a:r>
            <a:endParaRPr lang="en-US" sz="1400" dirty="0">
              <a:solidFill>
                <a:srgbClr val="83992A"/>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209EFB7-D7ED-D596-DD2D-28540FC948D0}"/>
              </a:ext>
            </a:extLst>
          </p:cNvPr>
          <p:cNvPicPr>
            <a:picLocks noChangeAspect="1"/>
          </p:cNvPicPr>
          <p:nvPr/>
        </p:nvPicPr>
        <p:blipFill>
          <a:blip r:embed="rId2"/>
          <a:stretch>
            <a:fillRect/>
          </a:stretch>
        </p:blipFill>
        <p:spPr>
          <a:xfrm>
            <a:off x="8055618" y="2064775"/>
            <a:ext cx="3497294" cy="2979178"/>
          </a:xfrm>
          <a:prstGeom prst="rect">
            <a:avLst/>
          </a:prstGeom>
        </p:spPr>
      </p:pic>
    </p:spTree>
    <p:extLst>
      <p:ext uri="{BB962C8B-B14F-4D97-AF65-F5344CB8AC3E}">
        <p14:creationId xmlns:p14="http://schemas.microsoft.com/office/powerpoint/2010/main" val="200022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FFD89-4E3B-E4CF-E455-E9F0D7C008C7}"/>
              </a:ext>
            </a:extLst>
          </p:cNvPr>
          <p:cNvSpPr txBox="1"/>
          <p:nvPr/>
        </p:nvSpPr>
        <p:spPr>
          <a:xfrm>
            <a:off x="336757" y="176985"/>
            <a:ext cx="6909617" cy="5935792"/>
          </a:xfrm>
          <a:prstGeom prst="rect">
            <a:avLst/>
          </a:prstGeom>
          <a:noFill/>
        </p:spPr>
        <p:txBody>
          <a:bodyPr wrap="square">
            <a:spAutoFit/>
          </a:bodyPr>
          <a:lstStyle/>
          <a:p>
            <a:pPr marL="285737" indent="-285737" fontAlgn="base">
              <a:lnSpc>
                <a:spcPct val="150000"/>
              </a:lnSpc>
              <a:spcBef>
                <a:spcPts val="1081"/>
              </a:spcBef>
              <a:buFont typeface="Wingdings" panose="05000000000000000000" pitchFamily="2" charset="2"/>
              <a:buChar char="Ø"/>
            </a:pPr>
            <a:r>
              <a:rPr lang="en-US" sz="1500" b="1" dirty="0">
                <a:solidFill>
                  <a:srgbClr val="262626"/>
                </a:solidFill>
                <a:latin typeface="Arial" panose="020B0604020202020204" pitchFamily="34" charset="0"/>
                <a:cs typeface="Arial" panose="020B0604020202020204" pitchFamily="34" charset="0"/>
              </a:rPr>
              <a:t>Store Type </a:t>
            </a:r>
            <a:r>
              <a:rPr lang="en-US" sz="1500" dirty="0">
                <a:solidFill>
                  <a:srgbClr val="262626"/>
                </a:solidFill>
                <a:latin typeface="Arial" panose="020B0604020202020204" pitchFamily="34" charset="0"/>
                <a:cs typeface="Arial" panose="020B0604020202020204" pitchFamily="34" charset="0"/>
              </a:rPr>
              <a:t>- differentiates between 4 different store models: a, b, c, d</a:t>
            </a:r>
          </a:p>
          <a:p>
            <a:pPr marL="285737" indent="-285737" fontAlgn="base">
              <a:lnSpc>
                <a:spcPct val="150000"/>
              </a:lnSpc>
              <a:buFont typeface="Wingdings" panose="05000000000000000000" pitchFamily="2" charset="2"/>
              <a:buChar char="Ø"/>
            </a:pPr>
            <a:r>
              <a:rPr lang="en-US" sz="1500" b="1" dirty="0">
                <a:solidFill>
                  <a:srgbClr val="262626"/>
                </a:solidFill>
                <a:latin typeface="Arial" panose="020B0604020202020204" pitchFamily="34" charset="0"/>
                <a:cs typeface="Arial" panose="020B0604020202020204" pitchFamily="34" charset="0"/>
              </a:rPr>
              <a:t>Assortment</a:t>
            </a:r>
            <a:r>
              <a:rPr lang="en-US" sz="1500" dirty="0">
                <a:solidFill>
                  <a:srgbClr val="262626"/>
                </a:solidFill>
                <a:latin typeface="Arial" panose="020B0604020202020204" pitchFamily="34" charset="0"/>
                <a:cs typeface="Arial" panose="020B0604020202020204" pitchFamily="34" charset="0"/>
              </a:rPr>
              <a:t> - describes an assortment level: a = basic, b = extra, c = extended. An assortment strategy in retailing involves the number and type of products that stores display for purchase by consumers.</a:t>
            </a:r>
          </a:p>
          <a:p>
            <a:pPr marL="285737" indent="-285737" fontAlgn="base">
              <a:lnSpc>
                <a:spcPct val="150000"/>
              </a:lnSpc>
              <a:buFont typeface="Wingdings" panose="05000000000000000000" pitchFamily="2" charset="2"/>
              <a:buChar char="Ø"/>
            </a:pPr>
            <a:r>
              <a:rPr lang="en-US" sz="1500" b="1" dirty="0">
                <a:solidFill>
                  <a:srgbClr val="262626"/>
                </a:solidFill>
                <a:latin typeface="Arial" panose="020B0604020202020204" pitchFamily="34" charset="0"/>
                <a:cs typeface="Arial" panose="020B0604020202020204" pitchFamily="34" charset="0"/>
              </a:rPr>
              <a:t>Competition Distance </a:t>
            </a:r>
            <a:r>
              <a:rPr lang="en-US" sz="1500" dirty="0">
                <a:solidFill>
                  <a:srgbClr val="262626"/>
                </a:solidFill>
                <a:latin typeface="Arial" panose="020B0604020202020204" pitchFamily="34" charset="0"/>
                <a:cs typeface="Arial" panose="020B0604020202020204" pitchFamily="34" charset="0"/>
              </a:rPr>
              <a:t>– the distance in meters to the nearest competitor store</a:t>
            </a:r>
          </a:p>
          <a:p>
            <a:pPr marL="285737" indent="-285737" fontAlgn="base">
              <a:lnSpc>
                <a:spcPct val="150000"/>
              </a:lnSpc>
              <a:buFont typeface="Wingdings" panose="05000000000000000000" pitchFamily="2" charset="2"/>
              <a:buChar char="Ø"/>
            </a:pPr>
            <a:r>
              <a:rPr lang="en-US" sz="1500" b="1" dirty="0">
                <a:solidFill>
                  <a:srgbClr val="262626"/>
                </a:solidFill>
                <a:latin typeface="Arial" panose="020B0604020202020204" pitchFamily="34" charset="0"/>
                <a:cs typeface="Arial" panose="020B0604020202020204" pitchFamily="34" charset="0"/>
              </a:rPr>
              <a:t>Competition Open Since[Month/Year] </a:t>
            </a:r>
            <a:r>
              <a:rPr lang="en-US" sz="1500" dirty="0">
                <a:solidFill>
                  <a:srgbClr val="262626"/>
                </a:solidFill>
                <a:latin typeface="Arial" panose="020B0604020202020204" pitchFamily="34" charset="0"/>
                <a:cs typeface="Arial" panose="020B0604020202020204" pitchFamily="34" charset="0"/>
              </a:rPr>
              <a:t>- gives the approximate year and month of the time the nearest competitor was opened</a:t>
            </a:r>
          </a:p>
          <a:p>
            <a:pPr marL="285737" indent="-285737" fontAlgn="base">
              <a:lnSpc>
                <a:spcPct val="150000"/>
              </a:lnSpc>
              <a:buFont typeface="Wingdings" panose="05000000000000000000" pitchFamily="2" charset="2"/>
              <a:buChar char="Ø"/>
            </a:pPr>
            <a:r>
              <a:rPr lang="en-US" sz="1500" b="1" dirty="0">
                <a:solidFill>
                  <a:srgbClr val="262626"/>
                </a:solidFill>
                <a:latin typeface="Arial" panose="020B0604020202020204" pitchFamily="34" charset="0"/>
                <a:cs typeface="Arial" panose="020B0604020202020204" pitchFamily="34" charset="0"/>
              </a:rPr>
              <a:t>Promo</a:t>
            </a:r>
            <a:r>
              <a:rPr lang="en-US" sz="1500" dirty="0">
                <a:solidFill>
                  <a:srgbClr val="262626"/>
                </a:solidFill>
                <a:latin typeface="Arial" panose="020B0604020202020204" pitchFamily="34" charset="0"/>
                <a:cs typeface="Arial" panose="020B0604020202020204" pitchFamily="34" charset="0"/>
              </a:rPr>
              <a:t> - indicates whether a store is running a promo on that day</a:t>
            </a:r>
          </a:p>
          <a:p>
            <a:pPr marL="285737" indent="-285737" fontAlgn="base">
              <a:lnSpc>
                <a:spcPct val="150000"/>
              </a:lnSpc>
              <a:buFont typeface="Wingdings" panose="05000000000000000000" pitchFamily="2" charset="2"/>
              <a:buChar char="Ø"/>
            </a:pPr>
            <a:r>
              <a:rPr lang="en-US" sz="1500" b="1" dirty="0">
                <a:solidFill>
                  <a:srgbClr val="262626"/>
                </a:solidFill>
                <a:latin typeface="Arial" panose="020B0604020202020204" pitchFamily="34" charset="0"/>
                <a:cs typeface="Arial" panose="020B0604020202020204" pitchFamily="34" charset="0"/>
              </a:rPr>
              <a:t>Promo2</a:t>
            </a:r>
            <a:r>
              <a:rPr lang="en-US" sz="1500" dirty="0">
                <a:solidFill>
                  <a:srgbClr val="262626"/>
                </a:solidFill>
                <a:latin typeface="Arial" panose="020B0604020202020204" pitchFamily="34" charset="0"/>
                <a:cs typeface="Arial" panose="020B0604020202020204" pitchFamily="34" charset="0"/>
              </a:rPr>
              <a:t> - Promo2 is a continuing and consecutive promotion for some stores: 0 = store is not participating, 1 = store is participating</a:t>
            </a:r>
          </a:p>
          <a:p>
            <a:pPr marL="285737" indent="-285737" fontAlgn="base">
              <a:lnSpc>
                <a:spcPct val="150000"/>
              </a:lnSpc>
              <a:buFont typeface="Wingdings" panose="05000000000000000000" pitchFamily="2" charset="2"/>
              <a:buChar char="Ø"/>
            </a:pPr>
            <a:r>
              <a:rPr lang="en-US" sz="1500" b="1" dirty="0">
                <a:solidFill>
                  <a:srgbClr val="262626"/>
                </a:solidFill>
                <a:latin typeface="Arial" panose="020B0604020202020204" pitchFamily="34" charset="0"/>
                <a:cs typeface="Arial" panose="020B0604020202020204" pitchFamily="34" charset="0"/>
              </a:rPr>
              <a:t>Promo2  Since[Year/Week] </a:t>
            </a:r>
            <a:r>
              <a:rPr lang="en-US" sz="1500" dirty="0">
                <a:solidFill>
                  <a:srgbClr val="262626"/>
                </a:solidFill>
                <a:latin typeface="Arial" panose="020B0604020202020204" pitchFamily="34" charset="0"/>
                <a:cs typeface="Arial" panose="020B0604020202020204" pitchFamily="34" charset="0"/>
              </a:rPr>
              <a:t>- describes the year and calendar week when the store started participating in Promo2</a:t>
            </a:r>
          </a:p>
          <a:p>
            <a:pPr marL="285737" indent="-285737" fontAlgn="base">
              <a:lnSpc>
                <a:spcPct val="150000"/>
              </a:lnSpc>
              <a:buFont typeface="Wingdings" panose="05000000000000000000" pitchFamily="2" charset="2"/>
              <a:buChar char="Ø"/>
            </a:pPr>
            <a:r>
              <a:rPr lang="en-US" sz="1500" b="1" dirty="0">
                <a:solidFill>
                  <a:srgbClr val="262626"/>
                </a:solidFill>
                <a:latin typeface="Arial" panose="020B0604020202020204" pitchFamily="34" charset="0"/>
                <a:cs typeface="Arial" panose="020B0604020202020204" pitchFamily="34" charset="0"/>
              </a:rPr>
              <a:t>Promo Interval </a:t>
            </a:r>
            <a:r>
              <a:rPr lang="en-US" sz="1500" dirty="0">
                <a:solidFill>
                  <a:srgbClr val="262626"/>
                </a:solidFill>
                <a:latin typeface="Arial" panose="020B0604020202020204" pitchFamily="34" charset="0"/>
                <a:cs typeface="Arial" panose="020B0604020202020204" pitchFamily="34" charset="0"/>
              </a:rPr>
              <a:t>- describes the consecutive intervals Promo2 is started, naming the months the promotion is started anew. E.g. "Feb, May, Aug, Nov" means each round starts in February, May, August, and November of any given year for that store.</a:t>
            </a:r>
          </a:p>
        </p:txBody>
      </p:sp>
      <p:pic>
        <p:nvPicPr>
          <p:cNvPr id="7" name="Picture 6">
            <a:extLst>
              <a:ext uri="{FF2B5EF4-FFF2-40B4-BE49-F238E27FC236}">
                <a16:creationId xmlns:a16="http://schemas.microsoft.com/office/drawing/2014/main" id="{F859B91A-B895-E444-E4DF-1A25F0F69CA9}"/>
              </a:ext>
            </a:extLst>
          </p:cNvPr>
          <p:cNvPicPr>
            <a:picLocks noChangeAspect="1"/>
          </p:cNvPicPr>
          <p:nvPr/>
        </p:nvPicPr>
        <p:blipFill>
          <a:blip r:embed="rId2"/>
          <a:stretch>
            <a:fillRect/>
          </a:stretch>
        </p:blipFill>
        <p:spPr>
          <a:xfrm>
            <a:off x="7511844" y="568405"/>
            <a:ext cx="4343399" cy="4337892"/>
          </a:xfrm>
          <a:prstGeom prst="rect">
            <a:avLst/>
          </a:prstGeom>
        </p:spPr>
      </p:pic>
    </p:spTree>
    <p:extLst>
      <p:ext uri="{BB962C8B-B14F-4D97-AF65-F5344CB8AC3E}">
        <p14:creationId xmlns:p14="http://schemas.microsoft.com/office/powerpoint/2010/main" val="4060661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7C3195-8D06-91C3-2355-B1F65D0F48EB}"/>
              </a:ext>
            </a:extLst>
          </p:cNvPr>
          <p:cNvSpPr txBox="1"/>
          <p:nvPr/>
        </p:nvSpPr>
        <p:spPr>
          <a:xfrm>
            <a:off x="98327" y="206478"/>
            <a:ext cx="4008486"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Data Pre- Processing : </a:t>
            </a:r>
          </a:p>
        </p:txBody>
      </p:sp>
      <p:sp>
        <p:nvSpPr>
          <p:cNvPr id="3" name="TextBox 2">
            <a:extLst>
              <a:ext uri="{FF2B5EF4-FFF2-40B4-BE49-F238E27FC236}">
                <a16:creationId xmlns:a16="http://schemas.microsoft.com/office/drawing/2014/main" id="{37668183-BFDE-47E2-EF02-7787BBF57215}"/>
              </a:ext>
            </a:extLst>
          </p:cNvPr>
          <p:cNvSpPr txBox="1"/>
          <p:nvPr/>
        </p:nvSpPr>
        <p:spPr>
          <a:xfrm>
            <a:off x="398208" y="847685"/>
            <a:ext cx="11395584" cy="4897046"/>
          </a:xfrm>
          <a:prstGeom prst="rect">
            <a:avLst/>
          </a:prstGeom>
          <a:noFill/>
        </p:spPr>
        <p:txBody>
          <a:bodyPr wrap="square" rtlCol="0">
            <a:spAutoFit/>
          </a:bodyPr>
          <a:lstStyle/>
          <a:p>
            <a:pPr>
              <a:lnSpc>
                <a:spcPct val="150000"/>
              </a:lnSpc>
            </a:pPr>
            <a:r>
              <a:rPr lang="en-IN" sz="1500" dirty="0">
                <a:latin typeface="Arial" panose="020B0604020202020204" pitchFamily="34" charset="0"/>
                <a:cs typeface="Arial" panose="020B0604020202020204" pitchFamily="34" charset="0"/>
              </a:rPr>
              <a:t>Data Wrangling and processing requires cleaning of data and preparing it for further analysis. Our cleaning process involve the following parts:</a:t>
            </a:r>
          </a:p>
          <a:p>
            <a:pPr marL="285750" indent="-285750">
              <a:lnSpc>
                <a:spcPct val="150000"/>
              </a:lnSpc>
              <a:buFont typeface="Wingdings" panose="05000000000000000000" pitchFamily="2" charset="2"/>
              <a:buChar char="Ø"/>
            </a:pPr>
            <a:r>
              <a:rPr lang="en-IN" sz="1500" dirty="0">
                <a:latin typeface="Arial" panose="020B0604020202020204" pitchFamily="34" charset="0"/>
                <a:cs typeface="Arial" panose="020B0604020202020204" pitchFamily="34" charset="0"/>
              </a:rPr>
              <a:t>Merge both the dataset : We have merge both the available dataset.</a:t>
            </a:r>
          </a:p>
          <a:p>
            <a:pPr marL="285750" indent="-285750">
              <a:lnSpc>
                <a:spcPct val="150000"/>
              </a:lnSpc>
              <a:buFont typeface="Wingdings" panose="05000000000000000000" pitchFamily="2" charset="2"/>
              <a:buChar char="Ø"/>
            </a:pPr>
            <a:r>
              <a:rPr lang="en-IN" sz="1500" dirty="0">
                <a:latin typeface="Arial" panose="020B0604020202020204" pitchFamily="34" charset="0"/>
                <a:cs typeface="Arial" panose="020B0604020202020204" pitchFamily="34" charset="0"/>
              </a:rPr>
              <a:t>Data extraction : We have extracted Date, Year, Month, Day, Week, Week of Year from date column for further analysis and then dropped the date column.</a:t>
            </a:r>
          </a:p>
          <a:p>
            <a:pPr marL="285750" indent="-285750">
              <a:lnSpc>
                <a:spcPct val="150000"/>
              </a:lnSpc>
              <a:buFont typeface="Wingdings" panose="05000000000000000000" pitchFamily="2" charset="2"/>
              <a:buChar char="Ø"/>
            </a:pPr>
            <a:r>
              <a:rPr lang="en-IN" sz="1500" dirty="0">
                <a:latin typeface="Arial" panose="020B0604020202020204" pitchFamily="34" charset="0"/>
                <a:cs typeface="Arial" panose="020B0604020202020204" pitchFamily="34" charset="0"/>
              </a:rPr>
              <a:t>Null Value treatment: I have dropped Promo2SinceWeek, Promo2SinceYear, PromoInterval , CompetitionOpenSinceMonth, CompetitionOpenSinceYear from the store data as they contains more null values.</a:t>
            </a:r>
          </a:p>
          <a:p>
            <a:pPr marL="285750" indent="-285750">
              <a:lnSpc>
                <a:spcPct val="150000"/>
              </a:lnSpc>
              <a:buFont typeface="Wingdings" panose="05000000000000000000" pitchFamily="2" charset="2"/>
              <a:buChar char="Ø"/>
            </a:pPr>
            <a:r>
              <a:rPr lang="en-IN" sz="1500" dirty="0">
                <a:latin typeface="Arial" panose="020B0604020202020204" pitchFamily="34" charset="0"/>
                <a:cs typeface="Arial" panose="020B0604020202020204" pitchFamily="34" charset="0"/>
              </a:rPr>
              <a:t>CompetitionDistance column contains few missing values and I have filled with Median.</a:t>
            </a:r>
          </a:p>
          <a:p>
            <a:pPr marL="285750" indent="-285750">
              <a:lnSpc>
                <a:spcPct val="150000"/>
              </a:lnSpc>
              <a:buFont typeface="Wingdings" panose="05000000000000000000" pitchFamily="2" charset="2"/>
              <a:buChar char="Ø"/>
            </a:pPr>
            <a:r>
              <a:rPr lang="en-IN" sz="1500" dirty="0">
                <a:latin typeface="Arial" panose="020B0604020202020204" pitchFamily="34" charset="0"/>
                <a:cs typeface="Arial" panose="020B0604020202020204" pitchFamily="34" charset="0"/>
              </a:rPr>
              <a:t>Outlier Treatment: This data set contains more null values in Sales, Customers, and CompetitionDistance but CompetitionDistance contains more null values:</a:t>
            </a:r>
          </a:p>
          <a:p>
            <a:pPr>
              <a:lnSpc>
                <a:spcPct val="150000"/>
              </a:lnSpc>
            </a:pPr>
            <a:r>
              <a:rPr lang="en-IN" sz="1500" dirty="0">
                <a:latin typeface="Arial" panose="020B0604020202020204" pitchFamily="34" charset="0"/>
                <a:cs typeface="Arial" panose="020B0604020202020204" pitchFamily="34" charset="0"/>
              </a:rPr>
              <a:t>                     We find the percentile values (90,95,99) for the three columns which contains outliers and we considered</a:t>
            </a:r>
          </a:p>
          <a:p>
            <a:pPr>
              <a:lnSpc>
                <a:spcPct val="150000"/>
              </a:lnSpc>
            </a:pPr>
            <a:r>
              <a:rPr lang="en-IN" sz="1500" dirty="0">
                <a:latin typeface="Arial" panose="020B0604020202020204" pitchFamily="34" charset="0"/>
                <a:cs typeface="Arial" panose="020B0604020202020204" pitchFamily="34" charset="0"/>
              </a:rPr>
              <a:t>                     around 95% </a:t>
            </a:r>
          </a:p>
          <a:p>
            <a:pPr marL="285750" indent="-285750">
              <a:lnSpc>
                <a:spcPct val="150000"/>
              </a:lnSpc>
              <a:buFont typeface="Wingdings" panose="05000000000000000000" pitchFamily="2" charset="2"/>
              <a:buChar char="Ø"/>
            </a:pPr>
            <a:r>
              <a:rPr lang="en-IN" sz="1500" dirty="0">
                <a:latin typeface="Arial" panose="020B0604020202020204" pitchFamily="34" charset="0"/>
                <a:cs typeface="Arial" panose="020B0604020202020204" pitchFamily="34" charset="0"/>
              </a:rPr>
              <a:t>Conversion: We converted state_holiday column which we haves values  a, b, c as ‘1’ and remaining values ‘0’. And dropped the StateHoliday column.</a:t>
            </a:r>
            <a:r>
              <a:rPr lang="en-US" sz="1500" dirty="0">
                <a:latin typeface="Arial" panose="020B0604020202020204" pitchFamily="34" charset="0"/>
                <a:cs typeface="Arial" panose="020B0604020202020204" pitchFamily="34" charset="0"/>
              </a:rPr>
              <a:t> I have converted data type of competitionDistance from float to int.</a:t>
            </a:r>
          </a:p>
        </p:txBody>
      </p:sp>
    </p:spTree>
    <p:extLst>
      <p:ext uri="{BB962C8B-B14F-4D97-AF65-F5344CB8AC3E}">
        <p14:creationId xmlns:p14="http://schemas.microsoft.com/office/powerpoint/2010/main" val="246430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E11F0C-EA54-E03F-DE95-FB0CF4B439F6}"/>
              </a:ext>
            </a:extLst>
          </p:cNvPr>
          <p:cNvSpPr txBox="1"/>
          <p:nvPr/>
        </p:nvSpPr>
        <p:spPr>
          <a:xfrm>
            <a:off x="98323" y="176981"/>
            <a:ext cx="4673702"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Data Visualization:</a:t>
            </a:r>
          </a:p>
        </p:txBody>
      </p:sp>
      <p:sp>
        <p:nvSpPr>
          <p:cNvPr id="3" name="TextBox 2">
            <a:extLst>
              <a:ext uri="{FF2B5EF4-FFF2-40B4-BE49-F238E27FC236}">
                <a16:creationId xmlns:a16="http://schemas.microsoft.com/office/drawing/2014/main" id="{0AF37E66-D8B3-8BC2-7AE6-BD80C46F6650}"/>
              </a:ext>
            </a:extLst>
          </p:cNvPr>
          <p:cNvSpPr txBox="1"/>
          <p:nvPr/>
        </p:nvSpPr>
        <p:spPr>
          <a:xfrm>
            <a:off x="98323" y="638646"/>
            <a:ext cx="6066504" cy="5500032"/>
          </a:xfrm>
          <a:prstGeom prst="rect">
            <a:avLst/>
          </a:prstGeom>
          <a:noFill/>
        </p:spPr>
        <p:txBody>
          <a:bodyPr wrap="square" rtlCol="0">
            <a:spAutoFit/>
          </a:bodyPr>
          <a:lstStyle/>
          <a:p>
            <a:pPr>
              <a:lnSpc>
                <a:spcPct val="150000"/>
              </a:lnSpc>
            </a:pPr>
            <a:r>
              <a:rPr lang="en-US" sz="2000" i="1" u="sng" dirty="0">
                <a:latin typeface="Arial" panose="020B0604020202020204" pitchFamily="34" charset="0"/>
                <a:cs typeface="Arial" panose="020B0604020202020204" pitchFamily="34" charset="0"/>
              </a:rPr>
              <a:t>Sales Vs Days of week:</a:t>
            </a:r>
            <a:endParaRPr lang="en-US" sz="2000" u="sng"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 have used seaborn bar plot to find out the sales over week days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It has been find out that Day-1 i.e. Monday has got maximum Sales and Day-7 i.e. Sunday has got least</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From the bar plot it can been seen that after day1-1 there has been decline in the sales. sufficient measures should be taken to look into this matter</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r>
              <a:rPr lang="en-US" sz="2000" i="1" u="sng" dirty="0">
                <a:latin typeface="Arial" panose="020B0604020202020204" pitchFamily="34" charset="0"/>
                <a:cs typeface="Arial" panose="020B0604020202020204" pitchFamily="34" charset="0"/>
              </a:rPr>
              <a:t>Sales Over Different Months:</a:t>
            </a:r>
            <a:endParaRPr lang="en-US" sz="1400" u="sng"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 have Picked line plot to show sales over month trend</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it can been seen that after October there has a growth in sales that might be due to festival season. December shows maximum sales may be because of Christmas and new year.</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From the plot it can be seen that sales has been dropped in the month of may so the management needs to focus on this and they can also run any promo to increase the sales</a:t>
            </a:r>
          </a:p>
        </p:txBody>
      </p:sp>
      <p:pic>
        <p:nvPicPr>
          <p:cNvPr id="5" name="Picture 4">
            <a:extLst>
              <a:ext uri="{FF2B5EF4-FFF2-40B4-BE49-F238E27FC236}">
                <a16:creationId xmlns:a16="http://schemas.microsoft.com/office/drawing/2014/main" id="{75B6BBA4-CCD3-7E95-79C5-15825DB78989}"/>
              </a:ext>
            </a:extLst>
          </p:cNvPr>
          <p:cNvPicPr>
            <a:picLocks noChangeAspect="1"/>
          </p:cNvPicPr>
          <p:nvPr/>
        </p:nvPicPr>
        <p:blipFill>
          <a:blip r:embed="rId2"/>
          <a:stretch>
            <a:fillRect/>
          </a:stretch>
        </p:blipFill>
        <p:spPr>
          <a:xfrm>
            <a:off x="7221262" y="176981"/>
            <a:ext cx="3948798" cy="2782529"/>
          </a:xfrm>
          <a:prstGeom prst="rect">
            <a:avLst/>
          </a:prstGeom>
        </p:spPr>
      </p:pic>
      <p:pic>
        <p:nvPicPr>
          <p:cNvPr id="4" name="Picture 3">
            <a:extLst>
              <a:ext uri="{FF2B5EF4-FFF2-40B4-BE49-F238E27FC236}">
                <a16:creationId xmlns:a16="http://schemas.microsoft.com/office/drawing/2014/main" id="{EB719493-BBD7-8515-D01B-9408E6461126}"/>
              </a:ext>
            </a:extLst>
          </p:cNvPr>
          <p:cNvPicPr>
            <a:picLocks noChangeAspect="1"/>
          </p:cNvPicPr>
          <p:nvPr/>
        </p:nvPicPr>
        <p:blipFill>
          <a:blip r:embed="rId3"/>
          <a:stretch>
            <a:fillRect/>
          </a:stretch>
        </p:blipFill>
        <p:spPr>
          <a:xfrm>
            <a:off x="7221262" y="3293806"/>
            <a:ext cx="3948798" cy="2782529"/>
          </a:xfrm>
          <a:prstGeom prst="rect">
            <a:avLst/>
          </a:prstGeom>
        </p:spPr>
      </p:pic>
    </p:spTree>
    <p:extLst>
      <p:ext uri="{BB962C8B-B14F-4D97-AF65-F5344CB8AC3E}">
        <p14:creationId xmlns:p14="http://schemas.microsoft.com/office/powerpoint/2010/main" val="240479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341DAB-1C6B-B041-F836-33EDEB118AE4}"/>
              </a:ext>
            </a:extLst>
          </p:cNvPr>
          <p:cNvSpPr txBox="1"/>
          <p:nvPr/>
        </p:nvSpPr>
        <p:spPr>
          <a:xfrm>
            <a:off x="98323" y="176981"/>
            <a:ext cx="4673702"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Data Visualization:</a:t>
            </a:r>
          </a:p>
        </p:txBody>
      </p:sp>
      <p:sp>
        <p:nvSpPr>
          <p:cNvPr id="3" name="TextBox 2">
            <a:extLst>
              <a:ext uri="{FF2B5EF4-FFF2-40B4-BE49-F238E27FC236}">
                <a16:creationId xmlns:a16="http://schemas.microsoft.com/office/drawing/2014/main" id="{05ADC91A-807D-4B17-F993-BD119297199E}"/>
              </a:ext>
            </a:extLst>
          </p:cNvPr>
          <p:cNvSpPr txBox="1"/>
          <p:nvPr/>
        </p:nvSpPr>
        <p:spPr>
          <a:xfrm>
            <a:off x="98323" y="810814"/>
            <a:ext cx="6558116" cy="5022978"/>
          </a:xfrm>
          <a:prstGeom prst="rect">
            <a:avLst/>
          </a:prstGeom>
          <a:noFill/>
        </p:spPr>
        <p:txBody>
          <a:bodyPr wrap="square" rtlCol="0">
            <a:spAutoFit/>
          </a:bodyPr>
          <a:lstStyle/>
          <a:p>
            <a:pPr>
              <a:lnSpc>
                <a:spcPct val="150000"/>
              </a:lnSpc>
            </a:pPr>
            <a:r>
              <a:rPr lang="en-US" sz="2000" i="1" u="sng" dirty="0">
                <a:latin typeface="Arial" panose="020B0604020202020204" pitchFamily="34" charset="0"/>
                <a:cs typeface="Arial" panose="020B0604020202020204" pitchFamily="34" charset="0"/>
              </a:rPr>
              <a:t>Sales Vs Promo:</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 have used bar plot to find out the relationship between sales and promo.</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It has been find out that the sales get's almost double when a promo is running.</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Business should try to run more promo in order to get more sales and particularly when on those days where sales are minimum</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endParaRPr lang="en-US" sz="1400" dirty="0">
              <a:latin typeface="Arial" panose="020B0604020202020204" pitchFamily="34" charset="0"/>
              <a:cs typeface="Arial" panose="020B0604020202020204" pitchFamily="34" charset="0"/>
            </a:endParaRPr>
          </a:p>
          <a:p>
            <a:r>
              <a:rPr lang="en-IN" sz="2000" i="1" u="sng" dirty="0">
                <a:latin typeface="Arial" panose="020B0604020202020204" pitchFamily="34" charset="0"/>
                <a:cs typeface="Arial" panose="020B0604020202020204" pitchFamily="34" charset="0"/>
              </a:rPr>
              <a:t>Sales Vs Customers: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 have used scatter plot to find out the relationship between customers and sales.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It was find out from the plot that the customers and sales are positively corelated to each other i.e. more customer visits the store more will be sales</a:t>
            </a:r>
          </a:p>
          <a:p>
            <a:pPr marL="285750" indent="-285750">
              <a:lnSpc>
                <a:spcPct val="150000"/>
              </a:lnSpc>
              <a:buFont typeface="Wingdings" panose="05000000000000000000" pitchFamily="2" charset="2"/>
              <a:buChar char="Ø"/>
            </a:pPr>
            <a:r>
              <a:rPr lang="en-US" sz="1400" dirty="0">
                <a:latin typeface="Arial" panose="020B0604020202020204" pitchFamily="34" charset="0"/>
                <a:cs typeface="Arial" panose="020B0604020202020204" pitchFamily="34" charset="0"/>
              </a:rPr>
              <a:t>Management should always try to always focus to attract more and more customers in order to increase Sales</a:t>
            </a:r>
          </a:p>
        </p:txBody>
      </p:sp>
      <p:pic>
        <p:nvPicPr>
          <p:cNvPr id="4" name="Picture 3">
            <a:extLst>
              <a:ext uri="{FF2B5EF4-FFF2-40B4-BE49-F238E27FC236}">
                <a16:creationId xmlns:a16="http://schemas.microsoft.com/office/drawing/2014/main" id="{6F7BB6DB-E59C-2709-F3DC-16CE054F618C}"/>
              </a:ext>
            </a:extLst>
          </p:cNvPr>
          <p:cNvPicPr>
            <a:picLocks noChangeAspect="1"/>
          </p:cNvPicPr>
          <p:nvPr/>
        </p:nvPicPr>
        <p:blipFill>
          <a:blip r:embed="rId2"/>
          <a:stretch>
            <a:fillRect/>
          </a:stretch>
        </p:blipFill>
        <p:spPr>
          <a:xfrm>
            <a:off x="7230921" y="176981"/>
            <a:ext cx="4027013" cy="2825980"/>
          </a:xfrm>
          <a:prstGeom prst="rect">
            <a:avLst/>
          </a:prstGeom>
        </p:spPr>
      </p:pic>
      <p:pic>
        <p:nvPicPr>
          <p:cNvPr id="5" name="Picture 4">
            <a:extLst>
              <a:ext uri="{FF2B5EF4-FFF2-40B4-BE49-F238E27FC236}">
                <a16:creationId xmlns:a16="http://schemas.microsoft.com/office/drawing/2014/main" id="{41F85B6E-E719-5689-BA9B-0FE214AB264A}"/>
              </a:ext>
            </a:extLst>
          </p:cNvPr>
          <p:cNvPicPr>
            <a:picLocks noChangeAspect="1"/>
          </p:cNvPicPr>
          <p:nvPr/>
        </p:nvPicPr>
        <p:blipFill rotWithShape="1">
          <a:blip r:embed="rId3"/>
          <a:srcRect l="4860" t="1205"/>
          <a:stretch/>
        </p:blipFill>
        <p:spPr>
          <a:xfrm>
            <a:off x="7230921" y="3254477"/>
            <a:ext cx="4027013" cy="2825980"/>
          </a:xfrm>
          <a:prstGeom prst="rect">
            <a:avLst/>
          </a:prstGeom>
        </p:spPr>
      </p:pic>
    </p:spTree>
    <p:extLst>
      <p:ext uri="{BB962C8B-B14F-4D97-AF65-F5344CB8AC3E}">
        <p14:creationId xmlns:p14="http://schemas.microsoft.com/office/powerpoint/2010/main" val="1396239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6490</TotalTime>
  <Words>2322</Words>
  <Application>Microsoft Office PowerPoint</Application>
  <PresentationFormat>Widescreen</PresentationFormat>
  <Paragraphs>217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Wingdings</vt:lpstr>
      <vt:lpstr>Gallery</vt:lpstr>
      <vt:lpstr>Retail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Nadinti</dc:creator>
  <cp:lastModifiedBy>Divya Nadinti</cp:lastModifiedBy>
  <cp:revision>25</cp:revision>
  <dcterms:created xsi:type="dcterms:W3CDTF">2024-06-09T15:20:57Z</dcterms:created>
  <dcterms:modified xsi:type="dcterms:W3CDTF">2024-06-16T13:52:38Z</dcterms:modified>
</cp:coreProperties>
</file>