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0" r:id="rId3"/>
    <p:sldId id="258" r:id="rId4"/>
    <p:sldId id="265" r:id="rId5"/>
    <p:sldId id="271" r:id="rId6"/>
    <p:sldId id="268" r:id="rId7"/>
    <p:sldId id="302" r:id="rId8"/>
    <p:sldId id="303" r:id="rId9"/>
    <p:sldId id="276" r:id="rId10"/>
    <p:sldId id="264" r:id="rId11"/>
    <p:sldId id="270" r:id="rId12"/>
    <p:sldId id="284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C671A1-2B47-148C-B8FB-7EE317D1A633}" name="Divyang Vinubhai Hirpara" initials="DVH" userId="Divyang Vinubhai Hirpar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18D05-DAE2-4056-8D20-1D246FC5494E}">
  <a:tblStyle styleId="{19A18D05-DAE2-4056-8D20-1D246FC54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98" y="-149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2e85277c2_0_4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2e85277c2_0_4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2e85277c2_0_4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2e85277c2_0_4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20e6a9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20e6a9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2e85277c2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2e85277c2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4e7c5a6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4e7c5a6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2e85277c2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2e85277c2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20e6a9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20e6a9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2e85277c2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2e85277c2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18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2e85277c2_0_4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2e85277c2_0_4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577350" y="510150"/>
            <a:ext cx="2976600" cy="2976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2430600" y="2102850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14475" y="706900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713400" y="1751013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350000" y="-1199175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2467950" y="1403350"/>
            <a:ext cx="3605100" cy="3605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004575" y="-9531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727450" y="2469075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5727451" y="3513212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2255875" y="-28510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6728725" y="273305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106" y="4439744"/>
            <a:ext cx="2913450" cy="579363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6244656" y="124394"/>
            <a:ext cx="2913450" cy="579363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1847350" y="2963200"/>
            <a:ext cx="4191000" cy="41910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67200" y="-21446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248525" y="3463225"/>
            <a:ext cx="3438600" cy="3438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966525" y="2403900"/>
            <a:ext cx="4041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044925" y="972750"/>
            <a:ext cx="7054200" cy="22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2152926" y="3188550"/>
            <a:ext cx="48384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72" name="Google Shape;72;p11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75" name="Google Shape;75;p11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1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78" name="Google Shape;78;p1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82" name="Google Shape;82;p1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2"/>
          </p:nvPr>
        </p:nvSpPr>
        <p:spPr>
          <a:xfrm>
            <a:off x="716075" y="2418990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4"/>
          </p:nvPr>
        </p:nvSpPr>
        <p:spPr>
          <a:xfrm>
            <a:off x="3439507" y="31810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6"/>
          </p:nvPr>
        </p:nvSpPr>
        <p:spPr>
          <a:xfrm>
            <a:off x="6162951" y="19556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8487620" y="186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3361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2"/>
          </p:nvPr>
        </p:nvSpPr>
        <p:spPr>
          <a:xfrm>
            <a:off x="13361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3"/>
          </p:nvPr>
        </p:nvSpPr>
        <p:spPr>
          <a:xfrm>
            <a:off x="46938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46938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5"/>
          </p:nvPr>
        </p:nvSpPr>
        <p:spPr>
          <a:xfrm>
            <a:off x="1977638" y="33875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1977638" y="37476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7"/>
          </p:nvPr>
        </p:nvSpPr>
        <p:spPr>
          <a:xfrm>
            <a:off x="5335324" y="33875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5335338" y="37476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9" hasCustomPrompt="1"/>
          </p:nvPr>
        </p:nvSpPr>
        <p:spPr>
          <a:xfrm>
            <a:off x="3305300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13" hasCustomPrompt="1"/>
          </p:nvPr>
        </p:nvSpPr>
        <p:spPr>
          <a:xfrm>
            <a:off x="6663125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14" hasCustomPrompt="1"/>
          </p:nvPr>
        </p:nvSpPr>
        <p:spPr>
          <a:xfrm>
            <a:off x="3946896" y="306965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15" hasCustomPrompt="1"/>
          </p:nvPr>
        </p:nvSpPr>
        <p:spPr>
          <a:xfrm>
            <a:off x="7304563" y="306965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/>
          <p:nvPr/>
        </p:nvSpPr>
        <p:spPr>
          <a:xfrm>
            <a:off x="122081" y="3141950"/>
            <a:ext cx="4063800" cy="4063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958119" y="-2062250"/>
            <a:ext cx="4063800" cy="4063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 rot="5400000">
            <a:off x="81690" y="3985075"/>
            <a:ext cx="987245" cy="256500"/>
            <a:chOff x="713275" y="4065425"/>
            <a:chExt cx="987245" cy="256500"/>
          </a:xfrm>
        </p:grpSpPr>
        <p:sp>
          <p:nvSpPr>
            <p:cNvPr id="158" name="Google Shape;158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5400000">
            <a:off x="8075065" y="904750"/>
            <a:ext cx="987245" cy="256500"/>
            <a:chOff x="713275" y="4065425"/>
            <a:chExt cx="987245" cy="256500"/>
          </a:xfrm>
        </p:grpSpPr>
        <p:sp>
          <p:nvSpPr>
            <p:cNvPr id="162" name="Google Shape;162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6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475" y="1085150"/>
            <a:ext cx="5912400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310504" y="319249"/>
            <a:ext cx="5121600" cy="406769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152867"/>
            <a:ext cx="4416900" cy="2070789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386007" y="370113"/>
            <a:ext cx="4959600" cy="1792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Auto Industry-</a:t>
            </a:r>
            <a:br>
              <a:rPr lang="en-US" sz="2800" dirty="0"/>
            </a:br>
            <a:r>
              <a:rPr lang="en-US" sz="2800" dirty="0"/>
              <a:t>C</a:t>
            </a:r>
            <a:r>
              <a:rPr lang="en" sz="2800" dirty="0"/>
              <a:t>onversion from Conventional Vehicles to Electric Vehicles</a:t>
            </a:r>
            <a:endParaRPr sz="2800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196399"/>
            <a:ext cx="3852300" cy="2677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Divyang Hirpara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Aayushi Patel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Ayush Patel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Vrushabh Shah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Tanay Trivedi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Sohail Arif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9"/>
          <p:cNvPicPr preferRelativeResize="0"/>
          <p:nvPr/>
        </p:nvPicPr>
        <p:blipFill rotWithShape="1">
          <a:blip r:embed="rId3">
            <a:alphaModFix/>
          </a:blip>
          <a:srcRect l="279" t="19813"/>
          <a:stretch/>
        </p:blipFill>
        <p:spPr>
          <a:xfrm>
            <a:off x="3530225" y="1901500"/>
            <a:ext cx="5613773" cy="32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/>
          <p:nvPr/>
        </p:nvSpPr>
        <p:spPr>
          <a:xfrm rot="10800000" flipH="1">
            <a:off x="0" y="0"/>
            <a:ext cx="5010300" cy="3381300"/>
          </a:xfrm>
          <a:prstGeom prst="snip1Rect">
            <a:avLst>
              <a:gd name="adj" fmla="val 43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206829" y="195944"/>
            <a:ext cx="2993571" cy="816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Recommendation</a:t>
            </a:r>
            <a:endParaRPr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152400" y="1066800"/>
            <a:ext cx="4016829" cy="2318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" dirty="0"/>
              <a:t>rom the data outcomes we can clearly see that electric vehicles have an edge over conventional vehicles as it has zero carbon emission.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" dirty="0"/>
              <a:t>e can conclude that electric vehicles has less effect on environment as compared to conventional vehicles.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dirty="0"/>
          </a:p>
        </p:txBody>
      </p:sp>
      <p:grpSp>
        <p:nvGrpSpPr>
          <p:cNvPr id="492" name="Google Shape;492;p39"/>
          <p:cNvGrpSpPr/>
          <p:nvPr/>
        </p:nvGrpSpPr>
        <p:grpSpPr>
          <a:xfrm>
            <a:off x="6618137" y="-14242"/>
            <a:ext cx="1386450" cy="1093595"/>
            <a:chOff x="6618137" y="-14242"/>
            <a:chExt cx="1386450" cy="1093595"/>
          </a:xfrm>
        </p:grpSpPr>
        <p:grpSp>
          <p:nvGrpSpPr>
            <p:cNvPr id="493" name="Google Shape;493;p39"/>
            <p:cNvGrpSpPr/>
            <p:nvPr/>
          </p:nvGrpSpPr>
          <p:grpSpPr>
            <a:xfrm>
              <a:off x="661813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4" name="Google Shape;494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5" name="Google Shape;495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6" name="Google Shape;496;p39"/>
            <p:cNvGrpSpPr/>
            <p:nvPr/>
          </p:nvGrpSpPr>
          <p:grpSpPr>
            <a:xfrm>
              <a:off x="7090862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7" name="Google Shape;497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8" name="Google Shape;498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9" name="Google Shape;499;p39"/>
            <p:cNvGrpSpPr/>
            <p:nvPr/>
          </p:nvGrpSpPr>
          <p:grpSpPr>
            <a:xfrm>
              <a:off x="756358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500" name="Google Shape;500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1" name="Google Shape;501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02" name="Google Shape;502;p39"/>
          <p:cNvGrpSpPr/>
          <p:nvPr/>
        </p:nvGrpSpPr>
        <p:grpSpPr>
          <a:xfrm>
            <a:off x="1115350" y="4110675"/>
            <a:ext cx="987245" cy="256500"/>
            <a:chOff x="713275" y="4065425"/>
            <a:chExt cx="987245" cy="256500"/>
          </a:xfrm>
        </p:grpSpPr>
        <p:sp>
          <p:nvSpPr>
            <p:cNvPr id="503" name="Google Shape;503;p39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9"/>
          <p:cNvSpPr/>
          <p:nvPr/>
        </p:nvSpPr>
        <p:spPr>
          <a:xfrm>
            <a:off x="3831439" y="7558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4818745" y="5393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3337645" y="4347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8430729" y="4347600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39"/>
          <p:cNvCxnSpPr/>
          <p:nvPr/>
        </p:nvCxnSpPr>
        <p:spPr>
          <a:xfrm>
            <a:off x="0" y="959807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/>
          <p:nvPr/>
        </p:nvSpPr>
        <p:spPr>
          <a:xfrm>
            <a:off x="3351438" y="25188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6074875" y="12934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628025" y="1756800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Decisions and Recommendations</a:t>
            </a:r>
            <a:endParaRPr/>
          </a:p>
        </p:txBody>
      </p:sp>
      <p:sp>
        <p:nvSpPr>
          <p:cNvPr id="631" name="Google Shape;631;p45"/>
          <p:cNvSpPr txBox="1">
            <a:spLocks noGrp="1"/>
          </p:cNvSpPr>
          <p:nvPr>
            <p:ph type="subTitle" idx="2"/>
          </p:nvPr>
        </p:nvSpPr>
        <p:spPr>
          <a:xfrm>
            <a:off x="716075" y="1986455"/>
            <a:ext cx="2265000" cy="157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/>
              <a:t>From the outcomes of research Question 2 we can say that though initial costing of E</a:t>
            </a:r>
            <a:r>
              <a:rPr lang="en-US" sz="1400" b="1" dirty="0"/>
              <a:t>Vs</a:t>
            </a:r>
            <a:r>
              <a:rPr lang="en" sz="1400" b="1" dirty="0"/>
              <a:t>  more but has an edge over conventional cars in long run.</a:t>
            </a:r>
            <a:endParaRPr sz="1400" b="1"/>
          </a:p>
        </p:txBody>
      </p:sp>
      <p:sp>
        <p:nvSpPr>
          <p:cNvPr id="633" name="Google Shape;633;p45"/>
          <p:cNvSpPr txBox="1">
            <a:spLocks noGrp="1"/>
          </p:cNvSpPr>
          <p:nvPr>
            <p:ph type="subTitle" idx="4"/>
          </p:nvPr>
        </p:nvSpPr>
        <p:spPr>
          <a:xfrm>
            <a:off x="3450017" y="2690648"/>
            <a:ext cx="2265000" cy="166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/>
              <a:t>Also prices of crude oil are going to increase day-by-day and are eventually going to cost more to the people as compared to Evs in the near future</a:t>
            </a:r>
            <a:r>
              <a:rPr lang="en" dirty="0"/>
              <a:t>.</a:t>
            </a:r>
            <a:endParaRPr/>
          </a:p>
        </p:txBody>
      </p:sp>
      <p:sp>
        <p:nvSpPr>
          <p:cNvPr id="635" name="Google Shape;635;p45"/>
          <p:cNvSpPr txBox="1">
            <a:spLocks noGrp="1"/>
          </p:cNvSpPr>
          <p:nvPr>
            <p:ph type="subTitle" idx="6"/>
          </p:nvPr>
        </p:nvSpPr>
        <p:spPr>
          <a:xfrm>
            <a:off x="6152440" y="1566732"/>
            <a:ext cx="2265000" cy="1723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/>
              <a:t>E</a:t>
            </a:r>
            <a:r>
              <a:rPr lang="en-US" sz="1400" b="1" dirty="0"/>
              <a:t>Vs cause less harm to the environment and has barely any carbon emission which one of the major reasons of why there should be shift from conventional cars to EVs</a:t>
            </a:r>
            <a:endParaRPr sz="1400" b="1"/>
          </a:p>
        </p:txBody>
      </p:sp>
      <p:sp>
        <p:nvSpPr>
          <p:cNvPr id="636" name="Google Shape;636;p45"/>
          <p:cNvSpPr/>
          <p:nvPr/>
        </p:nvSpPr>
        <p:spPr>
          <a:xfrm>
            <a:off x="2449761" y="148740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45"/>
          <p:cNvGrpSpPr/>
          <p:nvPr/>
        </p:nvGrpSpPr>
        <p:grpSpPr>
          <a:xfrm>
            <a:off x="2606543" y="1670358"/>
            <a:ext cx="231837" cy="146184"/>
            <a:chOff x="3679750" y="1562750"/>
            <a:chExt cx="352550" cy="222300"/>
          </a:xfrm>
        </p:grpSpPr>
        <p:cxnSp>
          <p:nvCxnSpPr>
            <p:cNvPr id="638" name="Google Shape;638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45"/>
          <p:cNvSpPr/>
          <p:nvPr/>
        </p:nvSpPr>
        <p:spPr>
          <a:xfrm>
            <a:off x="3501036" y="219295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45"/>
          <p:cNvGrpSpPr/>
          <p:nvPr/>
        </p:nvGrpSpPr>
        <p:grpSpPr>
          <a:xfrm>
            <a:off x="3657818" y="2375908"/>
            <a:ext cx="231837" cy="146184"/>
            <a:chOff x="3679750" y="1562750"/>
            <a:chExt cx="352550" cy="222300"/>
          </a:xfrm>
        </p:grpSpPr>
        <p:cxnSp>
          <p:nvCxnSpPr>
            <p:cNvPr id="642" name="Google Shape;642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45"/>
          <p:cNvSpPr/>
          <p:nvPr/>
        </p:nvSpPr>
        <p:spPr>
          <a:xfrm>
            <a:off x="6194861" y="1006494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5"/>
          <p:cNvGrpSpPr/>
          <p:nvPr/>
        </p:nvGrpSpPr>
        <p:grpSpPr>
          <a:xfrm>
            <a:off x="6351643" y="1189451"/>
            <a:ext cx="231837" cy="146184"/>
            <a:chOff x="3679750" y="1562750"/>
            <a:chExt cx="352550" cy="222300"/>
          </a:xfrm>
        </p:grpSpPr>
        <p:cxnSp>
          <p:nvCxnSpPr>
            <p:cNvPr id="646" name="Google Shape;646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8" name="Google Shape;648;p45"/>
          <p:cNvGrpSpPr/>
          <p:nvPr/>
        </p:nvGrpSpPr>
        <p:grpSpPr>
          <a:xfrm>
            <a:off x="4501900" y="1816138"/>
            <a:ext cx="987245" cy="256500"/>
            <a:chOff x="713275" y="4065425"/>
            <a:chExt cx="987245" cy="256500"/>
          </a:xfrm>
        </p:grpSpPr>
        <p:sp>
          <p:nvSpPr>
            <p:cNvPr id="649" name="Google Shape;64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5"/>
          <p:cNvGrpSpPr/>
          <p:nvPr/>
        </p:nvGrpSpPr>
        <p:grpSpPr>
          <a:xfrm rot="10800000">
            <a:off x="7111950" y="3998200"/>
            <a:ext cx="2070925" cy="640750"/>
            <a:chOff x="205975" y="-266800"/>
            <a:chExt cx="2070925" cy="64075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39600" y="373950"/>
              <a:ext cx="143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5" name="Google Shape;655;p45"/>
          <p:cNvGrpSpPr/>
          <p:nvPr/>
        </p:nvGrpSpPr>
        <p:grpSpPr>
          <a:xfrm rot="10800000" flipH="1">
            <a:off x="-38875" y="4406425"/>
            <a:ext cx="2642425" cy="640750"/>
            <a:chOff x="205975" y="-266800"/>
            <a:chExt cx="2642425" cy="640750"/>
          </a:xfrm>
        </p:grpSpPr>
        <p:cxnSp>
          <p:nvCxnSpPr>
            <p:cNvPr id="656" name="Google Shape;656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839600" y="373950"/>
              <a:ext cx="20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8" name="Google Shape;658;p45"/>
          <p:cNvGrpSpPr/>
          <p:nvPr/>
        </p:nvGrpSpPr>
        <p:grpSpPr>
          <a:xfrm>
            <a:off x="1354953" y="3897150"/>
            <a:ext cx="987245" cy="256500"/>
            <a:chOff x="713275" y="4065425"/>
            <a:chExt cx="987245" cy="256500"/>
          </a:xfrm>
        </p:grpSpPr>
        <p:sp>
          <p:nvSpPr>
            <p:cNvPr id="659" name="Google Shape;65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6801828" y="3461363"/>
            <a:ext cx="987245" cy="256500"/>
            <a:chOff x="713275" y="4065425"/>
            <a:chExt cx="987245" cy="256500"/>
          </a:xfrm>
        </p:grpSpPr>
        <p:sp>
          <p:nvSpPr>
            <p:cNvPr id="663" name="Google Shape;663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50" y="1556657"/>
            <a:ext cx="6961850" cy="151311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>
            <a:off x="869175" y="937324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 1</a:t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1135875" y="1594549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1721725" y="1911182"/>
            <a:ext cx="935735" cy="1345856"/>
            <a:chOff x="-1581150" y="-352425"/>
            <a:chExt cx="1238400" cy="1781175"/>
          </a:xfrm>
        </p:grpSpPr>
        <p:sp>
          <p:nvSpPr>
            <p:cNvPr id="385" name="Google Shape;385;p35"/>
            <p:cNvSpPr/>
            <p:nvPr/>
          </p:nvSpPr>
          <p:spPr>
            <a:xfrm>
              <a:off x="-1123950" y="-352425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rot="10800000">
              <a:off x="-1581150" y="323850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5"/>
          <p:cNvSpPr/>
          <p:nvPr/>
        </p:nvSpPr>
        <p:spPr>
          <a:xfrm>
            <a:off x="2657450" y="-2998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-238150" y="30910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1473038" y="39312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970250" y="1644975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5"/>
          <p:cNvGrpSpPr/>
          <p:nvPr/>
        </p:nvGrpSpPr>
        <p:grpSpPr>
          <a:xfrm rot="10800000">
            <a:off x="4067075" y="3998200"/>
            <a:ext cx="5140350" cy="1211775"/>
            <a:chOff x="-365050" y="-837825"/>
            <a:chExt cx="5140350" cy="1211775"/>
          </a:xfrm>
        </p:grpSpPr>
        <p:cxnSp>
          <p:nvCxnSpPr>
            <p:cNvPr id="392" name="Google Shape;392;p35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839600" y="373950"/>
              <a:ext cx="393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94" name="Google Shape;394;p35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95" name="Google Shape;395;p3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3966524" y="2403899"/>
            <a:ext cx="5035961" cy="98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Model-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C</a:t>
            </a:r>
            <a:r>
              <a:rPr lang="en" b="1" dirty="0"/>
              <a:t>onventional Cars           Electric Cars  =      Carbon Emission</a:t>
            </a:r>
            <a:endParaRPr b="1" dirty="0"/>
          </a:p>
        </p:txBody>
      </p:sp>
      <p:sp>
        <p:nvSpPr>
          <p:cNvPr id="20" name="Right Arrow 19"/>
          <p:cNvSpPr/>
          <p:nvPr/>
        </p:nvSpPr>
        <p:spPr>
          <a:xfrm>
            <a:off x="5606143" y="3026229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271657" y="2939143"/>
            <a:ext cx="87086" cy="206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3"/>
          <p:cNvGrpSpPr/>
          <p:nvPr/>
        </p:nvGrpSpPr>
        <p:grpSpPr>
          <a:xfrm>
            <a:off x="193317" y="469447"/>
            <a:ext cx="7796797" cy="455839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subTitle" idx="1"/>
          </p:nvPr>
        </p:nvSpPr>
        <p:spPr>
          <a:xfrm>
            <a:off x="185057" y="1099458"/>
            <a:ext cx="4920341" cy="3331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" b="0" dirty="0"/>
              <a:t>Contribute towards Air polution</a:t>
            </a:r>
          </a:p>
          <a:p>
            <a:pPr marL="0" lvl="0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n-US" b="0" dirty="0"/>
              <a:t>Vehicle pollutants harm our health and contain greenhouse gases that cause climate change.</a:t>
            </a:r>
          </a:p>
          <a:p>
            <a:pPr marL="0" lvl="0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n-US" b="0" dirty="0"/>
              <a:t>Carbon emission caused by vehicles is one of the major cause of global warming which caused harm to human health , food production , increase in duration and intensity of storms etc.</a:t>
            </a:r>
            <a:r>
              <a:rPr lang="en" b="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"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04801" y="500743"/>
            <a:ext cx="6542314" cy="424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Effects Of Carbon Emission on Environment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090" name="Picture 2" descr="Italy landslide: Aftermath of Ischia disaster in pictures - BBC Ne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7555" y="1132115"/>
            <a:ext cx="3851358" cy="3287486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5040086" y="4386943"/>
            <a:ext cx="382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of Landslide in Italy caused due to Climate Change.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/>
          <p:nvPr/>
        </p:nvSpPr>
        <p:spPr>
          <a:xfrm flipH="1">
            <a:off x="-3" y="2"/>
            <a:ext cx="6193974" cy="402770"/>
          </a:xfrm>
          <a:prstGeom prst="snip1Rect">
            <a:avLst>
              <a:gd name="adj" fmla="val 438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 txBox="1">
            <a:spLocks noGrp="1"/>
          </p:cNvSpPr>
          <p:nvPr>
            <p:ph type="title"/>
          </p:nvPr>
        </p:nvSpPr>
        <p:spPr>
          <a:xfrm>
            <a:off x="-500742" y="0"/>
            <a:ext cx="6335486" cy="41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OUTPUT ON </a:t>
            </a:r>
            <a:r>
              <a:rPr lang="en-US" sz="1800" dirty="0"/>
              <a:t>CARBON EMISSION BY CONVENTIONAL CARS</a:t>
            </a:r>
            <a:endParaRPr sz="1800"/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6036000" y="4790292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0" name="Google Shape;520;p40"/>
          <p:cNvGrpSpPr/>
          <p:nvPr/>
        </p:nvGrpSpPr>
        <p:grpSpPr>
          <a:xfrm>
            <a:off x="0" y="4416139"/>
            <a:ext cx="3365466" cy="727361"/>
            <a:chOff x="123077" y="3998200"/>
            <a:chExt cx="4660623" cy="1211775"/>
          </a:xfrm>
        </p:grpSpPr>
        <p:grpSp>
          <p:nvGrpSpPr>
            <p:cNvPr id="521" name="Google Shape;521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22" name="Google Shape;522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24" name="Google Shape;524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25" name="Google Shape;525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6" name="Google Shape;526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7" name="Google Shape;527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8" name="Google Shape;528;p40"/>
          <p:cNvGrpSpPr/>
          <p:nvPr/>
        </p:nvGrpSpPr>
        <p:grpSpPr>
          <a:xfrm rot="10800000">
            <a:off x="4343640" y="0"/>
            <a:ext cx="4660623" cy="500743"/>
            <a:chOff x="123077" y="3998200"/>
            <a:chExt cx="4660623" cy="1211775"/>
          </a:xfrm>
        </p:grpSpPr>
        <p:grpSp>
          <p:nvGrpSpPr>
            <p:cNvPr id="529" name="Google Shape;529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30" name="Google Shape;530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32" name="Google Shape;532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33" name="Google Shape;533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4" name="Google Shape;534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5" name="Google Shape;535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629" y="566057"/>
            <a:ext cx="8153400" cy="4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6"/>
          <p:cNvSpPr/>
          <p:nvPr/>
        </p:nvSpPr>
        <p:spPr>
          <a:xfrm>
            <a:off x="1246675" y="1066800"/>
            <a:ext cx="6678000" cy="312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6"/>
          <p:cNvSpPr/>
          <p:nvPr/>
        </p:nvSpPr>
        <p:spPr>
          <a:xfrm>
            <a:off x="1343189" y="297179"/>
            <a:ext cx="5701200" cy="5931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6"/>
          <p:cNvSpPr txBox="1">
            <a:spLocks noGrp="1"/>
          </p:cNvSpPr>
          <p:nvPr>
            <p:ph type="subTitle" idx="1"/>
          </p:nvPr>
        </p:nvSpPr>
        <p:spPr>
          <a:xfrm>
            <a:off x="1513114" y="303837"/>
            <a:ext cx="521695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/>
              <a:t>Data Output on Carbon Emission by Electric Vehicles</a:t>
            </a:r>
            <a:endParaRPr sz="1800" b="1"/>
          </a:p>
        </p:txBody>
      </p:sp>
      <p:sp>
        <p:nvSpPr>
          <p:cNvPr id="676" name="Google Shape;676;p46"/>
          <p:cNvSpPr/>
          <p:nvPr/>
        </p:nvSpPr>
        <p:spPr>
          <a:xfrm>
            <a:off x="6626068" y="963079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6"/>
          <p:cNvSpPr/>
          <p:nvPr/>
        </p:nvSpPr>
        <p:spPr>
          <a:xfrm>
            <a:off x="1991475" y="403952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1752601"/>
            <a:ext cx="588645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</a:t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85875" y="1848555"/>
            <a:ext cx="1972200" cy="18522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136675" y="2229675"/>
            <a:ext cx="870600" cy="1089857"/>
            <a:chOff x="4136675" y="2229675"/>
            <a:chExt cx="870600" cy="1089857"/>
          </a:xfrm>
        </p:grpSpPr>
        <p:sp>
          <p:nvSpPr>
            <p:cNvPr id="577" name="Google Shape;577;p43"/>
            <p:cNvSpPr/>
            <p:nvPr/>
          </p:nvSpPr>
          <p:spPr>
            <a:xfrm>
              <a:off x="4216250" y="2229675"/>
              <a:ext cx="711600" cy="1000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136675" y="3224432"/>
              <a:ext cx="870600" cy="95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43"/>
            <p:cNvGrpSpPr/>
            <p:nvPr/>
          </p:nvGrpSpPr>
          <p:grpSpPr>
            <a:xfrm>
              <a:off x="4408430" y="2411185"/>
              <a:ext cx="327309" cy="470765"/>
              <a:chOff x="-1581150" y="-352425"/>
              <a:chExt cx="1238400" cy="1781175"/>
            </a:xfrm>
          </p:grpSpPr>
          <p:sp>
            <p:nvSpPr>
              <p:cNvPr id="580" name="Google Shape;580;p43"/>
              <p:cNvSpPr/>
              <p:nvPr/>
            </p:nvSpPr>
            <p:spPr>
              <a:xfrm>
                <a:off x="-1123950" y="-352425"/>
                <a:ext cx="781200" cy="11049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 rot="10800000">
                <a:off x="-1581150" y="323850"/>
                <a:ext cx="781200" cy="11049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43"/>
          <p:cNvSpPr txBox="1"/>
          <p:nvPr/>
        </p:nvSpPr>
        <p:spPr>
          <a:xfrm>
            <a:off x="672900" y="1411569"/>
            <a:ext cx="2184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651128" y="1310337"/>
            <a:ext cx="2222700" cy="10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</a:t>
            </a:r>
            <a:r>
              <a:rPr lang="en" sz="16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verage carbon emission  to by conventional cars  to from 2018 to 2022 is 255 kg/km </a:t>
            </a:r>
            <a:endParaRPr sz="1600"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6286550" y="1411544"/>
            <a:ext cx="2184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</a:t>
            </a: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lectric Vehicles</a:t>
            </a:r>
            <a:endParaRPr sz="18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6286550" y="1800194"/>
            <a:ext cx="21846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Carbon Emission by Electric vehicles is Zero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596700" y="2578084"/>
            <a:ext cx="2233586" cy="93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Average Carbon emission according to fuel type</a:t>
            </a:r>
            <a:endParaRPr sz="18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239487" y="3413964"/>
            <a:ext cx="2601686" cy="114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Diesel- 6.66 kg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Ethanol- 7.66 kg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Premium Gasoline- 128.84 kg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Regular Gasoline-111.86 kg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6253893" y="2676053"/>
            <a:ext cx="2184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Conclusion</a:t>
            </a:r>
            <a:endParaRPr sz="18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9" name="Google Shape;589;p43"/>
          <p:cNvSpPr txBox="1"/>
          <p:nvPr/>
        </p:nvSpPr>
        <p:spPr>
          <a:xfrm>
            <a:off x="6286550" y="2994864"/>
            <a:ext cx="2106336" cy="185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</a:t>
            </a: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ooking at the outcomes we can conclude that carbon emission from electric vehicles  is almost zero and has very less baring on the environment.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90" name="Google Shape;590;p43"/>
          <p:cNvCxnSpPr/>
          <p:nvPr/>
        </p:nvCxnSpPr>
        <p:spPr>
          <a:xfrm>
            <a:off x="2857475" y="19509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43"/>
          <p:cNvCxnSpPr/>
          <p:nvPr/>
        </p:nvCxnSpPr>
        <p:spPr>
          <a:xfrm rot="10800000" flipH="1">
            <a:off x="2857475" y="27694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43"/>
          <p:cNvCxnSpPr/>
          <p:nvPr/>
        </p:nvCxnSpPr>
        <p:spPr>
          <a:xfrm flipH="1">
            <a:off x="5843125" y="19509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3"/>
          <p:cNvCxnSpPr/>
          <p:nvPr/>
        </p:nvCxnSpPr>
        <p:spPr>
          <a:xfrm rot="10800000">
            <a:off x="5843125" y="27694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43"/>
          <p:cNvSpPr/>
          <p:nvPr/>
        </p:nvSpPr>
        <p:spPr>
          <a:xfrm>
            <a:off x="3242150" y="1358975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3"/>
          <p:cNvGrpSpPr/>
          <p:nvPr/>
        </p:nvGrpSpPr>
        <p:grpSpPr>
          <a:xfrm>
            <a:off x="4755900" y="1156263"/>
            <a:ext cx="987245" cy="256500"/>
            <a:chOff x="713275" y="4065425"/>
            <a:chExt cx="987245" cy="256500"/>
          </a:xfrm>
        </p:grpSpPr>
        <p:sp>
          <p:nvSpPr>
            <p:cNvPr id="596" name="Google Shape;596;p4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43"/>
          <p:cNvSpPr/>
          <p:nvPr/>
        </p:nvSpPr>
        <p:spPr>
          <a:xfrm>
            <a:off x="4184536" y="4136425"/>
            <a:ext cx="3411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3391864" y="4136425"/>
            <a:ext cx="7104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>
            <a:off x="869175" y="937324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959825" y="1506637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 2</a:t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1135875" y="1594549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84;p35"/>
          <p:cNvGrpSpPr/>
          <p:nvPr/>
        </p:nvGrpSpPr>
        <p:grpSpPr>
          <a:xfrm>
            <a:off x="1721725" y="1911182"/>
            <a:ext cx="935735" cy="1345856"/>
            <a:chOff x="-1581150" y="-352425"/>
            <a:chExt cx="1238400" cy="1781175"/>
          </a:xfrm>
        </p:grpSpPr>
        <p:sp>
          <p:nvSpPr>
            <p:cNvPr id="385" name="Google Shape;385;p35"/>
            <p:cNvSpPr/>
            <p:nvPr/>
          </p:nvSpPr>
          <p:spPr>
            <a:xfrm>
              <a:off x="-1123950" y="-352425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rot="10800000">
              <a:off x="-1581150" y="323850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5"/>
          <p:cNvSpPr/>
          <p:nvPr/>
        </p:nvSpPr>
        <p:spPr>
          <a:xfrm>
            <a:off x="2657450" y="-2998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-238150" y="30910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1473038" y="39312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970250" y="1644975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91;p35"/>
          <p:cNvGrpSpPr/>
          <p:nvPr/>
        </p:nvGrpSpPr>
        <p:grpSpPr>
          <a:xfrm rot="10800000">
            <a:off x="4067075" y="3998200"/>
            <a:ext cx="5140350" cy="1211775"/>
            <a:chOff x="-365050" y="-837825"/>
            <a:chExt cx="5140350" cy="1211775"/>
          </a:xfrm>
        </p:grpSpPr>
        <p:cxnSp>
          <p:nvCxnSpPr>
            <p:cNvPr id="392" name="Google Shape;392;p35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839600" y="373950"/>
              <a:ext cx="393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" name="Google Shape;394;p35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95" name="Google Shape;395;p3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4031475" y="2136181"/>
            <a:ext cx="5035961" cy="1862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Model-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Non –Electric Vehicles   VS   Electric vehicles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b="1" dirty="0"/>
              <a:t>Vehicle P</a:t>
            </a:r>
            <a:r>
              <a:rPr lang="en" sz="1400" b="1" dirty="0"/>
              <a:t>rice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Maintainance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b="1" dirty="0"/>
              <a:t>C</a:t>
            </a:r>
            <a:r>
              <a:rPr lang="en" sz="1400" b="1" dirty="0"/>
              <a:t>rude oil price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/>
          <p:nvPr/>
        </p:nvSpPr>
        <p:spPr>
          <a:xfrm flipH="1">
            <a:off x="-4" y="0"/>
            <a:ext cx="6236193" cy="402770"/>
          </a:xfrm>
          <a:prstGeom prst="snip1Rect">
            <a:avLst>
              <a:gd name="adj" fmla="val 438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 txBox="1">
            <a:spLocks noGrp="1"/>
          </p:cNvSpPr>
          <p:nvPr>
            <p:ph type="title"/>
          </p:nvPr>
        </p:nvSpPr>
        <p:spPr>
          <a:xfrm>
            <a:off x="-3" y="25528"/>
            <a:ext cx="6236192" cy="41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OUTPUT ON </a:t>
            </a:r>
            <a:r>
              <a:rPr lang="en-US" sz="1800" dirty="0"/>
              <a:t>Oil Price Prediction specific for Toronto Region</a:t>
            </a:r>
            <a:endParaRPr sz="1800" dirty="0"/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6036000" y="4790292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0" name="Google Shape;520;p40"/>
          <p:cNvGrpSpPr/>
          <p:nvPr/>
        </p:nvGrpSpPr>
        <p:grpSpPr>
          <a:xfrm>
            <a:off x="0" y="4416139"/>
            <a:ext cx="3365466" cy="727361"/>
            <a:chOff x="123077" y="3998200"/>
            <a:chExt cx="4660623" cy="1211775"/>
          </a:xfrm>
        </p:grpSpPr>
        <p:grpSp>
          <p:nvGrpSpPr>
            <p:cNvPr id="521" name="Google Shape;521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22" name="Google Shape;522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24" name="Google Shape;524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25" name="Google Shape;525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6" name="Google Shape;526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7" name="Google Shape;527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8" name="Google Shape;528;p40"/>
          <p:cNvGrpSpPr/>
          <p:nvPr/>
        </p:nvGrpSpPr>
        <p:grpSpPr>
          <a:xfrm rot="10800000">
            <a:off x="4343640" y="0"/>
            <a:ext cx="4660623" cy="500743"/>
            <a:chOff x="123077" y="3998200"/>
            <a:chExt cx="4660623" cy="1211775"/>
          </a:xfrm>
        </p:grpSpPr>
        <p:grpSp>
          <p:nvGrpSpPr>
            <p:cNvPr id="529" name="Google Shape;529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30" name="Google Shape;530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32" name="Google Shape;532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33" name="Google Shape;533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4" name="Google Shape;534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5" name="Google Shape;535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49036" y="704729"/>
            <a:ext cx="8289471" cy="406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CF522-5B74-CE3E-A7C9-CF3A9776F1D8}"/>
              </a:ext>
            </a:extLst>
          </p:cNvPr>
          <p:cNvSpPr txBox="1"/>
          <p:nvPr/>
        </p:nvSpPr>
        <p:spPr>
          <a:xfrm>
            <a:off x="1307862" y="947061"/>
            <a:ext cx="205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bg1">
                    <a:lumMod val="50000"/>
                  </a:schemeClr>
                </a:solidFill>
              </a:rPr>
              <a:t>Model: LSTM(python)</a:t>
            </a:r>
          </a:p>
        </p:txBody>
      </p:sp>
    </p:spTree>
    <p:extLst>
      <p:ext uri="{BB962C8B-B14F-4D97-AF65-F5344CB8AC3E}">
        <p14:creationId xmlns:p14="http://schemas.microsoft.com/office/powerpoint/2010/main" val="15525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1"/>
          <p:cNvSpPr/>
          <p:nvPr/>
        </p:nvSpPr>
        <p:spPr>
          <a:xfrm>
            <a:off x="4700443" y="598154"/>
            <a:ext cx="3329460" cy="4545345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1"/>
          <p:cNvSpPr txBox="1">
            <a:spLocks noGrp="1"/>
          </p:cNvSpPr>
          <p:nvPr>
            <p:ph type="title"/>
          </p:nvPr>
        </p:nvSpPr>
        <p:spPr>
          <a:xfrm>
            <a:off x="720300" y="0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</a:t>
            </a: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767255" y="608666"/>
            <a:ext cx="3405352" cy="4534834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1"/>
          <p:cNvSpPr txBox="1">
            <a:spLocks noGrp="1"/>
          </p:cNvSpPr>
          <p:nvPr>
            <p:ph type="subTitle" idx="1"/>
          </p:nvPr>
        </p:nvSpPr>
        <p:spPr>
          <a:xfrm>
            <a:off x="956441" y="735427"/>
            <a:ext cx="2501462" cy="420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NON ELECTRIC VEHICLES</a:t>
            </a:r>
            <a:endParaRPr/>
          </a:p>
        </p:txBody>
      </p:sp>
      <p:sp>
        <p:nvSpPr>
          <p:cNvPr id="777" name="Google Shape;777;p51"/>
          <p:cNvSpPr txBox="1">
            <a:spLocks noGrp="1"/>
          </p:cNvSpPr>
          <p:nvPr>
            <p:ph type="subTitle" idx="2"/>
          </p:nvPr>
        </p:nvSpPr>
        <p:spPr>
          <a:xfrm>
            <a:off x="1061545" y="1074582"/>
            <a:ext cx="2711669" cy="3701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400" dirty="0"/>
              <a:t>Short Run-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Price-Costing of non EVs is comparatively less at the initial stage as compared to EVs which is around $48000.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400" dirty="0"/>
              <a:t>Long Run-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Maintenance- maintenance of non EVs is more in the long run and costs more. </a:t>
            </a:r>
            <a:r>
              <a:rPr lang="en-US" sz="1400"/>
              <a:t>(1400$ - 1500$ per year).</a:t>
            </a: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Crude oil- Also prices of crude oil are going to increase in near future as they are limited natural resources.</a:t>
            </a:r>
          </a:p>
        </p:txBody>
      </p:sp>
      <p:sp>
        <p:nvSpPr>
          <p:cNvPr id="778" name="Google Shape;778;p51"/>
          <p:cNvSpPr txBox="1">
            <a:spLocks noGrp="1"/>
          </p:cNvSpPr>
          <p:nvPr>
            <p:ph type="subTitle" idx="3"/>
          </p:nvPr>
        </p:nvSpPr>
        <p:spPr>
          <a:xfrm>
            <a:off x="4988163" y="672365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ELECTRIC VEHICLES</a:t>
            </a:r>
            <a:endParaRPr/>
          </a:p>
        </p:txBody>
      </p:sp>
      <p:sp>
        <p:nvSpPr>
          <p:cNvPr id="779" name="Google Shape;779;p51"/>
          <p:cNvSpPr txBox="1">
            <a:spLocks noGrp="1"/>
          </p:cNvSpPr>
          <p:nvPr>
            <p:ph type="subTitle" idx="4"/>
          </p:nvPr>
        </p:nvSpPr>
        <p:spPr>
          <a:xfrm>
            <a:off x="4960881" y="1018090"/>
            <a:ext cx="2816773" cy="3704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400" dirty="0"/>
              <a:t>Short Run-</a:t>
            </a:r>
          </a:p>
          <a:p>
            <a:pPr marL="342900" algn="l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Price-Costing of EVs is comparatively more at the initial stage as compared to non </a:t>
            </a:r>
            <a:r>
              <a:rPr lang="en-US" sz="1400" dirty="0" err="1"/>
              <a:t>Evs</a:t>
            </a:r>
            <a:r>
              <a:rPr lang="en-US" sz="1400" dirty="0"/>
              <a:t> which is around $54000.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400" dirty="0"/>
              <a:t>Long Run-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Maintenance- EVs comparatively give less maintenance as compared to non EVs in the long run.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Crude oil- There is no need of crude oil when it comes to EVs as they need to be charged to run.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</a:pP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84" name="Google Shape;784;p51"/>
          <p:cNvSpPr/>
          <p:nvPr/>
        </p:nvSpPr>
        <p:spPr>
          <a:xfrm>
            <a:off x="3556420" y="457067"/>
            <a:ext cx="655500" cy="6156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7429231" y="404577"/>
            <a:ext cx="655500" cy="6156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9"/>
          </p:nvPr>
        </p:nvSpPr>
        <p:spPr>
          <a:xfrm>
            <a:off x="3620610" y="480577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789" name="Google Shape;789;p51"/>
          <p:cNvSpPr txBox="1">
            <a:spLocks noGrp="1"/>
          </p:cNvSpPr>
          <p:nvPr>
            <p:ph type="title" idx="13"/>
          </p:nvPr>
        </p:nvSpPr>
        <p:spPr>
          <a:xfrm>
            <a:off x="7482933" y="480576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515</Words>
  <Application>Microsoft Office PowerPoint</Application>
  <PresentationFormat>On-screen Show (16:9)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Share Tech</vt:lpstr>
      <vt:lpstr>Arial</vt:lpstr>
      <vt:lpstr>Abel</vt:lpstr>
      <vt:lpstr>Electric Car Project Proposal by Slidesgo</vt:lpstr>
      <vt:lpstr>Auto Industry- Conversion from Conventional Vehicles to Electric Vehicles</vt:lpstr>
      <vt:lpstr>Research Question 1</vt:lpstr>
      <vt:lpstr>Effects Of Carbon Emission on Environment</vt:lpstr>
      <vt:lpstr>DATA OUTPUT ON CARBON EMISSION BY CONVENTIONAL CARS</vt:lpstr>
      <vt:lpstr>PowerPoint Presentation</vt:lpstr>
      <vt:lpstr>INTERPRETATION</vt:lpstr>
      <vt:lpstr>Research Question 2</vt:lpstr>
      <vt:lpstr>DATA OUTPUT ON Oil Price Prediction specific for Toronto Region</vt:lpstr>
      <vt:lpstr>INTERPRETATION</vt:lpstr>
      <vt:lpstr>Discussion and Recommendation</vt:lpstr>
      <vt:lpstr>Decisions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from Conventional Vehicles to Electric Vehicles</dc:title>
  <dc:creator>Home</dc:creator>
  <cp:lastModifiedBy>Divyang Vinubhai Hirpara</cp:lastModifiedBy>
  <cp:revision>56</cp:revision>
  <dcterms:modified xsi:type="dcterms:W3CDTF">2023-05-13T17:50:20Z</dcterms:modified>
</cp:coreProperties>
</file>