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1" r:id="rId6"/>
    <p:sldId id="260" r:id="rId7"/>
    <p:sldId id="278"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59B32C4-CA90-4B93-9117-998D209740E4}"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5C02F4-709F-4301-82DF-6D22FE1C6EED}" type="slidenum">
              <a:rPr lang="en-IN" smtClean="0"/>
              <a:t>‹#›</a:t>
            </a:fld>
            <a:endParaRPr lang="en-IN"/>
          </a:p>
        </p:txBody>
      </p:sp>
    </p:spTree>
    <p:extLst>
      <p:ext uri="{BB962C8B-B14F-4D97-AF65-F5344CB8AC3E}">
        <p14:creationId xmlns:p14="http://schemas.microsoft.com/office/powerpoint/2010/main" val="1218834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59B32C4-CA90-4B93-9117-998D209740E4}"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5C02F4-709F-4301-82DF-6D22FE1C6EED}" type="slidenum">
              <a:rPr lang="en-IN" smtClean="0"/>
              <a:t>‹#›</a:t>
            </a:fld>
            <a:endParaRPr lang="en-IN"/>
          </a:p>
        </p:txBody>
      </p:sp>
    </p:spTree>
    <p:extLst>
      <p:ext uri="{BB962C8B-B14F-4D97-AF65-F5344CB8AC3E}">
        <p14:creationId xmlns:p14="http://schemas.microsoft.com/office/powerpoint/2010/main" val="1163269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59B32C4-CA90-4B93-9117-998D209740E4}"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5C02F4-709F-4301-82DF-6D22FE1C6EED}" type="slidenum">
              <a:rPr lang="en-IN" smtClean="0"/>
              <a:t>‹#›</a:t>
            </a:fld>
            <a:endParaRPr lang="en-IN"/>
          </a:p>
        </p:txBody>
      </p:sp>
    </p:spTree>
    <p:extLst>
      <p:ext uri="{BB962C8B-B14F-4D97-AF65-F5344CB8AC3E}">
        <p14:creationId xmlns:p14="http://schemas.microsoft.com/office/powerpoint/2010/main" val="1188556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59B32C4-CA90-4B93-9117-998D209740E4}"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5C02F4-709F-4301-82DF-6D22FE1C6EED}" type="slidenum">
              <a:rPr lang="en-IN" smtClean="0"/>
              <a:t>‹#›</a:t>
            </a:fld>
            <a:endParaRPr lang="en-IN"/>
          </a:p>
        </p:txBody>
      </p:sp>
    </p:spTree>
    <p:extLst>
      <p:ext uri="{BB962C8B-B14F-4D97-AF65-F5344CB8AC3E}">
        <p14:creationId xmlns:p14="http://schemas.microsoft.com/office/powerpoint/2010/main" val="3761587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59B32C4-CA90-4B93-9117-998D209740E4}"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5C02F4-709F-4301-82DF-6D22FE1C6EED}" type="slidenum">
              <a:rPr lang="en-IN" smtClean="0"/>
              <a:t>‹#›</a:t>
            </a:fld>
            <a:endParaRPr lang="en-IN"/>
          </a:p>
        </p:txBody>
      </p:sp>
    </p:spTree>
    <p:extLst>
      <p:ext uri="{BB962C8B-B14F-4D97-AF65-F5344CB8AC3E}">
        <p14:creationId xmlns:p14="http://schemas.microsoft.com/office/powerpoint/2010/main" val="590482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59B32C4-CA90-4B93-9117-998D209740E4}" type="datetimeFigureOut">
              <a:rPr lang="en-IN" smtClean="0"/>
              <a:t>24-12-2022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5C02F4-709F-4301-82DF-6D22FE1C6EED}" type="slidenum">
              <a:rPr lang="en-IN" smtClean="0"/>
              <a:t>‹#›</a:t>
            </a:fld>
            <a:endParaRPr lang="en-IN"/>
          </a:p>
        </p:txBody>
      </p:sp>
    </p:spTree>
    <p:extLst>
      <p:ext uri="{BB962C8B-B14F-4D97-AF65-F5344CB8AC3E}">
        <p14:creationId xmlns:p14="http://schemas.microsoft.com/office/powerpoint/2010/main" val="731173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59B32C4-CA90-4B93-9117-998D209740E4}" type="datetimeFigureOut">
              <a:rPr lang="en-IN" smtClean="0"/>
              <a:t>24-12-2022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5C02F4-709F-4301-82DF-6D22FE1C6EED}" type="slidenum">
              <a:rPr lang="en-IN" smtClean="0"/>
              <a:t>‹#›</a:t>
            </a:fld>
            <a:endParaRPr lang="en-IN"/>
          </a:p>
        </p:txBody>
      </p:sp>
    </p:spTree>
    <p:extLst>
      <p:ext uri="{BB962C8B-B14F-4D97-AF65-F5344CB8AC3E}">
        <p14:creationId xmlns:p14="http://schemas.microsoft.com/office/powerpoint/2010/main" val="3675647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59B32C4-CA90-4B93-9117-998D209740E4}" type="datetimeFigureOut">
              <a:rPr lang="en-IN" smtClean="0"/>
              <a:t>24-12-2022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5C02F4-709F-4301-82DF-6D22FE1C6EED}" type="slidenum">
              <a:rPr lang="en-IN" smtClean="0"/>
              <a:t>‹#›</a:t>
            </a:fld>
            <a:endParaRPr lang="en-IN"/>
          </a:p>
        </p:txBody>
      </p:sp>
    </p:spTree>
    <p:extLst>
      <p:ext uri="{BB962C8B-B14F-4D97-AF65-F5344CB8AC3E}">
        <p14:creationId xmlns:p14="http://schemas.microsoft.com/office/powerpoint/2010/main" val="500829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9B32C4-CA90-4B93-9117-998D209740E4}" type="datetimeFigureOut">
              <a:rPr lang="en-IN" smtClean="0"/>
              <a:t>24-12-2022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5C02F4-709F-4301-82DF-6D22FE1C6EED}" type="slidenum">
              <a:rPr lang="en-IN" smtClean="0"/>
              <a:t>‹#›</a:t>
            </a:fld>
            <a:endParaRPr lang="en-IN"/>
          </a:p>
        </p:txBody>
      </p:sp>
    </p:spTree>
    <p:extLst>
      <p:ext uri="{BB962C8B-B14F-4D97-AF65-F5344CB8AC3E}">
        <p14:creationId xmlns:p14="http://schemas.microsoft.com/office/powerpoint/2010/main" val="3333012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59B32C4-CA90-4B93-9117-998D209740E4}" type="datetimeFigureOut">
              <a:rPr lang="en-IN" smtClean="0"/>
              <a:t>24-12-2022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5C02F4-709F-4301-82DF-6D22FE1C6EED}" type="slidenum">
              <a:rPr lang="en-IN" smtClean="0"/>
              <a:t>‹#›</a:t>
            </a:fld>
            <a:endParaRPr lang="en-IN"/>
          </a:p>
        </p:txBody>
      </p:sp>
    </p:spTree>
    <p:extLst>
      <p:ext uri="{BB962C8B-B14F-4D97-AF65-F5344CB8AC3E}">
        <p14:creationId xmlns:p14="http://schemas.microsoft.com/office/powerpoint/2010/main" val="169858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59B32C4-CA90-4B93-9117-998D209740E4}" type="datetimeFigureOut">
              <a:rPr lang="en-IN" smtClean="0"/>
              <a:t>24-12-2022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5C02F4-709F-4301-82DF-6D22FE1C6EED}" type="slidenum">
              <a:rPr lang="en-IN" smtClean="0"/>
              <a:t>‹#›</a:t>
            </a:fld>
            <a:endParaRPr lang="en-IN"/>
          </a:p>
        </p:txBody>
      </p:sp>
    </p:spTree>
    <p:extLst>
      <p:ext uri="{BB962C8B-B14F-4D97-AF65-F5344CB8AC3E}">
        <p14:creationId xmlns:p14="http://schemas.microsoft.com/office/powerpoint/2010/main" val="323779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9B32C4-CA90-4B93-9117-998D209740E4}" type="datetimeFigureOut">
              <a:rPr lang="en-IN" smtClean="0"/>
              <a:t>24-12-2022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5C02F4-709F-4301-82DF-6D22FE1C6EED}" type="slidenum">
              <a:rPr lang="en-IN" smtClean="0"/>
              <a:t>‹#›</a:t>
            </a:fld>
            <a:endParaRPr lang="en-IN"/>
          </a:p>
        </p:txBody>
      </p:sp>
    </p:spTree>
    <p:extLst>
      <p:ext uri="{BB962C8B-B14F-4D97-AF65-F5344CB8AC3E}">
        <p14:creationId xmlns:p14="http://schemas.microsoft.com/office/powerpoint/2010/main" val="174318771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7517" y="819151"/>
            <a:ext cx="8825658" cy="1225062"/>
          </a:xfrm>
        </p:spPr>
        <p:txBody>
          <a:bodyPr>
            <a:normAutofit/>
          </a:bodyPr>
          <a:lstStyle/>
          <a:p>
            <a:pPr algn="ctr"/>
            <a:r>
              <a:rPr lang="en-US" sz="6600" b="1" u="sng" dirty="0" smtClean="0">
                <a:solidFill>
                  <a:srgbClr val="FF0000"/>
                </a:solidFill>
              </a:rPr>
              <a:t>Capstone Project</a:t>
            </a:r>
            <a:endParaRPr lang="en-IN" sz="6600" b="1" u="sng" dirty="0">
              <a:solidFill>
                <a:srgbClr val="FF0000"/>
              </a:solidFill>
            </a:endParaRPr>
          </a:p>
        </p:txBody>
      </p:sp>
      <p:sp>
        <p:nvSpPr>
          <p:cNvPr id="3" name="Subtitle 2"/>
          <p:cNvSpPr>
            <a:spLocks noGrp="1"/>
          </p:cNvSpPr>
          <p:nvPr>
            <p:ph type="subTitle" idx="1"/>
          </p:nvPr>
        </p:nvSpPr>
        <p:spPr>
          <a:xfrm>
            <a:off x="1494192" y="2431596"/>
            <a:ext cx="8825658" cy="861420"/>
          </a:xfrm>
        </p:spPr>
        <p:txBody>
          <a:bodyPr>
            <a:normAutofit/>
          </a:bodyPr>
          <a:lstStyle/>
          <a:p>
            <a:pPr algn="ctr"/>
            <a:r>
              <a:rPr lang="en-US" sz="3600" b="1" dirty="0" smtClean="0">
                <a:solidFill>
                  <a:schemeClr val="accent1">
                    <a:lumMod val="50000"/>
                  </a:schemeClr>
                </a:solidFill>
              </a:rPr>
              <a:t>Airbnb Bookings Analysis </a:t>
            </a:r>
            <a:endParaRPr lang="en-IN" sz="3600" b="1" dirty="0">
              <a:solidFill>
                <a:schemeClr val="accent1">
                  <a:lumMod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9715" y="3176588"/>
            <a:ext cx="2614612" cy="2509838"/>
          </a:xfrm>
          <a:prstGeom prst="rect">
            <a:avLst/>
          </a:prstGeom>
        </p:spPr>
      </p:pic>
      <p:sp>
        <p:nvSpPr>
          <p:cNvPr id="5" name="TextBox 4"/>
          <p:cNvSpPr txBox="1"/>
          <p:nvPr/>
        </p:nvSpPr>
        <p:spPr>
          <a:xfrm>
            <a:off x="4583046" y="5969753"/>
            <a:ext cx="2514600" cy="461665"/>
          </a:xfrm>
          <a:prstGeom prst="rect">
            <a:avLst/>
          </a:prstGeom>
          <a:noFill/>
        </p:spPr>
        <p:txBody>
          <a:bodyPr wrap="square" rtlCol="0">
            <a:spAutoFit/>
          </a:bodyPr>
          <a:lstStyle/>
          <a:p>
            <a:pPr algn="ctr"/>
            <a:r>
              <a:rPr lang="en-US" sz="2400" b="1" dirty="0" smtClean="0">
                <a:solidFill>
                  <a:srgbClr val="FFC000"/>
                </a:solidFill>
              </a:rPr>
              <a:t>By - </a:t>
            </a:r>
            <a:r>
              <a:rPr lang="en-US" sz="2400" b="1" dirty="0" err="1" smtClean="0">
                <a:solidFill>
                  <a:srgbClr val="FFC000"/>
                </a:solidFill>
              </a:rPr>
              <a:t>Sarang_Gami</a:t>
            </a:r>
            <a:endParaRPr lang="en-IN" sz="2400" b="1" dirty="0">
              <a:solidFill>
                <a:srgbClr val="FFC000"/>
              </a:solidFill>
            </a:endParaRPr>
          </a:p>
        </p:txBody>
      </p:sp>
      <p:sp>
        <p:nvSpPr>
          <p:cNvPr id="6" name="TextBox 5"/>
          <p:cNvSpPr txBox="1"/>
          <p:nvPr/>
        </p:nvSpPr>
        <p:spPr>
          <a:xfrm>
            <a:off x="10253175" y="6581001"/>
            <a:ext cx="2865119" cy="276999"/>
          </a:xfrm>
          <a:prstGeom prst="rect">
            <a:avLst/>
          </a:prstGeom>
          <a:noFill/>
        </p:spPr>
        <p:txBody>
          <a:bodyPr wrap="square" rtlCol="0">
            <a:spAutoFit/>
          </a:bodyPr>
          <a:lstStyle/>
          <a:p>
            <a:r>
              <a:rPr lang="en-US" sz="1200" b="1" dirty="0" smtClean="0"/>
              <a:t>Sarang.gami.24@gmail.com</a:t>
            </a:r>
            <a:endParaRPr lang="en-IN" sz="1200" b="1" dirty="0"/>
          </a:p>
        </p:txBody>
      </p:sp>
    </p:spTree>
    <p:extLst>
      <p:ext uri="{BB962C8B-B14F-4D97-AF65-F5344CB8AC3E}">
        <p14:creationId xmlns:p14="http://schemas.microsoft.com/office/powerpoint/2010/main" val="13929673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027" y="276942"/>
            <a:ext cx="10515600" cy="514227"/>
          </a:xfrm>
        </p:spPr>
        <p:txBody>
          <a:bodyPr>
            <a:noAutofit/>
          </a:bodyPr>
          <a:lstStyle/>
          <a:p>
            <a:r>
              <a:rPr lang="en-US" sz="2600" b="1" u="sng" dirty="0">
                <a:solidFill>
                  <a:srgbClr val="FF0000"/>
                </a:solidFill>
              </a:rPr>
              <a:t>Total Listing/Property count in Each Neighborhood Group using Count plot</a:t>
            </a:r>
            <a:endParaRPr lang="en-IN" sz="2600" u="sng" dirty="0">
              <a:solidFill>
                <a:srgbClr val="FF0000"/>
              </a:solidFill>
            </a:endParaRPr>
          </a:p>
        </p:txBody>
      </p:sp>
      <p:sp>
        <p:nvSpPr>
          <p:cNvPr id="3" name="Right Arrow 2"/>
          <p:cNvSpPr/>
          <p:nvPr/>
        </p:nvSpPr>
        <p:spPr>
          <a:xfrm>
            <a:off x="412932" y="411995"/>
            <a:ext cx="402908" cy="23527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3452" y="886332"/>
            <a:ext cx="5738548" cy="354499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3249605864"/>
              </p:ext>
            </p:extLst>
          </p:nvPr>
        </p:nvGraphicFramePr>
        <p:xfrm>
          <a:off x="6940063" y="4630494"/>
          <a:ext cx="5189414" cy="2104955"/>
        </p:xfrm>
        <a:graphic>
          <a:graphicData uri="http://schemas.openxmlformats.org/drawingml/2006/table">
            <a:tbl>
              <a:tblPr firstRow="1" bandRow="1">
                <a:tableStyleId>{5C22544A-7EE6-4342-B048-85BDC9FD1C3A}</a:tableStyleId>
              </a:tblPr>
              <a:tblGrid>
                <a:gridCol w="2594707">
                  <a:extLst>
                    <a:ext uri="{9D8B030D-6E8A-4147-A177-3AD203B41FA5}">
                      <a16:colId xmlns:a16="http://schemas.microsoft.com/office/drawing/2014/main" val="523591610"/>
                    </a:ext>
                  </a:extLst>
                </a:gridCol>
                <a:gridCol w="2594707">
                  <a:extLst>
                    <a:ext uri="{9D8B030D-6E8A-4147-A177-3AD203B41FA5}">
                      <a16:colId xmlns:a16="http://schemas.microsoft.com/office/drawing/2014/main" val="3938918842"/>
                    </a:ext>
                  </a:extLst>
                </a:gridCol>
              </a:tblGrid>
              <a:tr h="42855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Neighborhood</a:t>
                      </a:r>
                      <a:r>
                        <a:rPr lang="en-US" sz="1800" baseline="0" dirty="0" smtClean="0"/>
                        <a:t> </a:t>
                      </a:r>
                      <a:r>
                        <a:rPr lang="en-US" sz="1800" dirty="0" smtClean="0"/>
                        <a:t>Groups</a:t>
                      </a:r>
                      <a:endParaRPr lang="en-IN" sz="1800" dirty="0"/>
                    </a:p>
                  </a:txBody>
                  <a:tcPr/>
                </a:tc>
                <a:tc>
                  <a:txBody>
                    <a:bodyPr/>
                    <a:lstStyle/>
                    <a:p>
                      <a:pPr algn="ctr"/>
                      <a:r>
                        <a:rPr lang="en-US" sz="1800" dirty="0" smtClean="0"/>
                        <a:t>Listing</a:t>
                      </a:r>
                      <a:r>
                        <a:rPr lang="en-US" sz="1800" baseline="0" dirty="0" smtClean="0"/>
                        <a:t> C</a:t>
                      </a:r>
                      <a:r>
                        <a:rPr lang="en-US" sz="1800" dirty="0" smtClean="0"/>
                        <a:t>ounts</a:t>
                      </a:r>
                      <a:endParaRPr lang="en-IN" sz="1800" dirty="0"/>
                    </a:p>
                  </a:txBody>
                  <a:tcPr/>
                </a:tc>
                <a:extLst>
                  <a:ext uri="{0D108BD9-81ED-4DB2-BD59-A6C34878D82A}">
                    <a16:rowId xmlns:a16="http://schemas.microsoft.com/office/drawing/2014/main" val="707243008"/>
                  </a:ext>
                </a:extLst>
              </a:tr>
              <a:tr h="290991">
                <a:tc>
                  <a:txBody>
                    <a:bodyPr/>
                    <a:lstStyle/>
                    <a:p>
                      <a:pPr algn="ctr"/>
                      <a:r>
                        <a:rPr lang="en-IN" sz="1600" b="0" i="0" kern="1200" dirty="0" smtClean="0">
                          <a:solidFill>
                            <a:schemeClr val="dk1"/>
                          </a:solidFill>
                          <a:effectLst/>
                          <a:latin typeface="+mn-lt"/>
                          <a:ea typeface="+mn-ea"/>
                          <a:cs typeface="+mn-cs"/>
                        </a:rPr>
                        <a:t>Manhattan</a:t>
                      </a:r>
                      <a:endParaRPr lang="en-IN" sz="1600" dirty="0"/>
                    </a:p>
                  </a:txBody>
                  <a:tcPr/>
                </a:tc>
                <a:tc>
                  <a:txBody>
                    <a:bodyPr/>
                    <a:lstStyle/>
                    <a:p>
                      <a:pPr algn="ctr"/>
                      <a:r>
                        <a:rPr lang="en-US" sz="1600" smtClean="0"/>
                        <a:t>19501</a:t>
                      </a:r>
                      <a:endParaRPr lang="en-IN" sz="1600"/>
                    </a:p>
                  </a:txBody>
                  <a:tcPr/>
                </a:tc>
                <a:extLst>
                  <a:ext uri="{0D108BD9-81ED-4DB2-BD59-A6C34878D82A}">
                    <a16:rowId xmlns:a16="http://schemas.microsoft.com/office/drawing/2014/main" val="2160349767"/>
                  </a:ext>
                </a:extLst>
              </a:tr>
              <a:tr h="290991">
                <a:tc>
                  <a:txBody>
                    <a:bodyPr/>
                    <a:lstStyle/>
                    <a:p>
                      <a:pPr algn="ctr"/>
                      <a:r>
                        <a:rPr lang="en-IN" sz="1600" b="0" i="0" kern="1200" dirty="0" smtClean="0">
                          <a:solidFill>
                            <a:schemeClr val="dk1"/>
                          </a:solidFill>
                          <a:effectLst/>
                          <a:latin typeface="+mn-lt"/>
                          <a:ea typeface="+mn-ea"/>
                          <a:cs typeface="+mn-cs"/>
                        </a:rPr>
                        <a:t>Brooklyn</a:t>
                      </a:r>
                      <a:endParaRPr lang="en-IN" sz="1600" dirty="0"/>
                    </a:p>
                  </a:txBody>
                  <a:tcPr/>
                </a:tc>
                <a:tc>
                  <a:txBody>
                    <a:bodyPr/>
                    <a:lstStyle/>
                    <a:p>
                      <a:pPr algn="ctr"/>
                      <a:r>
                        <a:rPr lang="en-US" sz="1600" smtClean="0"/>
                        <a:t>19415</a:t>
                      </a:r>
                      <a:endParaRPr lang="en-IN" sz="1600"/>
                    </a:p>
                  </a:txBody>
                  <a:tcPr/>
                </a:tc>
                <a:extLst>
                  <a:ext uri="{0D108BD9-81ED-4DB2-BD59-A6C34878D82A}">
                    <a16:rowId xmlns:a16="http://schemas.microsoft.com/office/drawing/2014/main" val="2838674373"/>
                  </a:ext>
                </a:extLst>
              </a:tr>
              <a:tr h="290991">
                <a:tc>
                  <a:txBody>
                    <a:bodyPr/>
                    <a:lstStyle/>
                    <a:p>
                      <a:pPr algn="ctr"/>
                      <a:r>
                        <a:rPr lang="en-IN" sz="1600" b="0" i="0" kern="1200" dirty="0" smtClean="0">
                          <a:solidFill>
                            <a:schemeClr val="dk1"/>
                          </a:solidFill>
                          <a:effectLst/>
                          <a:latin typeface="+mn-lt"/>
                          <a:ea typeface="+mn-ea"/>
                          <a:cs typeface="+mn-cs"/>
                        </a:rPr>
                        <a:t>Queens</a:t>
                      </a:r>
                      <a:endParaRPr lang="en-IN" sz="1600" dirty="0"/>
                    </a:p>
                  </a:txBody>
                  <a:tcPr/>
                </a:tc>
                <a:tc>
                  <a:txBody>
                    <a:bodyPr/>
                    <a:lstStyle/>
                    <a:p>
                      <a:pPr algn="ctr"/>
                      <a:r>
                        <a:rPr lang="en-US" sz="1600" smtClean="0"/>
                        <a:t>5567</a:t>
                      </a:r>
                      <a:endParaRPr lang="en-IN" sz="1600"/>
                    </a:p>
                  </a:txBody>
                  <a:tcPr/>
                </a:tc>
                <a:extLst>
                  <a:ext uri="{0D108BD9-81ED-4DB2-BD59-A6C34878D82A}">
                    <a16:rowId xmlns:a16="http://schemas.microsoft.com/office/drawing/2014/main" val="2578857739"/>
                  </a:ext>
                </a:extLst>
              </a:tr>
              <a:tr h="290991">
                <a:tc>
                  <a:txBody>
                    <a:bodyPr/>
                    <a:lstStyle/>
                    <a:p>
                      <a:pPr algn="ctr"/>
                      <a:r>
                        <a:rPr lang="en-IN" sz="1600" b="0" i="0" kern="1200" dirty="0" smtClean="0">
                          <a:solidFill>
                            <a:schemeClr val="dk1"/>
                          </a:solidFill>
                          <a:effectLst/>
                          <a:latin typeface="+mn-lt"/>
                          <a:ea typeface="+mn-ea"/>
                          <a:cs typeface="+mn-cs"/>
                        </a:rPr>
                        <a:t>Bronx</a:t>
                      </a:r>
                      <a:endParaRPr lang="en-IN" sz="1600" dirty="0"/>
                    </a:p>
                  </a:txBody>
                  <a:tcPr/>
                </a:tc>
                <a:tc>
                  <a:txBody>
                    <a:bodyPr/>
                    <a:lstStyle/>
                    <a:p>
                      <a:pPr algn="ctr"/>
                      <a:r>
                        <a:rPr lang="en-US" sz="1600" smtClean="0"/>
                        <a:t>1070</a:t>
                      </a:r>
                      <a:endParaRPr lang="en-IN" sz="1600"/>
                    </a:p>
                  </a:txBody>
                  <a:tcPr/>
                </a:tc>
                <a:extLst>
                  <a:ext uri="{0D108BD9-81ED-4DB2-BD59-A6C34878D82A}">
                    <a16:rowId xmlns:a16="http://schemas.microsoft.com/office/drawing/2014/main" val="2269448220"/>
                  </a:ext>
                </a:extLst>
              </a:tr>
              <a:tr h="290991">
                <a:tc>
                  <a:txBody>
                    <a:bodyPr/>
                    <a:lstStyle/>
                    <a:p>
                      <a:pPr algn="ctr"/>
                      <a:r>
                        <a:rPr lang="en-IN" sz="1600" b="0" i="0" kern="1200" dirty="0" smtClean="0">
                          <a:solidFill>
                            <a:schemeClr val="dk1"/>
                          </a:solidFill>
                          <a:effectLst/>
                          <a:latin typeface="+mn-lt"/>
                          <a:ea typeface="+mn-ea"/>
                          <a:cs typeface="+mn-cs"/>
                        </a:rPr>
                        <a:t>Staten Island</a:t>
                      </a:r>
                      <a:endParaRPr lang="en-IN" sz="1600" dirty="0"/>
                    </a:p>
                  </a:txBody>
                  <a:tcPr/>
                </a:tc>
                <a:tc>
                  <a:txBody>
                    <a:bodyPr/>
                    <a:lstStyle/>
                    <a:p>
                      <a:pPr algn="ctr"/>
                      <a:r>
                        <a:rPr lang="en-US" sz="1600" dirty="0" smtClean="0"/>
                        <a:t>365</a:t>
                      </a:r>
                      <a:endParaRPr lang="en-IN" sz="1600" dirty="0"/>
                    </a:p>
                  </a:txBody>
                  <a:tcPr/>
                </a:tc>
                <a:extLst>
                  <a:ext uri="{0D108BD9-81ED-4DB2-BD59-A6C34878D82A}">
                    <a16:rowId xmlns:a16="http://schemas.microsoft.com/office/drawing/2014/main" val="966401757"/>
                  </a:ext>
                </a:extLst>
              </a:tr>
            </a:tbl>
          </a:graphicData>
        </a:graphic>
      </p:graphicFrame>
      <p:sp>
        <p:nvSpPr>
          <p:cNvPr id="7" name="TextBox 6"/>
          <p:cNvSpPr txBox="1"/>
          <p:nvPr/>
        </p:nvSpPr>
        <p:spPr>
          <a:xfrm>
            <a:off x="815840" y="1604150"/>
            <a:ext cx="5275385" cy="584775"/>
          </a:xfrm>
          <a:prstGeom prst="rect">
            <a:avLst/>
          </a:prstGeom>
          <a:noFill/>
        </p:spPr>
        <p:txBody>
          <a:bodyPr wrap="square" rtlCol="0">
            <a:spAutoFit/>
          </a:bodyPr>
          <a:lstStyle/>
          <a:p>
            <a:r>
              <a:rPr lang="en-US" sz="1600" dirty="0" smtClean="0"/>
              <a:t>Manhattan </a:t>
            </a:r>
            <a:r>
              <a:rPr lang="en-US" sz="1600" dirty="0"/>
              <a:t>and Brooklyn have the highest number of listings on Airbnb, with over 19,000 listings each.</a:t>
            </a:r>
          </a:p>
        </p:txBody>
      </p:sp>
      <p:sp>
        <p:nvSpPr>
          <p:cNvPr id="8" name="TextBox 7"/>
          <p:cNvSpPr txBox="1"/>
          <p:nvPr/>
        </p:nvSpPr>
        <p:spPr>
          <a:xfrm>
            <a:off x="815839" y="2281079"/>
            <a:ext cx="5275385" cy="1077218"/>
          </a:xfrm>
          <a:prstGeom prst="rect">
            <a:avLst/>
          </a:prstGeom>
          <a:noFill/>
        </p:spPr>
        <p:txBody>
          <a:bodyPr wrap="square" rtlCol="0">
            <a:spAutoFit/>
          </a:bodyPr>
          <a:lstStyle/>
          <a:p>
            <a:r>
              <a:rPr lang="en-US" sz="1600" dirty="0"/>
              <a:t>Queens and the Bronx have significantly fewer listings compared to Manhattan and Brooklyn, with 5,567 and 1,070 </a:t>
            </a:r>
            <a:r>
              <a:rPr lang="en-US" sz="1600" dirty="0" smtClean="0"/>
              <a:t>listings and Staten </a:t>
            </a:r>
            <a:r>
              <a:rPr lang="en-US" sz="1600" dirty="0"/>
              <a:t>Island has the fewest number of listings, with only 365.</a:t>
            </a:r>
          </a:p>
        </p:txBody>
      </p:sp>
      <p:sp>
        <p:nvSpPr>
          <p:cNvPr id="9" name="TextBox 8"/>
          <p:cNvSpPr txBox="1"/>
          <p:nvPr/>
        </p:nvSpPr>
        <p:spPr>
          <a:xfrm flipH="1">
            <a:off x="815838" y="3450451"/>
            <a:ext cx="5275384" cy="1077218"/>
          </a:xfrm>
          <a:prstGeom prst="rect">
            <a:avLst/>
          </a:prstGeom>
          <a:noFill/>
        </p:spPr>
        <p:txBody>
          <a:bodyPr wrap="square" rtlCol="0">
            <a:spAutoFit/>
          </a:bodyPr>
          <a:lstStyle/>
          <a:p>
            <a:r>
              <a:rPr lang="en-US" sz="1600" dirty="0"/>
              <a:t>Despite being larger in size, the neighborhoods in Queens, the Bronx, and Staten Island have fewer listings on Airbnb compared to Manhattan, which has a smaller geographical area.</a:t>
            </a:r>
          </a:p>
        </p:txBody>
      </p:sp>
      <p:sp>
        <p:nvSpPr>
          <p:cNvPr id="10" name="TextBox 9"/>
          <p:cNvSpPr txBox="1"/>
          <p:nvPr/>
        </p:nvSpPr>
        <p:spPr>
          <a:xfrm flipH="1">
            <a:off x="815837" y="4619823"/>
            <a:ext cx="5275385" cy="830997"/>
          </a:xfrm>
          <a:prstGeom prst="rect">
            <a:avLst/>
          </a:prstGeom>
          <a:noFill/>
        </p:spPr>
        <p:txBody>
          <a:bodyPr wrap="square" rtlCol="0">
            <a:spAutoFit/>
          </a:bodyPr>
          <a:lstStyle/>
          <a:p>
            <a:r>
              <a:rPr lang="en-US" sz="1600" dirty="0"/>
              <a:t>This could suggest that the demand for Airbnb rentals is higher in Manhattan compared to the other neighborhoods, leading to a higher concentration of listings in this area</a:t>
            </a:r>
            <a:endParaRPr lang="en-IN" sz="1600" dirty="0"/>
          </a:p>
        </p:txBody>
      </p:sp>
      <p:sp>
        <p:nvSpPr>
          <p:cNvPr id="11" name="TextBox 10"/>
          <p:cNvSpPr txBox="1"/>
          <p:nvPr/>
        </p:nvSpPr>
        <p:spPr>
          <a:xfrm>
            <a:off x="815837" y="5542974"/>
            <a:ext cx="5202990" cy="1077218"/>
          </a:xfrm>
          <a:prstGeom prst="rect">
            <a:avLst/>
          </a:prstGeom>
          <a:noFill/>
        </p:spPr>
        <p:txBody>
          <a:bodyPr wrap="square" rtlCol="0">
            <a:spAutoFit/>
          </a:bodyPr>
          <a:lstStyle/>
          <a:p>
            <a:r>
              <a:rPr lang="en-US" sz="1600" dirty="0"/>
              <a:t>Alternatively, it could be that the supply of listings is higher in Manhattan due to a higher number of homeowners or property owners in this neighborhood who are willing to list their properties on Airbnb.</a:t>
            </a:r>
          </a:p>
        </p:txBody>
      </p:sp>
      <p:sp>
        <p:nvSpPr>
          <p:cNvPr id="12" name="TextBox 11"/>
          <p:cNvSpPr txBox="1"/>
          <p:nvPr/>
        </p:nvSpPr>
        <p:spPr>
          <a:xfrm>
            <a:off x="417718" y="1137234"/>
            <a:ext cx="2164862" cy="369332"/>
          </a:xfrm>
          <a:prstGeom prst="rect">
            <a:avLst/>
          </a:prstGeom>
          <a:noFill/>
        </p:spPr>
        <p:txBody>
          <a:bodyPr wrap="square" rtlCol="0">
            <a:spAutoFit/>
          </a:bodyPr>
          <a:lstStyle/>
          <a:p>
            <a:r>
              <a:rPr lang="en-US" b="1" u="sng" dirty="0" smtClean="0"/>
              <a:t>OBSERVATIONS</a:t>
            </a:r>
            <a:r>
              <a:rPr lang="en-US" b="1" dirty="0" smtClean="0"/>
              <a:t> :-</a:t>
            </a:r>
            <a:endParaRPr lang="en-IN" b="1" dirty="0"/>
          </a:p>
        </p:txBody>
      </p:sp>
      <p:sp>
        <p:nvSpPr>
          <p:cNvPr id="14" name="Flowchart: Connector 13"/>
          <p:cNvSpPr/>
          <p:nvPr/>
        </p:nvSpPr>
        <p:spPr>
          <a:xfrm>
            <a:off x="760178" y="1757468"/>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lowchart: Connector 14"/>
          <p:cNvSpPr/>
          <p:nvPr/>
        </p:nvSpPr>
        <p:spPr>
          <a:xfrm>
            <a:off x="760178" y="2422317"/>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lowchart: Connector 15"/>
          <p:cNvSpPr/>
          <p:nvPr/>
        </p:nvSpPr>
        <p:spPr>
          <a:xfrm>
            <a:off x="760177" y="3597849"/>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lowchart: Connector 16"/>
          <p:cNvSpPr/>
          <p:nvPr/>
        </p:nvSpPr>
        <p:spPr>
          <a:xfrm>
            <a:off x="760176" y="4767221"/>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lowchart: Connector 17"/>
          <p:cNvSpPr/>
          <p:nvPr/>
        </p:nvSpPr>
        <p:spPr>
          <a:xfrm>
            <a:off x="760175" y="5682972"/>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774102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840" y="266719"/>
            <a:ext cx="8132775" cy="525828"/>
          </a:xfrm>
        </p:spPr>
        <p:txBody>
          <a:bodyPr>
            <a:normAutofit/>
          </a:bodyPr>
          <a:lstStyle/>
          <a:p>
            <a:r>
              <a:rPr lang="en-US" sz="2600" b="1" u="sng" dirty="0">
                <a:solidFill>
                  <a:srgbClr val="FF0000"/>
                </a:solidFill>
              </a:rPr>
              <a:t>Average Price Of Each Neighborhood Group using Point </a:t>
            </a:r>
            <a:r>
              <a:rPr lang="en-US" sz="2600" b="1" u="sng" dirty="0" smtClean="0">
                <a:solidFill>
                  <a:srgbClr val="FF0000"/>
                </a:solidFill>
              </a:rPr>
              <a:t>Plot</a:t>
            </a:r>
            <a:endParaRPr lang="en-IN" sz="2600" u="sng" dirty="0">
              <a:solidFill>
                <a:srgbClr val="FF0000"/>
              </a:solidFill>
            </a:endParaRPr>
          </a:p>
        </p:txBody>
      </p:sp>
      <p:sp>
        <p:nvSpPr>
          <p:cNvPr id="3" name="Right Arrow 2"/>
          <p:cNvSpPr/>
          <p:nvPr/>
        </p:nvSpPr>
        <p:spPr>
          <a:xfrm>
            <a:off x="412932" y="411995"/>
            <a:ext cx="402908" cy="23527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8615" y="878516"/>
            <a:ext cx="5783385" cy="3645731"/>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922323347"/>
              </p:ext>
            </p:extLst>
          </p:nvPr>
        </p:nvGraphicFramePr>
        <p:xfrm>
          <a:off x="7205786" y="4610216"/>
          <a:ext cx="4986214" cy="2225040"/>
        </p:xfrm>
        <a:graphic>
          <a:graphicData uri="http://schemas.openxmlformats.org/drawingml/2006/table">
            <a:tbl>
              <a:tblPr firstRow="1" bandRow="1">
                <a:tableStyleId>{5C22544A-7EE6-4342-B048-85BDC9FD1C3A}</a:tableStyleId>
              </a:tblPr>
              <a:tblGrid>
                <a:gridCol w="2493107">
                  <a:extLst>
                    <a:ext uri="{9D8B030D-6E8A-4147-A177-3AD203B41FA5}">
                      <a16:colId xmlns:a16="http://schemas.microsoft.com/office/drawing/2014/main" val="2506624054"/>
                    </a:ext>
                  </a:extLst>
                </a:gridCol>
                <a:gridCol w="2493107">
                  <a:extLst>
                    <a:ext uri="{9D8B030D-6E8A-4147-A177-3AD203B41FA5}">
                      <a16:colId xmlns:a16="http://schemas.microsoft.com/office/drawing/2014/main" val="935343646"/>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t>Neighborhood_Groups</a:t>
                      </a:r>
                      <a:endParaRPr lang="en-IN" sz="1800" dirty="0"/>
                    </a:p>
                  </a:txBody>
                  <a:tcPr/>
                </a:tc>
                <a:tc>
                  <a:txBody>
                    <a:bodyPr/>
                    <a:lstStyle/>
                    <a:p>
                      <a:pPr algn="ctr"/>
                      <a:r>
                        <a:rPr lang="en-US" smtClean="0"/>
                        <a:t>Average_Price</a:t>
                      </a:r>
                      <a:endParaRPr lang="en-IN"/>
                    </a:p>
                  </a:txBody>
                  <a:tcPr/>
                </a:tc>
                <a:extLst>
                  <a:ext uri="{0D108BD9-81ED-4DB2-BD59-A6C34878D82A}">
                    <a16:rowId xmlns:a16="http://schemas.microsoft.com/office/drawing/2014/main" val="3476908710"/>
                  </a:ext>
                </a:extLst>
              </a:tr>
              <a:tr h="370840">
                <a:tc>
                  <a:txBody>
                    <a:bodyPr/>
                    <a:lstStyle/>
                    <a:p>
                      <a:pPr algn="ctr"/>
                      <a:r>
                        <a:rPr lang="sv-SE" sz="1800" b="0" kern="1200" dirty="0" smtClean="0">
                          <a:solidFill>
                            <a:schemeClr val="dk1"/>
                          </a:solidFill>
                          <a:effectLst/>
                          <a:latin typeface="+mn-lt"/>
                          <a:ea typeface="+mn-ea"/>
                          <a:cs typeface="+mn-cs"/>
                        </a:rPr>
                        <a:t>Brooklyn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v-SE" sz="1600" b="0" kern="1200" dirty="0" smtClean="0">
                          <a:solidFill>
                            <a:schemeClr val="dk1"/>
                          </a:solidFill>
                          <a:effectLst/>
                          <a:latin typeface="+mn-lt"/>
                          <a:ea typeface="+mn-ea"/>
                          <a:cs typeface="+mn-cs"/>
                        </a:rPr>
                        <a:t>105.70</a:t>
                      </a:r>
                      <a:endParaRPr lang="en-IN" sz="1600" dirty="0"/>
                    </a:p>
                  </a:txBody>
                  <a:tcPr/>
                </a:tc>
                <a:extLst>
                  <a:ext uri="{0D108BD9-81ED-4DB2-BD59-A6C34878D82A}">
                    <a16:rowId xmlns:a16="http://schemas.microsoft.com/office/drawing/2014/main" val="1733707688"/>
                  </a:ext>
                </a:extLst>
              </a:tr>
              <a:tr h="370840">
                <a:tc>
                  <a:txBody>
                    <a:bodyPr/>
                    <a:lstStyle/>
                    <a:p>
                      <a:pPr algn="ctr"/>
                      <a:r>
                        <a:rPr lang="sv-SE" sz="1600" b="0" kern="1200" dirty="0" smtClean="0">
                          <a:solidFill>
                            <a:schemeClr val="dk1"/>
                          </a:solidFill>
                          <a:effectLst/>
                          <a:latin typeface="+mn-lt"/>
                          <a:ea typeface="+mn-ea"/>
                          <a:cs typeface="+mn-cs"/>
                        </a:rPr>
                        <a:t>Manhattan</a:t>
                      </a:r>
                      <a:endParaRPr lang="en-IN" sz="1600" dirty="0"/>
                    </a:p>
                  </a:txBody>
                  <a:tcPr/>
                </a:tc>
                <a:tc>
                  <a:txBody>
                    <a:bodyPr/>
                    <a:lstStyle/>
                    <a:p>
                      <a:pPr algn="ctr"/>
                      <a:r>
                        <a:rPr lang="en-US" sz="1600" dirty="0" smtClean="0"/>
                        <a:t>145.90</a:t>
                      </a:r>
                      <a:endParaRPr lang="en-IN" sz="1600" dirty="0"/>
                    </a:p>
                  </a:txBody>
                  <a:tcPr/>
                </a:tc>
                <a:extLst>
                  <a:ext uri="{0D108BD9-81ED-4DB2-BD59-A6C34878D82A}">
                    <a16:rowId xmlns:a16="http://schemas.microsoft.com/office/drawing/2014/main" val="1954331917"/>
                  </a:ext>
                </a:extLst>
              </a:tr>
              <a:tr h="370840">
                <a:tc>
                  <a:txBody>
                    <a:bodyPr/>
                    <a:lstStyle/>
                    <a:p>
                      <a:pPr algn="ctr"/>
                      <a:r>
                        <a:rPr lang="sv-SE" sz="1600" b="0" kern="1200" dirty="0" smtClean="0">
                          <a:solidFill>
                            <a:schemeClr val="dk1"/>
                          </a:solidFill>
                          <a:effectLst/>
                          <a:latin typeface="+mn-lt"/>
                          <a:ea typeface="+mn-ea"/>
                          <a:cs typeface="+mn-cs"/>
                        </a:rPr>
                        <a:t>Queens</a:t>
                      </a:r>
                      <a:endParaRPr lang="en-IN" sz="1600" dirty="0"/>
                    </a:p>
                  </a:txBody>
                  <a:tcPr/>
                </a:tc>
                <a:tc>
                  <a:txBody>
                    <a:bodyPr/>
                    <a:lstStyle/>
                    <a:p>
                      <a:pPr algn="ctr"/>
                      <a:r>
                        <a:rPr lang="en-US" sz="1600" dirty="0" smtClean="0"/>
                        <a:t>88.90</a:t>
                      </a:r>
                      <a:endParaRPr lang="en-IN" sz="1600" dirty="0"/>
                    </a:p>
                  </a:txBody>
                  <a:tcPr/>
                </a:tc>
                <a:extLst>
                  <a:ext uri="{0D108BD9-81ED-4DB2-BD59-A6C34878D82A}">
                    <a16:rowId xmlns:a16="http://schemas.microsoft.com/office/drawing/2014/main" val="1747801186"/>
                  </a:ext>
                </a:extLst>
              </a:tr>
              <a:tr h="370840">
                <a:tc>
                  <a:txBody>
                    <a:bodyPr/>
                    <a:lstStyle/>
                    <a:p>
                      <a:pPr algn="ctr"/>
                      <a:r>
                        <a:rPr lang="sv-SE" sz="1600" b="0" kern="1200" dirty="0" smtClean="0">
                          <a:solidFill>
                            <a:schemeClr val="dk1"/>
                          </a:solidFill>
                          <a:effectLst/>
                          <a:latin typeface="+mn-lt"/>
                          <a:ea typeface="+mn-ea"/>
                          <a:cs typeface="+mn-cs"/>
                        </a:rPr>
                        <a:t>Staten Island</a:t>
                      </a:r>
                      <a:endParaRPr lang="en-IN" sz="1600" dirty="0"/>
                    </a:p>
                  </a:txBody>
                  <a:tcPr/>
                </a:tc>
                <a:tc>
                  <a:txBody>
                    <a:bodyPr/>
                    <a:lstStyle/>
                    <a:p>
                      <a:pPr algn="ctr"/>
                      <a:r>
                        <a:rPr lang="en-US" sz="1600" dirty="0" smtClean="0"/>
                        <a:t>89.24</a:t>
                      </a:r>
                      <a:endParaRPr lang="en-IN" sz="1600" dirty="0"/>
                    </a:p>
                  </a:txBody>
                  <a:tcPr/>
                </a:tc>
                <a:extLst>
                  <a:ext uri="{0D108BD9-81ED-4DB2-BD59-A6C34878D82A}">
                    <a16:rowId xmlns:a16="http://schemas.microsoft.com/office/drawing/2014/main" val="910747877"/>
                  </a:ext>
                </a:extLst>
              </a:tr>
              <a:tr h="370840">
                <a:tc>
                  <a:txBody>
                    <a:bodyPr/>
                    <a:lstStyle/>
                    <a:p>
                      <a:pPr algn="ctr"/>
                      <a:r>
                        <a:rPr lang="sv-SE" sz="1600" b="0" kern="1200" dirty="0" smtClean="0">
                          <a:solidFill>
                            <a:schemeClr val="dk1"/>
                          </a:solidFill>
                          <a:effectLst/>
                          <a:latin typeface="+mn-lt"/>
                          <a:ea typeface="+mn-ea"/>
                          <a:cs typeface="+mn-cs"/>
                        </a:rPr>
                        <a:t>Bronx</a:t>
                      </a:r>
                      <a:endParaRPr lang="en-IN"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v-SE" sz="1600" b="0" kern="1200" dirty="0" smtClean="0">
                          <a:solidFill>
                            <a:schemeClr val="dk1"/>
                          </a:solidFill>
                          <a:effectLst/>
                          <a:latin typeface="+mn-lt"/>
                          <a:ea typeface="+mn-ea"/>
                          <a:cs typeface="+mn-cs"/>
                        </a:rPr>
                        <a:t>77.37</a:t>
                      </a:r>
                    </a:p>
                  </a:txBody>
                  <a:tcPr/>
                </a:tc>
                <a:extLst>
                  <a:ext uri="{0D108BD9-81ED-4DB2-BD59-A6C34878D82A}">
                    <a16:rowId xmlns:a16="http://schemas.microsoft.com/office/drawing/2014/main" val="3002032467"/>
                  </a:ext>
                </a:extLst>
              </a:tr>
            </a:tbl>
          </a:graphicData>
        </a:graphic>
      </p:graphicFrame>
      <p:sp>
        <p:nvSpPr>
          <p:cNvPr id="6" name="TextBox 5"/>
          <p:cNvSpPr txBox="1"/>
          <p:nvPr/>
        </p:nvSpPr>
        <p:spPr>
          <a:xfrm>
            <a:off x="412932" y="937823"/>
            <a:ext cx="2039816" cy="369332"/>
          </a:xfrm>
          <a:prstGeom prst="rect">
            <a:avLst/>
          </a:prstGeom>
          <a:noFill/>
        </p:spPr>
        <p:txBody>
          <a:bodyPr wrap="square" rtlCol="0">
            <a:spAutoFit/>
          </a:bodyPr>
          <a:lstStyle/>
          <a:p>
            <a:r>
              <a:rPr lang="en-US" b="1" u="sng" smtClean="0"/>
              <a:t>OBSERVATIONS</a:t>
            </a:r>
            <a:r>
              <a:rPr lang="en-US" b="1" smtClean="0"/>
              <a:t> :-</a:t>
            </a:r>
            <a:endParaRPr lang="en-IN" b="1"/>
          </a:p>
        </p:txBody>
      </p:sp>
      <p:sp>
        <p:nvSpPr>
          <p:cNvPr id="7" name="TextBox 6"/>
          <p:cNvSpPr txBox="1"/>
          <p:nvPr/>
        </p:nvSpPr>
        <p:spPr>
          <a:xfrm flipH="1">
            <a:off x="815838" y="1307155"/>
            <a:ext cx="4615854" cy="1077218"/>
          </a:xfrm>
          <a:prstGeom prst="rect">
            <a:avLst/>
          </a:prstGeom>
          <a:noFill/>
        </p:spPr>
        <p:txBody>
          <a:bodyPr wrap="square" rtlCol="0">
            <a:spAutoFit/>
          </a:bodyPr>
          <a:lstStyle/>
          <a:p>
            <a:r>
              <a:rPr lang="en-US" sz="1600" dirty="0"/>
              <a:t>The average price of a listing in New York City varies significantly across different neighborhoods, with Manhattan having the highest </a:t>
            </a:r>
            <a:r>
              <a:rPr lang="en-US" sz="1600" b="1" dirty="0" smtClean="0"/>
              <a:t>146$/day </a:t>
            </a:r>
            <a:r>
              <a:rPr lang="en-US" sz="1600" dirty="0"/>
              <a:t>average price and the Bronx having the lowest near </a:t>
            </a:r>
            <a:r>
              <a:rPr lang="en-US" sz="1600" b="1" dirty="0" smtClean="0"/>
              <a:t>77$/day</a:t>
            </a:r>
            <a:r>
              <a:rPr lang="en-US" sz="1600" dirty="0"/>
              <a:t>.</a:t>
            </a:r>
          </a:p>
        </p:txBody>
      </p:sp>
      <p:sp>
        <p:nvSpPr>
          <p:cNvPr id="8" name="TextBox 7"/>
          <p:cNvSpPr txBox="1"/>
          <p:nvPr/>
        </p:nvSpPr>
        <p:spPr>
          <a:xfrm>
            <a:off x="815839" y="2630594"/>
            <a:ext cx="4615854" cy="830997"/>
          </a:xfrm>
          <a:prstGeom prst="rect">
            <a:avLst/>
          </a:prstGeom>
          <a:noFill/>
        </p:spPr>
        <p:txBody>
          <a:bodyPr wrap="square" rtlCol="0">
            <a:spAutoFit/>
          </a:bodyPr>
          <a:lstStyle/>
          <a:p>
            <a:r>
              <a:rPr lang="en-US" sz="1600" dirty="0"/>
              <a:t>The average price increases as you move from the outer boroughs (Bronx, Brooklyn, Queens, and Staten Island) towards the center of the city (Manhattan).</a:t>
            </a:r>
          </a:p>
        </p:txBody>
      </p:sp>
      <p:sp>
        <p:nvSpPr>
          <p:cNvPr id="9" name="TextBox 8"/>
          <p:cNvSpPr txBox="1"/>
          <p:nvPr/>
        </p:nvSpPr>
        <p:spPr>
          <a:xfrm>
            <a:off x="815838" y="3461591"/>
            <a:ext cx="4615854" cy="830997"/>
          </a:xfrm>
          <a:prstGeom prst="rect">
            <a:avLst/>
          </a:prstGeom>
          <a:noFill/>
        </p:spPr>
        <p:txBody>
          <a:bodyPr wrap="square" rtlCol="0">
            <a:spAutoFit/>
          </a:bodyPr>
          <a:lstStyle/>
          <a:p>
            <a:r>
              <a:rPr lang="en-US" sz="1600" dirty="0"/>
              <a:t>The average price in queens and Staten Island is relatively similar, despite being in different parts of the city.</a:t>
            </a:r>
          </a:p>
        </p:txBody>
      </p:sp>
      <p:sp>
        <p:nvSpPr>
          <p:cNvPr id="10" name="TextBox 9"/>
          <p:cNvSpPr txBox="1"/>
          <p:nvPr/>
        </p:nvSpPr>
        <p:spPr>
          <a:xfrm>
            <a:off x="818874" y="4292588"/>
            <a:ext cx="4612817" cy="2092881"/>
          </a:xfrm>
          <a:prstGeom prst="rect">
            <a:avLst/>
          </a:prstGeom>
          <a:noFill/>
        </p:spPr>
        <p:txBody>
          <a:bodyPr wrap="square" rtlCol="0">
            <a:spAutoFit/>
          </a:bodyPr>
          <a:lstStyle/>
          <a:p>
            <a:r>
              <a:rPr lang="en-US" sz="1600" dirty="0"/>
              <a:t>The data suggests that the overall cost of living in New York City is higher in the center of the city (Manhattan) compared to the outer boroughs. This is likely due to the fact that Manhattan is the most densely populated and commercially important borough, and therefore has higher demand for housing in the centrally located </a:t>
            </a:r>
            <a:r>
              <a:rPr lang="en-US" sz="1600" dirty="0" smtClean="0"/>
              <a:t>neighborhoods.</a:t>
            </a:r>
            <a:endParaRPr lang="en-US" sz="1600" dirty="0"/>
          </a:p>
          <a:p>
            <a:endParaRPr lang="en-IN" dirty="0"/>
          </a:p>
        </p:txBody>
      </p:sp>
      <p:sp>
        <p:nvSpPr>
          <p:cNvPr id="11" name="Flowchart: Connector 10"/>
          <p:cNvSpPr/>
          <p:nvPr/>
        </p:nvSpPr>
        <p:spPr>
          <a:xfrm>
            <a:off x="760179" y="1454414"/>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Connector 11"/>
          <p:cNvSpPr/>
          <p:nvPr/>
        </p:nvSpPr>
        <p:spPr>
          <a:xfrm>
            <a:off x="760178" y="2783247"/>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lowchart: Connector 12"/>
          <p:cNvSpPr/>
          <p:nvPr/>
        </p:nvSpPr>
        <p:spPr>
          <a:xfrm>
            <a:off x="760178" y="3614244"/>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lowchart: Connector 13"/>
          <p:cNvSpPr/>
          <p:nvPr/>
        </p:nvSpPr>
        <p:spPr>
          <a:xfrm>
            <a:off x="765695" y="4445241"/>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034742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892" y="117229"/>
            <a:ext cx="8727831" cy="711200"/>
          </a:xfrm>
        </p:spPr>
        <p:txBody>
          <a:bodyPr>
            <a:normAutofit/>
          </a:bodyPr>
          <a:lstStyle/>
          <a:p>
            <a:r>
              <a:rPr lang="en-US" b="1" dirty="0"/>
              <a:t> </a:t>
            </a:r>
            <a:r>
              <a:rPr lang="en-US" sz="2600" b="1" u="sng" dirty="0" smtClean="0">
                <a:solidFill>
                  <a:srgbClr val="FF0000"/>
                </a:solidFill>
              </a:rPr>
              <a:t> </a:t>
            </a:r>
            <a:r>
              <a:rPr lang="en-US" sz="2600" b="1" u="sng" dirty="0">
                <a:solidFill>
                  <a:srgbClr val="FF0000"/>
                </a:solidFill>
              </a:rPr>
              <a:t>Price </a:t>
            </a:r>
            <a:r>
              <a:rPr lang="en-US" sz="2600" b="1" u="sng" dirty="0" smtClean="0">
                <a:solidFill>
                  <a:srgbClr val="FF0000"/>
                </a:solidFill>
              </a:rPr>
              <a:t>Distribution Of </a:t>
            </a:r>
            <a:r>
              <a:rPr lang="en-US" sz="2600" b="1" u="sng" dirty="0">
                <a:solidFill>
                  <a:srgbClr val="FF0000"/>
                </a:solidFill>
              </a:rPr>
              <a:t>Each Neighborhood Group </a:t>
            </a:r>
            <a:r>
              <a:rPr lang="en-US" sz="2600" b="1" u="sng" dirty="0" smtClean="0">
                <a:solidFill>
                  <a:srgbClr val="FF0000"/>
                </a:solidFill>
              </a:rPr>
              <a:t>using </a:t>
            </a:r>
            <a:r>
              <a:rPr lang="en-US" sz="2600" b="1" u="sng" dirty="0">
                <a:solidFill>
                  <a:srgbClr val="FF0000"/>
                </a:solidFill>
              </a:rPr>
              <a:t>Violin Plot</a:t>
            </a:r>
            <a:endParaRPr lang="en-IN" sz="2600" u="sng" dirty="0">
              <a:solidFill>
                <a:srgbClr val="FF0000"/>
              </a:solidFill>
            </a:endParaRPr>
          </a:p>
        </p:txBody>
      </p:sp>
      <p:sp>
        <p:nvSpPr>
          <p:cNvPr id="3" name="Right Arrow 2"/>
          <p:cNvSpPr/>
          <p:nvPr/>
        </p:nvSpPr>
        <p:spPr>
          <a:xfrm>
            <a:off x="412932" y="411995"/>
            <a:ext cx="402908" cy="23527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163" y="828429"/>
            <a:ext cx="8104554" cy="4072203"/>
          </a:xfrm>
          <a:prstGeom prst="rect">
            <a:avLst/>
          </a:prstGeom>
        </p:spPr>
      </p:pic>
      <p:sp>
        <p:nvSpPr>
          <p:cNvPr id="5" name="TextBox 4"/>
          <p:cNvSpPr txBox="1"/>
          <p:nvPr/>
        </p:nvSpPr>
        <p:spPr>
          <a:xfrm flipH="1">
            <a:off x="412932" y="4900632"/>
            <a:ext cx="1947204" cy="369332"/>
          </a:xfrm>
          <a:prstGeom prst="rect">
            <a:avLst/>
          </a:prstGeom>
          <a:noFill/>
        </p:spPr>
        <p:txBody>
          <a:bodyPr wrap="square" rtlCol="0">
            <a:spAutoFit/>
          </a:bodyPr>
          <a:lstStyle/>
          <a:p>
            <a:r>
              <a:rPr lang="en-IN" b="1" u="sng" dirty="0" smtClean="0"/>
              <a:t>OBSERVATIONS</a:t>
            </a:r>
            <a:r>
              <a:rPr lang="en-IN" b="1" dirty="0" smtClean="0"/>
              <a:t> :-</a:t>
            </a:r>
            <a:endParaRPr lang="en-IN" b="1" dirty="0"/>
          </a:p>
        </p:txBody>
      </p:sp>
      <p:sp>
        <p:nvSpPr>
          <p:cNvPr id="6" name="TextBox 5"/>
          <p:cNvSpPr txBox="1"/>
          <p:nvPr/>
        </p:nvSpPr>
        <p:spPr>
          <a:xfrm>
            <a:off x="815840" y="5269964"/>
            <a:ext cx="9664591" cy="584775"/>
          </a:xfrm>
          <a:prstGeom prst="rect">
            <a:avLst/>
          </a:prstGeom>
          <a:noFill/>
        </p:spPr>
        <p:txBody>
          <a:bodyPr wrap="square" rtlCol="0">
            <a:spAutoFit/>
          </a:bodyPr>
          <a:lstStyle/>
          <a:p>
            <a:r>
              <a:rPr lang="en-US" sz="1600" dirty="0"/>
              <a:t>price distribution is very high in Manhattan and Brooklyn. but Manhattan have more Diversity in price range, you can see </a:t>
            </a:r>
            <a:r>
              <a:rPr lang="en-US" sz="1600" dirty="0" smtClean="0"/>
              <a:t>in violin plot</a:t>
            </a:r>
            <a:r>
              <a:rPr lang="en-US" sz="1600" dirty="0"/>
              <a:t>.</a:t>
            </a:r>
            <a:endParaRPr lang="en-IN" sz="1600" dirty="0"/>
          </a:p>
        </p:txBody>
      </p:sp>
      <p:sp>
        <p:nvSpPr>
          <p:cNvPr id="7" name="Flowchart: Connector 6"/>
          <p:cNvSpPr/>
          <p:nvPr/>
        </p:nvSpPr>
        <p:spPr>
          <a:xfrm>
            <a:off x="762268" y="5422164"/>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811456" y="5826696"/>
            <a:ext cx="8213969" cy="584775"/>
          </a:xfrm>
          <a:prstGeom prst="rect">
            <a:avLst/>
          </a:prstGeom>
          <a:noFill/>
        </p:spPr>
        <p:txBody>
          <a:bodyPr wrap="square" rtlCol="0">
            <a:spAutoFit/>
          </a:bodyPr>
          <a:lstStyle/>
          <a:p>
            <a:r>
              <a:rPr lang="en-IN" sz="1600" dirty="0" smtClean="0"/>
              <a:t>Queens and Bronx have same price distribution but in Queens area more distribution in 50$ to 100$ but diversity in price is not like </a:t>
            </a:r>
            <a:r>
              <a:rPr lang="en-IN" sz="1600" dirty="0"/>
              <a:t>M</a:t>
            </a:r>
            <a:r>
              <a:rPr lang="en-IN" sz="1600" dirty="0" smtClean="0"/>
              <a:t>anhattan and Brooklyn. </a:t>
            </a:r>
            <a:endParaRPr lang="en-IN" sz="1600" dirty="0"/>
          </a:p>
        </p:txBody>
      </p:sp>
      <p:sp>
        <p:nvSpPr>
          <p:cNvPr id="9" name="Flowchart: Connector 8"/>
          <p:cNvSpPr/>
          <p:nvPr/>
        </p:nvSpPr>
        <p:spPr>
          <a:xfrm>
            <a:off x="757886" y="5959231"/>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602158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840" y="192472"/>
            <a:ext cx="7664938" cy="674322"/>
          </a:xfrm>
        </p:spPr>
        <p:txBody>
          <a:bodyPr>
            <a:normAutofit/>
          </a:bodyPr>
          <a:lstStyle/>
          <a:p>
            <a:r>
              <a:rPr lang="en-US" sz="2600" b="1" u="sng" dirty="0">
                <a:solidFill>
                  <a:srgbClr val="FF0000"/>
                </a:solidFill>
              </a:rPr>
              <a:t>Top Neighborhoods by Listing/property using Bar plot</a:t>
            </a:r>
            <a:endParaRPr lang="en-IN" sz="2600" u="sng" dirty="0">
              <a:solidFill>
                <a:srgbClr val="FF0000"/>
              </a:solidFill>
            </a:endParaRPr>
          </a:p>
        </p:txBody>
      </p:sp>
      <p:sp>
        <p:nvSpPr>
          <p:cNvPr id="3" name="Right Arrow 2"/>
          <p:cNvSpPr/>
          <p:nvPr/>
        </p:nvSpPr>
        <p:spPr>
          <a:xfrm>
            <a:off x="412932" y="411995"/>
            <a:ext cx="402908" cy="23527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742" y="866794"/>
            <a:ext cx="6661748" cy="3595791"/>
          </a:xfrm>
          <a:prstGeom prst="rect">
            <a:avLst/>
          </a:prstGeom>
        </p:spPr>
      </p:pic>
      <p:sp>
        <p:nvSpPr>
          <p:cNvPr id="5" name="TextBox 4"/>
          <p:cNvSpPr txBox="1"/>
          <p:nvPr/>
        </p:nvSpPr>
        <p:spPr>
          <a:xfrm>
            <a:off x="412932" y="4595507"/>
            <a:ext cx="2930769" cy="369332"/>
          </a:xfrm>
          <a:prstGeom prst="rect">
            <a:avLst/>
          </a:prstGeom>
          <a:noFill/>
        </p:spPr>
        <p:txBody>
          <a:bodyPr wrap="square" rtlCol="0">
            <a:spAutoFit/>
          </a:bodyPr>
          <a:lstStyle/>
          <a:p>
            <a:r>
              <a:rPr lang="en-US" b="1" u="sng" dirty="0" smtClean="0"/>
              <a:t>OBSERVATIONS</a:t>
            </a:r>
            <a:r>
              <a:rPr lang="en-US" b="1" dirty="0" smtClean="0"/>
              <a:t> :-</a:t>
            </a:r>
            <a:endParaRPr lang="en-IN" b="1" dirty="0"/>
          </a:p>
        </p:txBody>
      </p:sp>
      <p:graphicFrame>
        <p:nvGraphicFramePr>
          <p:cNvPr id="11" name="Table 10"/>
          <p:cNvGraphicFramePr>
            <a:graphicFrameLocks noGrp="1"/>
          </p:cNvGraphicFramePr>
          <p:nvPr>
            <p:extLst>
              <p:ext uri="{D42A27DB-BD31-4B8C-83A1-F6EECF244321}">
                <p14:modId xmlns:p14="http://schemas.microsoft.com/office/powerpoint/2010/main" val="3173483631"/>
              </p:ext>
            </p:extLst>
          </p:nvPr>
        </p:nvGraphicFramePr>
        <p:xfrm>
          <a:off x="7199490" y="1086317"/>
          <a:ext cx="4837724" cy="2966720"/>
        </p:xfrm>
        <a:graphic>
          <a:graphicData uri="http://schemas.openxmlformats.org/drawingml/2006/table">
            <a:tbl>
              <a:tblPr firstRow="1" bandRow="1">
                <a:tableStyleId>{5C22544A-7EE6-4342-B048-85BDC9FD1C3A}</a:tableStyleId>
              </a:tblPr>
              <a:tblGrid>
                <a:gridCol w="2418862">
                  <a:extLst>
                    <a:ext uri="{9D8B030D-6E8A-4147-A177-3AD203B41FA5}">
                      <a16:colId xmlns:a16="http://schemas.microsoft.com/office/drawing/2014/main" val="1515538090"/>
                    </a:ext>
                  </a:extLst>
                </a:gridCol>
                <a:gridCol w="2418862">
                  <a:extLst>
                    <a:ext uri="{9D8B030D-6E8A-4147-A177-3AD203B41FA5}">
                      <a16:colId xmlns:a16="http://schemas.microsoft.com/office/drawing/2014/main" val="2507179774"/>
                    </a:ext>
                  </a:extLst>
                </a:gridCol>
              </a:tblGrid>
              <a:tr h="370840">
                <a:tc>
                  <a:txBody>
                    <a:bodyPr/>
                    <a:lstStyle/>
                    <a:p>
                      <a:pPr algn="ctr"/>
                      <a:r>
                        <a:rPr lang="en-US" dirty="0" smtClean="0"/>
                        <a:t>Top Neighborhoods</a:t>
                      </a:r>
                      <a:endParaRPr lang="en-IN" dirty="0"/>
                    </a:p>
                  </a:txBody>
                  <a:tcPr/>
                </a:tc>
                <a:tc>
                  <a:txBody>
                    <a:bodyPr/>
                    <a:lstStyle/>
                    <a:p>
                      <a:pPr algn="ctr"/>
                      <a:r>
                        <a:rPr lang="en-US" dirty="0" smtClean="0"/>
                        <a:t>Total Listings</a:t>
                      </a:r>
                      <a:endParaRPr lang="en-IN" dirty="0"/>
                    </a:p>
                  </a:txBody>
                  <a:tcPr/>
                </a:tc>
                <a:extLst>
                  <a:ext uri="{0D108BD9-81ED-4DB2-BD59-A6C34878D82A}">
                    <a16:rowId xmlns:a16="http://schemas.microsoft.com/office/drawing/2014/main" val="2881771802"/>
                  </a:ext>
                </a:extLst>
              </a:tr>
              <a:tr h="370840">
                <a:tc>
                  <a:txBody>
                    <a:bodyPr/>
                    <a:lstStyle/>
                    <a:p>
                      <a:pPr algn="ctr"/>
                      <a:r>
                        <a:rPr lang="en-IN" dirty="0" smtClean="0"/>
                        <a:t>Williamsburg</a:t>
                      </a:r>
                      <a:endParaRPr lang="en-IN" dirty="0"/>
                    </a:p>
                  </a:txBody>
                  <a:tcPr/>
                </a:tc>
                <a:tc>
                  <a:txBody>
                    <a:bodyPr/>
                    <a:lstStyle/>
                    <a:p>
                      <a:pPr algn="ctr"/>
                      <a:r>
                        <a:rPr lang="en-US" dirty="0" smtClean="0"/>
                        <a:t>3732</a:t>
                      </a:r>
                      <a:endParaRPr lang="en-IN" dirty="0"/>
                    </a:p>
                  </a:txBody>
                  <a:tcPr/>
                </a:tc>
                <a:extLst>
                  <a:ext uri="{0D108BD9-81ED-4DB2-BD59-A6C34878D82A}">
                    <a16:rowId xmlns:a16="http://schemas.microsoft.com/office/drawing/2014/main" val="2771592435"/>
                  </a:ext>
                </a:extLst>
              </a:tr>
              <a:tr h="370840">
                <a:tc>
                  <a:txBody>
                    <a:bodyPr/>
                    <a:lstStyle/>
                    <a:p>
                      <a:pPr algn="ctr"/>
                      <a:r>
                        <a:rPr lang="en-IN" dirty="0" smtClean="0"/>
                        <a:t>Bedford-Stuyvesant</a:t>
                      </a:r>
                      <a:endParaRPr lang="en-IN" dirty="0"/>
                    </a:p>
                  </a:txBody>
                  <a:tcPr/>
                </a:tc>
                <a:tc>
                  <a:txBody>
                    <a:bodyPr/>
                    <a:lstStyle/>
                    <a:p>
                      <a:pPr algn="ctr"/>
                      <a:r>
                        <a:rPr lang="en-US" dirty="0" smtClean="0"/>
                        <a:t>3638</a:t>
                      </a:r>
                      <a:endParaRPr lang="en-IN" dirty="0"/>
                    </a:p>
                  </a:txBody>
                  <a:tcPr/>
                </a:tc>
                <a:extLst>
                  <a:ext uri="{0D108BD9-81ED-4DB2-BD59-A6C34878D82A}">
                    <a16:rowId xmlns:a16="http://schemas.microsoft.com/office/drawing/2014/main" val="1918079876"/>
                  </a:ext>
                </a:extLst>
              </a:tr>
              <a:tr h="370840">
                <a:tc>
                  <a:txBody>
                    <a:bodyPr/>
                    <a:lstStyle/>
                    <a:p>
                      <a:pPr algn="ctr"/>
                      <a:r>
                        <a:rPr lang="en-IN" dirty="0" smtClean="0"/>
                        <a:t>Harlem</a:t>
                      </a:r>
                      <a:endParaRPr lang="en-IN" dirty="0"/>
                    </a:p>
                  </a:txBody>
                  <a:tcPr/>
                </a:tc>
                <a:tc>
                  <a:txBody>
                    <a:bodyPr/>
                    <a:lstStyle/>
                    <a:p>
                      <a:pPr algn="ctr"/>
                      <a:r>
                        <a:rPr lang="en-US" dirty="0" smtClean="0"/>
                        <a:t>2585</a:t>
                      </a:r>
                      <a:endParaRPr lang="en-IN" dirty="0"/>
                    </a:p>
                  </a:txBody>
                  <a:tcPr/>
                </a:tc>
                <a:extLst>
                  <a:ext uri="{0D108BD9-81ED-4DB2-BD59-A6C34878D82A}">
                    <a16:rowId xmlns:a16="http://schemas.microsoft.com/office/drawing/2014/main" val="3595417211"/>
                  </a:ext>
                </a:extLst>
              </a:tr>
              <a:tr h="370840">
                <a:tc>
                  <a:txBody>
                    <a:bodyPr/>
                    <a:lstStyle/>
                    <a:p>
                      <a:pPr algn="ctr"/>
                      <a:r>
                        <a:rPr lang="en-IN" dirty="0" err="1" smtClean="0"/>
                        <a:t>Bushwick</a:t>
                      </a:r>
                      <a:endParaRPr lang="en-IN" dirty="0"/>
                    </a:p>
                  </a:txBody>
                  <a:tcPr/>
                </a:tc>
                <a:tc>
                  <a:txBody>
                    <a:bodyPr/>
                    <a:lstStyle/>
                    <a:p>
                      <a:pPr algn="ctr"/>
                      <a:r>
                        <a:rPr lang="en-US" dirty="0" smtClean="0"/>
                        <a:t>2438</a:t>
                      </a:r>
                      <a:endParaRPr lang="en-IN" dirty="0"/>
                    </a:p>
                  </a:txBody>
                  <a:tcPr/>
                </a:tc>
                <a:extLst>
                  <a:ext uri="{0D108BD9-81ED-4DB2-BD59-A6C34878D82A}">
                    <a16:rowId xmlns:a16="http://schemas.microsoft.com/office/drawing/2014/main" val="721766157"/>
                  </a:ext>
                </a:extLst>
              </a:tr>
              <a:tr h="370840">
                <a:tc>
                  <a:txBody>
                    <a:bodyPr/>
                    <a:lstStyle/>
                    <a:p>
                      <a:pPr algn="ctr"/>
                      <a:r>
                        <a:rPr lang="en-IN" dirty="0" smtClean="0"/>
                        <a:t>Upper West Side</a:t>
                      </a:r>
                      <a:endParaRPr lang="en-IN" dirty="0"/>
                    </a:p>
                  </a:txBody>
                  <a:tcPr/>
                </a:tc>
                <a:tc>
                  <a:txBody>
                    <a:bodyPr/>
                    <a:lstStyle/>
                    <a:p>
                      <a:pPr algn="ctr"/>
                      <a:r>
                        <a:rPr lang="en-US" dirty="0" smtClean="0"/>
                        <a:t>1788</a:t>
                      </a:r>
                      <a:endParaRPr lang="en-IN" dirty="0"/>
                    </a:p>
                  </a:txBody>
                  <a:tcPr/>
                </a:tc>
                <a:extLst>
                  <a:ext uri="{0D108BD9-81ED-4DB2-BD59-A6C34878D82A}">
                    <a16:rowId xmlns:a16="http://schemas.microsoft.com/office/drawing/2014/main" val="2185619410"/>
                  </a:ext>
                </a:extLst>
              </a:tr>
              <a:tr h="370840">
                <a:tc>
                  <a:txBody>
                    <a:bodyPr/>
                    <a:lstStyle/>
                    <a:p>
                      <a:pPr algn="ctr"/>
                      <a:r>
                        <a:rPr lang="en-IN" dirty="0" smtClean="0"/>
                        <a:t>Hell's Kitchen</a:t>
                      </a:r>
                      <a:endParaRPr lang="en-IN" dirty="0"/>
                    </a:p>
                  </a:txBody>
                  <a:tcPr/>
                </a:tc>
                <a:tc>
                  <a:txBody>
                    <a:bodyPr/>
                    <a:lstStyle/>
                    <a:p>
                      <a:pPr algn="ctr"/>
                      <a:r>
                        <a:rPr lang="en-US" dirty="0" smtClean="0"/>
                        <a:t>1731</a:t>
                      </a:r>
                      <a:endParaRPr lang="en-IN" dirty="0"/>
                    </a:p>
                  </a:txBody>
                  <a:tcPr/>
                </a:tc>
                <a:extLst>
                  <a:ext uri="{0D108BD9-81ED-4DB2-BD59-A6C34878D82A}">
                    <a16:rowId xmlns:a16="http://schemas.microsoft.com/office/drawing/2014/main" val="4206358574"/>
                  </a:ext>
                </a:extLst>
              </a:tr>
              <a:tr h="370840">
                <a:tc>
                  <a:txBody>
                    <a:bodyPr/>
                    <a:lstStyle/>
                    <a:p>
                      <a:pPr algn="ctr"/>
                      <a:r>
                        <a:rPr lang="en-IN" dirty="0" smtClean="0"/>
                        <a:t>East Village</a:t>
                      </a:r>
                      <a:endParaRPr lang="en-IN" dirty="0"/>
                    </a:p>
                  </a:txBody>
                  <a:tcPr/>
                </a:tc>
                <a:tc>
                  <a:txBody>
                    <a:bodyPr/>
                    <a:lstStyle/>
                    <a:p>
                      <a:pPr algn="ctr"/>
                      <a:r>
                        <a:rPr lang="en-US" dirty="0" smtClean="0"/>
                        <a:t>1714</a:t>
                      </a:r>
                      <a:endParaRPr lang="en-IN" dirty="0"/>
                    </a:p>
                  </a:txBody>
                  <a:tcPr/>
                </a:tc>
                <a:extLst>
                  <a:ext uri="{0D108BD9-81ED-4DB2-BD59-A6C34878D82A}">
                    <a16:rowId xmlns:a16="http://schemas.microsoft.com/office/drawing/2014/main" val="3056464739"/>
                  </a:ext>
                </a:extLst>
              </a:tr>
            </a:tbl>
          </a:graphicData>
        </a:graphic>
      </p:graphicFrame>
      <p:sp>
        <p:nvSpPr>
          <p:cNvPr id="12" name="TextBox 11"/>
          <p:cNvSpPr txBox="1"/>
          <p:nvPr/>
        </p:nvSpPr>
        <p:spPr>
          <a:xfrm>
            <a:off x="909624" y="5643294"/>
            <a:ext cx="9078437" cy="861774"/>
          </a:xfrm>
          <a:prstGeom prst="rect">
            <a:avLst/>
          </a:prstGeom>
          <a:noFill/>
        </p:spPr>
        <p:txBody>
          <a:bodyPr wrap="square" rtlCol="0">
            <a:spAutoFit/>
          </a:bodyPr>
          <a:lstStyle/>
          <a:p>
            <a:r>
              <a:rPr lang="en-US" sz="1600" dirty="0"/>
              <a:t>The top neighborhoods are primarily located in Brooklyn and Manhattan. This may be due to the fact that these boroughs have a higher overall population and a higher demand for housing.</a:t>
            </a:r>
          </a:p>
          <a:p>
            <a:endParaRPr lang="en-IN" dirty="0"/>
          </a:p>
        </p:txBody>
      </p:sp>
      <p:sp>
        <p:nvSpPr>
          <p:cNvPr id="13" name="TextBox 12"/>
          <p:cNvSpPr txBox="1"/>
          <p:nvPr/>
        </p:nvSpPr>
        <p:spPr>
          <a:xfrm>
            <a:off x="909624" y="4964839"/>
            <a:ext cx="9078437" cy="861774"/>
          </a:xfrm>
          <a:prstGeom prst="rect">
            <a:avLst/>
          </a:prstGeom>
          <a:noFill/>
        </p:spPr>
        <p:txBody>
          <a:bodyPr wrap="square" rtlCol="0">
            <a:spAutoFit/>
          </a:bodyPr>
          <a:lstStyle/>
          <a:p>
            <a:r>
              <a:rPr lang="en-US" sz="1600" dirty="0"/>
              <a:t>The top neighborhoods in New York City in terms of listing counts are Williamsburg, Bedford-Stuyvesant, Harlem, </a:t>
            </a:r>
            <a:r>
              <a:rPr lang="en-US" sz="1600" dirty="0" err="1"/>
              <a:t>Bushwick</a:t>
            </a:r>
            <a:r>
              <a:rPr lang="en-US" sz="1600" dirty="0"/>
              <a:t>, and the Upper West Side.</a:t>
            </a:r>
          </a:p>
          <a:p>
            <a:endParaRPr lang="en-IN" dirty="0"/>
          </a:p>
        </p:txBody>
      </p:sp>
      <p:sp>
        <p:nvSpPr>
          <p:cNvPr id="14" name="Flowchart: Connector 13"/>
          <p:cNvSpPr/>
          <p:nvPr/>
        </p:nvSpPr>
        <p:spPr>
          <a:xfrm>
            <a:off x="853965" y="5112495"/>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lowchart: Connector 14"/>
          <p:cNvSpPr/>
          <p:nvPr/>
        </p:nvSpPr>
        <p:spPr>
          <a:xfrm>
            <a:off x="853964" y="5778905"/>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386037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840" y="251088"/>
            <a:ext cx="7446108" cy="557090"/>
          </a:xfrm>
        </p:spPr>
        <p:txBody>
          <a:bodyPr>
            <a:normAutofit/>
          </a:bodyPr>
          <a:lstStyle/>
          <a:p>
            <a:r>
              <a:rPr lang="en-US" sz="2600" b="1" u="sng" dirty="0">
                <a:solidFill>
                  <a:srgbClr val="FF0000"/>
                </a:solidFill>
              </a:rPr>
              <a:t>Top Hosts With More Listing/Property using Bar chart</a:t>
            </a:r>
            <a:endParaRPr lang="en-IN" sz="2600" u="sng" dirty="0">
              <a:solidFill>
                <a:srgbClr val="FF0000"/>
              </a:solidFill>
            </a:endParaRPr>
          </a:p>
        </p:txBody>
      </p:sp>
      <p:sp>
        <p:nvSpPr>
          <p:cNvPr id="3" name="Right Arrow 2"/>
          <p:cNvSpPr/>
          <p:nvPr/>
        </p:nvSpPr>
        <p:spPr>
          <a:xfrm>
            <a:off x="412932" y="411995"/>
            <a:ext cx="402908" cy="23527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412932" y="4355827"/>
            <a:ext cx="1930399" cy="369332"/>
          </a:xfrm>
          <a:prstGeom prst="rect">
            <a:avLst/>
          </a:prstGeom>
          <a:noFill/>
        </p:spPr>
        <p:txBody>
          <a:bodyPr wrap="square" rtlCol="0">
            <a:spAutoFit/>
          </a:bodyPr>
          <a:lstStyle/>
          <a:p>
            <a:r>
              <a:rPr lang="en-US" b="1" u="sng" dirty="0" smtClean="0"/>
              <a:t>OBSERVATIONS</a:t>
            </a:r>
            <a:r>
              <a:rPr lang="en-US" b="1" dirty="0" smtClean="0"/>
              <a:t> :-</a:t>
            </a:r>
            <a:endParaRPr lang="en-IN"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932" y="961269"/>
            <a:ext cx="7784123" cy="3433017"/>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4022113918"/>
              </p:ext>
            </p:extLst>
          </p:nvPr>
        </p:nvGraphicFramePr>
        <p:xfrm>
          <a:off x="8324471" y="1109761"/>
          <a:ext cx="3759200" cy="2595880"/>
        </p:xfrm>
        <a:graphic>
          <a:graphicData uri="http://schemas.openxmlformats.org/drawingml/2006/table">
            <a:tbl>
              <a:tblPr firstRow="1" bandRow="1">
                <a:tableStyleId>{5C22544A-7EE6-4342-B048-85BDC9FD1C3A}</a:tableStyleId>
              </a:tblPr>
              <a:tblGrid>
                <a:gridCol w="1879600">
                  <a:extLst>
                    <a:ext uri="{9D8B030D-6E8A-4147-A177-3AD203B41FA5}">
                      <a16:colId xmlns:a16="http://schemas.microsoft.com/office/drawing/2014/main" val="1214997214"/>
                    </a:ext>
                  </a:extLst>
                </a:gridCol>
                <a:gridCol w="1879600">
                  <a:extLst>
                    <a:ext uri="{9D8B030D-6E8A-4147-A177-3AD203B41FA5}">
                      <a16:colId xmlns:a16="http://schemas.microsoft.com/office/drawing/2014/main" val="3032967459"/>
                    </a:ext>
                  </a:extLst>
                </a:gridCol>
              </a:tblGrid>
              <a:tr h="370840">
                <a:tc>
                  <a:txBody>
                    <a:bodyPr/>
                    <a:lstStyle/>
                    <a:p>
                      <a:pPr algn="ctr"/>
                      <a:r>
                        <a:rPr lang="en-US" dirty="0" smtClean="0"/>
                        <a:t>Top</a:t>
                      </a:r>
                      <a:r>
                        <a:rPr lang="en-US" baseline="0" dirty="0" smtClean="0"/>
                        <a:t> Hosts</a:t>
                      </a:r>
                      <a:endParaRPr lang="en-IN" dirty="0"/>
                    </a:p>
                  </a:txBody>
                  <a:tcPr/>
                </a:tc>
                <a:tc>
                  <a:txBody>
                    <a:bodyPr/>
                    <a:lstStyle/>
                    <a:p>
                      <a:pPr algn="ctr"/>
                      <a:r>
                        <a:rPr lang="en-US" dirty="0" smtClean="0"/>
                        <a:t>Total Listi</a:t>
                      </a:r>
                      <a:r>
                        <a:rPr lang="en-US" baseline="0" dirty="0" smtClean="0"/>
                        <a:t>ngs</a:t>
                      </a:r>
                      <a:endParaRPr lang="en-IN" dirty="0"/>
                    </a:p>
                  </a:txBody>
                  <a:tcPr/>
                </a:tc>
                <a:extLst>
                  <a:ext uri="{0D108BD9-81ED-4DB2-BD59-A6C34878D82A}">
                    <a16:rowId xmlns:a16="http://schemas.microsoft.com/office/drawing/2014/main" val="2957964815"/>
                  </a:ext>
                </a:extLst>
              </a:tr>
              <a:tr h="370840">
                <a:tc>
                  <a:txBody>
                    <a:bodyPr/>
                    <a:lstStyle/>
                    <a:p>
                      <a:pPr algn="ctr"/>
                      <a:r>
                        <a:rPr lang="en-IN" dirty="0" smtClean="0"/>
                        <a:t>       Michael</a:t>
                      </a:r>
                      <a:endParaRPr lang="en-IN" dirty="0"/>
                    </a:p>
                  </a:txBody>
                  <a:tcPr/>
                </a:tc>
                <a:tc>
                  <a:txBody>
                    <a:bodyPr/>
                    <a:lstStyle/>
                    <a:p>
                      <a:pPr algn="ctr"/>
                      <a:r>
                        <a:rPr lang="en-US" dirty="0" smtClean="0"/>
                        <a:t>383</a:t>
                      </a:r>
                      <a:endParaRPr lang="en-IN" dirty="0"/>
                    </a:p>
                  </a:txBody>
                  <a:tcPr/>
                </a:tc>
                <a:extLst>
                  <a:ext uri="{0D108BD9-81ED-4DB2-BD59-A6C34878D82A}">
                    <a16:rowId xmlns:a16="http://schemas.microsoft.com/office/drawing/2014/main" val="2332003977"/>
                  </a:ext>
                </a:extLst>
              </a:tr>
              <a:tr h="370840">
                <a:tc>
                  <a:txBody>
                    <a:bodyPr/>
                    <a:lstStyle/>
                    <a:p>
                      <a:pPr algn="ctr"/>
                      <a:r>
                        <a:rPr lang="en-IN" dirty="0" smtClean="0"/>
                        <a:t>David</a:t>
                      </a:r>
                      <a:endParaRPr lang="en-IN" dirty="0"/>
                    </a:p>
                  </a:txBody>
                  <a:tcPr/>
                </a:tc>
                <a:tc>
                  <a:txBody>
                    <a:bodyPr/>
                    <a:lstStyle/>
                    <a:p>
                      <a:pPr algn="ctr"/>
                      <a:r>
                        <a:rPr lang="en-US" dirty="0" smtClean="0"/>
                        <a:t>368</a:t>
                      </a:r>
                      <a:endParaRPr lang="en-IN" dirty="0"/>
                    </a:p>
                  </a:txBody>
                  <a:tcPr/>
                </a:tc>
                <a:extLst>
                  <a:ext uri="{0D108BD9-81ED-4DB2-BD59-A6C34878D82A}">
                    <a16:rowId xmlns:a16="http://schemas.microsoft.com/office/drawing/2014/main" val="2115763817"/>
                  </a:ext>
                </a:extLst>
              </a:tr>
              <a:tr h="370840">
                <a:tc>
                  <a:txBody>
                    <a:bodyPr/>
                    <a:lstStyle/>
                    <a:p>
                      <a:pPr algn="ctr"/>
                      <a:r>
                        <a:rPr lang="en-IN" dirty="0" smtClean="0"/>
                        <a:t>John </a:t>
                      </a:r>
                      <a:endParaRPr lang="en-IN" dirty="0"/>
                    </a:p>
                  </a:txBody>
                  <a:tcPr/>
                </a:tc>
                <a:tc>
                  <a:txBody>
                    <a:bodyPr/>
                    <a:lstStyle/>
                    <a:p>
                      <a:pPr algn="ctr"/>
                      <a:r>
                        <a:rPr lang="en-US" dirty="0" smtClean="0"/>
                        <a:t>276</a:t>
                      </a:r>
                      <a:endParaRPr lang="en-IN" dirty="0"/>
                    </a:p>
                  </a:txBody>
                  <a:tcPr/>
                </a:tc>
                <a:extLst>
                  <a:ext uri="{0D108BD9-81ED-4DB2-BD59-A6C34878D82A}">
                    <a16:rowId xmlns:a16="http://schemas.microsoft.com/office/drawing/2014/main" val="2938783089"/>
                  </a:ext>
                </a:extLst>
              </a:tr>
              <a:tr h="370840">
                <a:tc>
                  <a:txBody>
                    <a:bodyPr/>
                    <a:lstStyle/>
                    <a:p>
                      <a:pPr algn="ctr"/>
                      <a:r>
                        <a:rPr lang="en-IN" dirty="0" err="1" smtClean="0"/>
                        <a:t>Sonder</a:t>
                      </a:r>
                      <a:r>
                        <a:rPr lang="en-IN" dirty="0" smtClean="0"/>
                        <a:t> (NYC)</a:t>
                      </a:r>
                      <a:endParaRPr lang="en-IN" dirty="0"/>
                    </a:p>
                  </a:txBody>
                  <a:tcPr/>
                </a:tc>
                <a:tc>
                  <a:txBody>
                    <a:bodyPr/>
                    <a:lstStyle/>
                    <a:p>
                      <a:pPr algn="ctr"/>
                      <a:r>
                        <a:rPr lang="en-US" dirty="0" smtClean="0"/>
                        <a:t>272</a:t>
                      </a:r>
                      <a:endParaRPr lang="en-IN" dirty="0"/>
                    </a:p>
                  </a:txBody>
                  <a:tcPr/>
                </a:tc>
                <a:extLst>
                  <a:ext uri="{0D108BD9-81ED-4DB2-BD59-A6C34878D82A}">
                    <a16:rowId xmlns:a16="http://schemas.microsoft.com/office/drawing/2014/main" val="1546293945"/>
                  </a:ext>
                </a:extLst>
              </a:tr>
              <a:tr h="370840">
                <a:tc>
                  <a:txBody>
                    <a:bodyPr/>
                    <a:lstStyle/>
                    <a:p>
                      <a:pPr algn="ctr"/>
                      <a:r>
                        <a:rPr lang="en-IN" dirty="0" smtClean="0"/>
                        <a:t>Alex </a:t>
                      </a:r>
                      <a:endParaRPr lang="en-IN" dirty="0"/>
                    </a:p>
                  </a:txBody>
                  <a:tcPr/>
                </a:tc>
                <a:tc>
                  <a:txBody>
                    <a:bodyPr/>
                    <a:lstStyle/>
                    <a:p>
                      <a:pPr algn="ctr"/>
                      <a:r>
                        <a:rPr lang="en-US" dirty="0" smtClean="0"/>
                        <a:t>253</a:t>
                      </a:r>
                      <a:endParaRPr lang="en-IN" dirty="0"/>
                    </a:p>
                  </a:txBody>
                  <a:tcPr/>
                </a:tc>
                <a:extLst>
                  <a:ext uri="{0D108BD9-81ED-4DB2-BD59-A6C34878D82A}">
                    <a16:rowId xmlns:a16="http://schemas.microsoft.com/office/drawing/2014/main" val="261710516"/>
                  </a:ext>
                </a:extLst>
              </a:tr>
              <a:tr h="370840">
                <a:tc>
                  <a:txBody>
                    <a:bodyPr/>
                    <a:lstStyle/>
                    <a:p>
                      <a:pPr algn="ctr"/>
                      <a:r>
                        <a:rPr lang="en-IN" dirty="0" smtClean="0"/>
                        <a:t>Sarah</a:t>
                      </a:r>
                      <a:endParaRPr lang="en-IN" dirty="0"/>
                    </a:p>
                  </a:txBody>
                  <a:tcPr/>
                </a:tc>
                <a:tc>
                  <a:txBody>
                    <a:bodyPr/>
                    <a:lstStyle/>
                    <a:p>
                      <a:pPr algn="ctr"/>
                      <a:r>
                        <a:rPr lang="en-US" dirty="0" smtClean="0"/>
                        <a:t>221</a:t>
                      </a:r>
                      <a:endParaRPr lang="en-IN" dirty="0"/>
                    </a:p>
                  </a:txBody>
                  <a:tcPr/>
                </a:tc>
                <a:extLst>
                  <a:ext uri="{0D108BD9-81ED-4DB2-BD59-A6C34878D82A}">
                    <a16:rowId xmlns:a16="http://schemas.microsoft.com/office/drawing/2014/main" val="4276873503"/>
                  </a:ext>
                </a:extLst>
              </a:tr>
            </a:tbl>
          </a:graphicData>
        </a:graphic>
      </p:graphicFrame>
      <p:sp>
        <p:nvSpPr>
          <p:cNvPr id="7" name="TextBox 6"/>
          <p:cNvSpPr txBox="1"/>
          <p:nvPr/>
        </p:nvSpPr>
        <p:spPr>
          <a:xfrm>
            <a:off x="813151" y="5293670"/>
            <a:ext cx="8961206" cy="584775"/>
          </a:xfrm>
          <a:prstGeom prst="rect">
            <a:avLst/>
          </a:prstGeom>
          <a:noFill/>
        </p:spPr>
        <p:txBody>
          <a:bodyPr wrap="square" rtlCol="0">
            <a:spAutoFit/>
          </a:bodyPr>
          <a:lstStyle/>
          <a:p>
            <a:r>
              <a:rPr lang="en-US" sz="1600" dirty="0"/>
              <a:t>There is a relatively large gap between the top two hosts and the rest of the hosts. For example, john has 276 listings, which is significantly fewer than Michael's 383 listings.</a:t>
            </a:r>
          </a:p>
        </p:txBody>
      </p:sp>
      <p:sp>
        <p:nvSpPr>
          <p:cNvPr id="8" name="TextBox 7"/>
          <p:cNvSpPr txBox="1"/>
          <p:nvPr/>
        </p:nvSpPr>
        <p:spPr>
          <a:xfrm>
            <a:off x="813151" y="5878445"/>
            <a:ext cx="8961206" cy="861774"/>
          </a:xfrm>
          <a:prstGeom prst="rect">
            <a:avLst/>
          </a:prstGeom>
          <a:noFill/>
        </p:spPr>
        <p:txBody>
          <a:bodyPr wrap="square" rtlCol="0">
            <a:spAutoFit/>
          </a:bodyPr>
          <a:lstStyle/>
          <a:p>
            <a:r>
              <a:rPr lang="en-US" sz="1600" dirty="0"/>
              <a:t>There are relatively few hosts with a large number of listings. This could indicate that the Airbnb market is relatively competitive, with a small number of hosts dominating a large portion of the market.</a:t>
            </a:r>
          </a:p>
          <a:p>
            <a:endParaRPr lang="en-IN" dirty="0"/>
          </a:p>
        </p:txBody>
      </p:sp>
      <p:sp>
        <p:nvSpPr>
          <p:cNvPr id="9" name="TextBox 8"/>
          <p:cNvSpPr txBox="1"/>
          <p:nvPr/>
        </p:nvSpPr>
        <p:spPr>
          <a:xfrm>
            <a:off x="815840" y="4739278"/>
            <a:ext cx="8961206" cy="584775"/>
          </a:xfrm>
          <a:prstGeom prst="rect">
            <a:avLst/>
          </a:prstGeom>
          <a:noFill/>
        </p:spPr>
        <p:txBody>
          <a:bodyPr wrap="square" rtlCol="0">
            <a:spAutoFit/>
          </a:bodyPr>
          <a:lstStyle/>
          <a:p>
            <a:r>
              <a:rPr lang="en-US" sz="1600" dirty="0" smtClean="0"/>
              <a:t>The </a:t>
            </a:r>
            <a:r>
              <a:rPr lang="en-US" sz="1600" dirty="0"/>
              <a:t>top three hosts in terms of total listings are Michael, David, and John, who have 383, 368, and 276 listings, respectively.</a:t>
            </a:r>
            <a:endParaRPr lang="en-IN" sz="1600" dirty="0"/>
          </a:p>
        </p:txBody>
      </p:sp>
      <p:sp>
        <p:nvSpPr>
          <p:cNvPr id="10" name="Flowchart: Connector 9"/>
          <p:cNvSpPr/>
          <p:nvPr/>
        </p:nvSpPr>
        <p:spPr>
          <a:xfrm>
            <a:off x="763219" y="4895948"/>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Connector 10"/>
          <p:cNvSpPr/>
          <p:nvPr/>
        </p:nvSpPr>
        <p:spPr>
          <a:xfrm>
            <a:off x="763218" y="5442689"/>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Connector 11"/>
          <p:cNvSpPr/>
          <p:nvPr/>
        </p:nvSpPr>
        <p:spPr>
          <a:xfrm>
            <a:off x="763218" y="6027464"/>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166310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840" y="192472"/>
            <a:ext cx="7664938" cy="674321"/>
          </a:xfrm>
        </p:spPr>
        <p:txBody>
          <a:bodyPr>
            <a:normAutofit/>
          </a:bodyPr>
          <a:lstStyle/>
          <a:p>
            <a:r>
              <a:rPr lang="en-US" sz="2600" b="1" u="sng" dirty="0">
                <a:solidFill>
                  <a:srgbClr val="FF0000"/>
                </a:solidFill>
              </a:rPr>
              <a:t>Number Of Active Hosts Per Location Using Line Chart</a:t>
            </a:r>
            <a:endParaRPr lang="en-IN" sz="2600" u="sng" dirty="0">
              <a:solidFill>
                <a:srgbClr val="FF0000"/>
              </a:solidFill>
            </a:endParaRPr>
          </a:p>
        </p:txBody>
      </p:sp>
      <p:sp>
        <p:nvSpPr>
          <p:cNvPr id="3" name="Right Arrow 2"/>
          <p:cNvSpPr/>
          <p:nvPr/>
        </p:nvSpPr>
        <p:spPr>
          <a:xfrm>
            <a:off x="412932" y="411995"/>
            <a:ext cx="402908" cy="23527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932" y="866793"/>
            <a:ext cx="6752492" cy="3082198"/>
          </a:xfrm>
          <a:prstGeom prst="rect">
            <a:avLst/>
          </a:prstGeom>
        </p:spPr>
      </p:pic>
      <p:sp>
        <p:nvSpPr>
          <p:cNvPr id="5" name="TextBox 4"/>
          <p:cNvSpPr txBox="1"/>
          <p:nvPr/>
        </p:nvSpPr>
        <p:spPr>
          <a:xfrm>
            <a:off x="412932" y="4050208"/>
            <a:ext cx="2110153" cy="369332"/>
          </a:xfrm>
          <a:prstGeom prst="rect">
            <a:avLst/>
          </a:prstGeom>
          <a:noFill/>
        </p:spPr>
        <p:txBody>
          <a:bodyPr wrap="square" rtlCol="0">
            <a:spAutoFit/>
          </a:bodyPr>
          <a:lstStyle/>
          <a:p>
            <a:r>
              <a:rPr lang="en-US" b="1" u="sng" dirty="0" smtClean="0"/>
              <a:t>OBSERVATIONS</a:t>
            </a:r>
            <a:r>
              <a:rPr lang="en-US" b="1" dirty="0" smtClean="0"/>
              <a:t> :-</a:t>
            </a:r>
            <a:endParaRPr lang="en-IN" b="1" dirty="0"/>
          </a:p>
        </p:txBody>
      </p:sp>
      <p:graphicFrame>
        <p:nvGraphicFramePr>
          <p:cNvPr id="6" name="Table 5"/>
          <p:cNvGraphicFramePr>
            <a:graphicFrameLocks noGrp="1"/>
          </p:cNvGraphicFramePr>
          <p:nvPr>
            <p:extLst>
              <p:ext uri="{D42A27DB-BD31-4B8C-83A1-F6EECF244321}">
                <p14:modId xmlns:p14="http://schemas.microsoft.com/office/powerpoint/2010/main" val="2685741182"/>
              </p:ext>
            </p:extLst>
          </p:nvPr>
        </p:nvGraphicFramePr>
        <p:xfrm>
          <a:off x="7392069" y="1365209"/>
          <a:ext cx="4604130" cy="2225040"/>
        </p:xfrm>
        <a:graphic>
          <a:graphicData uri="http://schemas.openxmlformats.org/drawingml/2006/table">
            <a:tbl>
              <a:tblPr firstRow="1" bandRow="1">
                <a:tableStyleId>{5C22544A-7EE6-4342-B048-85BDC9FD1C3A}</a:tableStyleId>
              </a:tblPr>
              <a:tblGrid>
                <a:gridCol w="2302065">
                  <a:extLst>
                    <a:ext uri="{9D8B030D-6E8A-4147-A177-3AD203B41FA5}">
                      <a16:colId xmlns:a16="http://schemas.microsoft.com/office/drawing/2014/main" val="105634221"/>
                    </a:ext>
                  </a:extLst>
                </a:gridCol>
                <a:gridCol w="2302065">
                  <a:extLst>
                    <a:ext uri="{9D8B030D-6E8A-4147-A177-3AD203B41FA5}">
                      <a16:colId xmlns:a16="http://schemas.microsoft.com/office/drawing/2014/main" val="2111850445"/>
                    </a:ext>
                  </a:extLst>
                </a:gridCol>
              </a:tblGrid>
              <a:tr h="370840">
                <a:tc>
                  <a:txBody>
                    <a:bodyPr/>
                    <a:lstStyle/>
                    <a:p>
                      <a:pPr algn="ctr"/>
                      <a:r>
                        <a:rPr lang="en-US" dirty="0" smtClean="0"/>
                        <a:t>Neighborhood Groups</a:t>
                      </a:r>
                      <a:endParaRPr lang="en-IN" dirty="0"/>
                    </a:p>
                  </a:txBody>
                  <a:tcPr/>
                </a:tc>
                <a:tc>
                  <a:txBody>
                    <a:bodyPr/>
                    <a:lstStyle/>
                    <a:p>
                      <a:pPr algn="ctr"/>
                      <a:r>
                        <a:rPr lang="en-US" dirty="0" smtClean="0"/>
                        <a:t>Active Hosts</a:t>
                      </a:r>
                      <a:endParaRPr lang="en-IN" dirty="0"/>
                    </a:p>
                  </a:txBody>
                  <a:tcPr/>
                </a:tc>
                <a:extLst>
                  <a:ext uri="{0D108BD9-81ED-4DB2-BD59-A6C34878D82A}">
                    <a16:rowId xmlns:a16="http://schemas.microsoft.com/office/drawing/2014/main" val="1022880454"/>
                  </a:ext>
                </a:extLst>
              </a:tr>
              <a:tr h="370840">
                <a:tc>
                  <a:txBody>
                    <a:bodyPr/>
                    <a:lstStyle/>
                    <a:p>
                      <a:pPr algn="ctr"/>
                      <a:r>
                        <a:rPr lang="sv-SE" dirty="0" smtClean="0"/>
                        <a:t>Manhattan</a:t>
                      </a:r>
                      <a:endParaRPr lang="en-IN" dirty="0"/>
                    </a:p>
                  </a:txBody>
                  <a:tcPr/>
                </a:tc>
                <a:tc>
                  <a:txBody>
                    <a:bodyPr/>
                    <a:lstStyle/>
                    <a:p>
                      <a:pPr algn="ctr"/>
                      <a:r>
                        <a:rPr lang="en-US" dirty="0" smtClean="0"/>
                        <a:t>19501</a:t>
                      </a:r>
                      <a:endParaRPr lang="en-IN" dirty="0"/>
                    </a:p>
                  </a:txBody>
                  <a:tcPr/>
                </a:tc>
                <a:extLst>
                  <a:ext uri="{0D108BD9-81ED-4DB2-BD59-A6C34878D82A}">
                    <a16:rowId xmlns:a16="http://schemas.microsoft.com/office/drawing/2014/main" val="3660633582"/>
                  </a:ext>
                </a:extLst>
              </a:tr>
              <a:tr h="370840">
                <a:tc>
                  <a:txBody>
                    <a:bodyPr/>
                    <a:lstStyle/>
                    <a:p>
                      <a:pPr algn="ctr"/>
                      <a:r>
                        <a:rPr lang="en-US" dirty="0" smtClean="0"/>
                        <a:t>Brooklyn</a:t>
                      </a:r>
                      <a:endParaRPr lang="en-IN" dirty="0"/>
                    </a:p>
                  </a:txBody>
                  <a:tcPr/>
                </a:tc>
                <a:tc>
                  <a:txBody>
                    <a:bodyPr/>
                    <a:lstStyle/>
                    <a:p>
                      <a:pPr algn="ctr"/>
                      <a:r>
                        <a:rPr lang="en-US" dirty="0" smtClean="0"/>
                        <a:t>19415</a:t>
                      </a:r>
                      <a:endParaRPr lang="en-IN" dirty="0"/>
                    </a:p>
                  </a:txBody>
                  <a:tcPr/>
                </a:tc>
                <a:extLst>
                  <a:ext uri="{0D108BD9-81ED-4DB2-BD59-A6C34878D82A}">
                    <a16:rowId xmlns:a16="http://schemas.microsoft.com/office/drawing/2014/main" val="3630768147"/>
                  </a:ext>
                </a:extLst>
              </a:tr>
              <a:tr h="370840">
                <a:tc>
                  <a:txBody>
                    <a:bodyPr/>
                    <a:lstStyle/>
                    <a:p>
                      <a:pPr algn="ctr"/>
                      <a:r>
                        <a:rPr lang="sv-SE" dirty="0" smtClean="0"/>
                        <a:t>Queens</a:t>
                      </a:r>
                      <a:endParaRPr lang="en-IN" dirty="0"/>
                    </a:p>
                  </a:txBody>
                  <a:tcPr/>
                </a:tc>
                <a:tc>
                  <a:txBody>
                    <a:bodyPr/>
                    <a:lstStyle/>
                    <a:p>
                      <a:pPr algn="ctr"/>
                      <a:r>
                        <a:rPr lang="en-US" dirty="0" smtClean="0"/>
                        <a:t>5567</a:t>
                      </a:r>
                      <a:endParaRPr lang="en-IN" dirty="0"/>
                    </a:p>
                  </a:txBody>
                  <a:tcPr/>
                </a:tc>
                <a:extLst>
                  <a:ext uri="{0D108BD9-81ED-4DB2-BD59-A6C34878D82A}">
                    <a16:rowId xmlns:a16="http://schemas.microsoft.com/office/drawing/2014/main" val="3515689921"/>
                  </a:ext>
                </a:extLst>
              </a:tr>
              <a:tr h="370840">
                <a:tc>
                  <a:txBody>
                    <a:bodyPr/>
                    <a:lstStyle/>
                    <a:p>
                      <a:pPr algn="ctr"/>
                      <a:r>
                        <a:rPr lang="sv-SE" dirty="0" smtClean="0"/>
                        <a:t>Bronx</a:t>
                      </a:r>
                      <a:endParaRPr lang="en-IN" dirty="0"/>
                    </a:p>
                  </a:txBody>
                  <a:tcPr/>
                </a:tc>
                <a:tc>
                  <a:txBody>
                    <a:bodyPr/>
                    <a:lstStyle/>
                    <a:p>
                      <a:pPr algn="ctr"/>
                      <a:r>
                        <a:rPr lang="en-US" dirty="0" smtClean="0"/>
                        <a:t>1070</a:t>
                      </a:r>
                      <a:endParaRPr lang="en-IN" dirty="0"/>
                    </a:p>
                  </a:txBody>
                  <a:tcPr/>
                </a:tc>
                <a:extLst>
                  <a:ext uri="{0D108BD9-81ED-4DB2-BD59-A6C34878D82A}">
                    <a16:rowId xmlns:a16="http://schemas.microsoft.com/office/drawing/2014/main" val="3150547913"/>
                  </a:ext>
                </a:extLst>
              </a:tr>
              <a:tr h="370840">
                <a:tc>
                  <a:txBody>
                    <a:bodyPr/>
                    <a:lstStyle/>
                    <a:p>
                      <a:pPr algn="ctr"/>
                      <a:r>
                        <a:rPr lang="sv-SE" dirty="0" smtClean="0"/>
                        <a:t>Staten Island</a:t>
                      </a:r>
                      <a:endParaRPr lang="en-IN" dirty="0"/>
                    </a:p>
                  </a:txBody>
                  <a:tcPr/>
                </a:tc>
                <a:tc>
                  <a:txBody>
                    <a:bodyPr/>
                    <a:lstStyle/>
                    <a:p>
                      <a:pPr algn="ctr"/>
                      <a:r>
                        <a:rPr lang="en-US" dirty="0" smtClean="0"/>
                        <a:t>365</a:t>
                      </a:r>
                      <a:endParaRPr lang="en-IN" dirty="0"/>
                    </a:p>
                  </a:txBody>
                  <a:tcPr/>
                </a:tc>
                <a:extLst>
                  <a:ext uri="{0D108BD9-81ED-4DB2-BD59-A6C34878D82A}">
                    <a16:rowId xmlns:a16="http://schemas.microsoft.com/office/drawing/2014/main" val="2687738676"/>
                  </a:ext>
                </a:extLst>
              </a:tr>
            </a:tbl>
          </a:graphicData>
        </a:graphic>
      </p:graphicFrame>
      <p:sp>
        <p:nvSpPr>
          <p:cNvPr id="7" name="TextBox 6"/>
          <p:cNvSpPr txBox="1"/>
          <p:nvPr/>
        </p:nvSpPr>
        <p:spPr>
          <a:xfrm>
            <a:off x="815840" y="4447407"/>
            <a:ext cx="8789268" cy="584775"/>
          </a:xfrm>
          <a:prstGeom prst="rect">
            <a:avLst/>
          </a:prstGeom>
          <a:noFill/>
        </p:spPr>
        <p:txBody>
          <a:bodyPr wrap="square" rtlCol="0">
            <a:spAutoFit/>
          </a:bodyPr>
          <a:lstStyle/>
          <a:p>
            <a:r>
              <a:rPr lang="en-US" sz="1600" dirty="0"/>
              <a:t>Manhattan has the largest number of hosts with 19501,Brooklyn has the second largest number of hosts with </a:t>
            </a:r>
            <a:r>
              <a:rPr lang="en-US" sz="1600" dirty="0" smtClean="0"/>
              <a:t>19415.</a:t>
            </a:r>
            <a:endParaRPr lang="en-IN" sz="1600" dirty="0"/>
          </a:p>
        </p:txBody>
      </p:sp>
      <p:sp>
        <p:nvSpPr>
          <p:cNvPr id="8" name="TextBox 7"/>
          <p:cNvSpPr txBox="1"/>
          <p:nvPr/>
        </p:nvSpPr>
        <p:spPr>
          <a:xfrm>
            <a:off x="815840" y="5060049"/>
            <a:ext cx="5645737" cy="861774"/>
          </a:xfrm>
          <a:prstGeom prst="rect">
            <a:avLst/>
          </a:prstGeom>
          <a:noFill/>
        </p:spPr>
        <p:txBody>
          <a:bodyPr wrap="square" rtlCol="0">
            <a:spAutoFit/>
          </a:bodyPr>
          <a:lstStyle/>
          <a:p>
            <a:r>
              <a:rPr lang="en-US" sz="1600" dirty="0"/>
              <a:t>After that Queens with 5567 and the Bronx with 1070. while Staten Island has the fewest with </a:t>
            </a:r>
            <a:r>
              <a:rPr lang="en-US" sz="1600" dirty="0" smtClean="0"/>
              <a:t>365 Hosts.</a:t>
            </a:r>
            <a:endParaRPr lang="en-US" sz="1600" dirty="0"/>
          </a:p>
          <a:p>
            <a:endParaRPr lang="en-IN" dirty="0"/>
          </a:p>
        </p:txBody>
      </p:sp>
      <p:sp>
        <p:nvSpPr>
          <p:cNvPr id="9" name="TextBox 8"/>
          <p:cNvSpPr txBox="1"/>
          <p:nvPr/>
        </p:nvSpPr>
        <p:spPr>
          <a:xfrm>
            <a:off x="815840" y="5657302"/>
            <a:ext cx="9078438" cy="584775"/>
          </a:xfrm>
          <a:prstGeom prst="rect">
            <a:avLst/>
          </a:prstGeom>
          <a:noFill/>
        </p:spPr>
        <p:txBody>
          <a:bodyPr wrap="square" rtlCol="0">
            <a:spAutoFit/>
          </a:bodyPr>
          <a:lstStyle/>
          <a:p>
            <a:r>
              <a:rPr lang="en-US" sz="1600" dirty="0"/>
              <a:t>Brooklyn and Manhattan have the largest number of hosts, with more than double the number of hosts in Queens and more than 18 times the number of hosts in the Bronx.</a:t>
            </a:r>
          </a:p>
        </p:txBody>
      </p:sp>
      <p:sp>
        <p:nvSpPr>
          <p:cNvPr id="10" name="Flowchart: Connector 9"/>
          <p:cNvSpPr/>
          <p:nvPr/>
        </p:nvSpPr>
        <p:spPr>
          <a:xfrm>
            <a:off x="760181" y="4599458"/>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Connector 10"/>
          <p:cNvSpPr/>
          <p:nvPr/>
        </p:nvSpPr>
        <p:spPr>
          <a:xfrm>
            <a:off x="760180" y="5200836"/>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Connector 11"/>
          <p:cNvSpPr/>
          <p:nvPr/>
        </p:nvSpPr>
        <p:spPr>
          <a:xfrm>
            <a:off x="762268" y="5813478"/>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162861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839" y="208103"/>
            <a:ext cx="8437576" cy="643060"/>
          </a:xfrm>
        </p:spPr>
        <p:txBody>
          <a:bodyPr>
            <a:normAutofit/>
          </a:bodyPr>
          <a:lstStyle/>
          <a:p>
            <a:r>
              <a:rPr lang="en-US" sz="2600" b="1" u="sng" dirty="0">
                <a:solidFill>
                  <a:srgbClr val="FF0000"/>
                </a:solidFill>
              </a:rPr>
              <a:t>Total Counts Of Each Room </a:t>
            </a:r>
            <a:r>
              <a:rPr lang="en-US" sz="2600" b="1" u="sng" dirty="0" smtClean="0">
                <a:solidFill>
                  <a:srgbClr val="FF0000"/>
                </a:solidFill>
              </a:rPr>
              <a:t>Types in entire </a:t>
            </a:r>
            <a:r>
              <a:rPr lang="en-US" sz="2600" b="1" u="sng" dirty="0" err="1" smtClean="0">
                <a:solidFill>
                  <a:srgbClr val="FF0000"/>
                </a:solidFill>
              </a:rPr>
              <a:t>Nyc</a:t>
            </a:r>
            <a:r>
              <a:rPr lang="en-US" sz="2600" b="1" u="sng" dirty="0" smtClean="0">
                <a:solidFill>
                  <a:srgbClr val="FF0000"/>
                </a:solidFill>
              </a:rPr>
              <a:t> Using Pie Chart</a:t>
            </a:r>
            <a:endParaRPr lang="en-IN" sz="2600" u="sng" dirty="0">
              <a:solidFill>
                <a:srgbClr val="FF0000"/>
              </a:solidFill>
            </a:endParaRPr>
          </a:p>
        </p:txBody>
      </p:sp>
      <p:sp>
        <p:nvSpPr>
          <p:cNvPr id="3" name="Right Arrow 2"/>
          <p:cNvSpPr/>
          <p:nvPr/>
        </p:nvSpPr>
        <p:spPr>
          <a:xfrm>
            <a:off x="412932" y="411995"/>
            <a:ext cx="402908" cy="23527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0607" y="999168"/>
            <a:ext cx="5487650" cy="4318984"/>
          </a:xfrm>
          <a:prstGeom prst="rect">
            <a:avLst/>
          </a:prstGeom>
        </p:spPr>
      </p:pic>
      <p:sp>
        <p:nvSpPr>
          <p:cNvPr id="5" name="TextBox 4"/>
          <p:cNvSpPr txBox="1"/>
          <p:nvPr/>
        </p:nvSpPr>
        <p:spPr>
          <a:xfrm>
            <a:off x="815839" y="3339810"/>
            <a:ext cx="5532666" cy="830997"/>
          </a:xfrm>
          <a:prstGeom prst="rect">
            <a:avLst/>
          </a:prstGeom>
          <a:noFill/>
        </p:spPr>
        <p:txBody>
          <a:bodyPr wrap="square" rtlCol="0">
            <a:spAutoFit/>
          </a:bodyPr>
          <a:lstStyle/>
          <a:p>
            <a:r>
              <a:rPr lang="en-US" sz="1600" dirty="0"/>
              <a:t>The majority of listings on Airbnb are for entire homes or apartments, with 22784 listings, followed by private rooms with 21996 listings, and shared rooms with 1138 listings</a:t>
            </a:r>
            <a:r>
              <a:rPr lang="en-US" sz="1600" dirty="0" smtClean="0"/>
              <a:t>.</a:t>
            </a:r>
            <a:endParaRPr lang="en-US" sz="1600" dirty="0"/>
          </a:p>
        </p:txBody>
      </p:sp>
      <p:sp>
        <p:nvSpPr>
          <p:cNvPr id="6" name="TextBox 5"/>
          <p:cNvSpPr txBox="1"/>
          <p:nvPr/>
        </p:nvSpPr>
        <p:spPr>
          <a:xfrm>
            <a:off x="815839" y="4170807"/>
            <a:ext cx="5394038" cy="1077218"/>
          </a:xfrm>
          <a:prstGeom prst="rect">
            <a:avLst/>
          </a:prstGeom>
          <a:noFill/>
        </p:spPr>
        <p:txBody>
          <a:bodyPr wrap="square" rtlCol="0">
            <a:spAutoFit/>
          </a:bodyPr>
          <a:lstStyle/>
          <a:p>
            <a:r>
              <a:rPr lang="en-US" sz="1600" dirty="0"/>
              <a:t>There is a significant difference in the number of listings for each room type. For example, there are almost 20 times as many listings for entire homes or apartments as there are for shared rooms</a:t>
            </a:r>
            <a:r>
              <a:rPr lang="en-US" sz="1600" dirty="0" smtClean="0"/>
              <a:t>.</a:t>
            </a:r>
            <a:endParaRPr lang="en-US" sz="1600" dirty="0"/>
          </a:p>
        </p:txBody>
      </p:sp>
      <p:sp>
        <p:nvSpPr>
          <p:cNvPr id="7" name="TextBox 6"/>
          <p:cNvSpPr txBox="1"/>
          <p:nvPr/>
        </p:nvSpPr>
        <p:spPr>
          <a:xfrm>
            <a:off x="815839" y="5211025"/>
            <a:ext cx="5396765" cy="830997"/>
          </a:xfrm>
          <a:prstGeom prst="rect">
            <a:avLst/>
          </a:prstGeom>
          <a:noFill/>
        </p:spPr>
        <p:txBody>
          <a:bodyPr wrap="square" rtlCol="0">
            <a:spAutoFit/>
          </a:bodyPr>
          <a:lstStyle/>
          <a:p>
            <a:r>
              <a:rPr lang="en-US" sz="1600" dirty="0"/>
              <a:t>The data suggests that travelers using Airbnb have a wide range of accommodation options to choose from, including private rooms and entire homes or </a:t>
            </a:r>
            <a:r>
              <a:rPr lang="en-US" sz="1600" dirty="0" smtClean="0"/>
              <a:t>apartments</a:t>
            </a:r>
            <a:endParaRPr lang="en-US" sz="1600" dirty="0"/>
          </a:p>
        </p:txBody>
      </p:sp>
      <p:sp>
        <p:nvSpPr>
          <p:cNvPr id="8" name="TextBox 7"/>
          <p:cNvSpPr txBox="1"/>
          <p:nvPr/>
        </p:nvSpPr>
        <p:spPr>
          <a:xfrm>
            <a:off x="412932" y="2973994"/>
            <a:ext cx="1977292" cy="369332"/>
          </a:xfrm>
          <a:prstGeom prst="rect">
            <a:avLst/>
          </a:prstGeom>
          <a:noFill/>
        </p:spPr>
        <p:txBody>
          <a:bodyPr wrap="square" rtlCol="0">
            <a:spAutoFit/>
          </a:bodyPr>
          <a:lstStyle/>
          <a:p>
            <a:r>
              <a:rPr lang="en-US" b="1" u="sng" dirty="0" smtClean="0"/>
              <a:t>OBSERVATIONS</a:t>
            </a:r>
            <a:r>
              <a:rPr lang="en-US" b="1" dirty="0" smtClean="0"/>
              <a:t> :-</a:t>
            </a:r>
            <a:endParaRPr lang="en-IN" b="1" dirty="0"/>
          </a:p>
        </p:txBody>
      </p:sp>
      <p:graphicFrame>
        <p:nvGraphicFramePr>
          <p:cNvPr id="9" name="Table 8"/>
          <p:cNvGraphicFramePr>
            <a:graphicFrameLocks noGrp="1"/>
          </p:cNvGraphicFramePr>
          <p:nvPr>
            <p:extLst>
              <p:ext uri="{D42A27DB-BD31-4B8C-83A1-F6EECF244321}">
                <p14:modId xmlns:p14="http://schemas.microsoft.com/office/powerpoint/2010/main" val="504642060"/>
              </p:ext>
            </p:extLst>
          </p:nvPr>
        </p:nvGraphicFramePr>
        <p:xfrm>
          <a:off x="1693236" y="1188231"/>
          <a:ext cx="3641970" cy="1483360"/>
        </p:xfrm>
        <a:graphic>
          <a:graphicData uri="http://schemas.openxmlformats.org/drawingml/2006/table">
            <a:tbl>
              <a:tblPr firstRow="1" bandRow="1">
                <a:tableStyleId>{5C22544A-7EE6-4342-B048-85BDC9FD1C3A}</a:tableStyleId>
              </a:tblPr>
              <a:tblGrid>
                <a:gridCol w="1820985">
                  <a:extLst>
                    <a:ext uri="{9D8B030D-6E8A-4147-A177-3AD203B41FA5}">
                      <a16:colId xmlns:a16="http://schemas.microsoft.com/office/drawing/2014/main" val="2859829684"/>
                    </a:ext>
                  </a:extLst>
                </a:gridCol>
                <a:gridCol w="1820985">
                  <a:extLst>
                    <a:ext uri="{9D8B030D-6E8A-4147-A177-3AD203B41FA5}">
                      <a16:colId xmlns:a16="http://schemas.microsoft.com/office/drawing/2014/main" val="57269513"/>
                    </a:ext>
                  </a:extLst>
                </a:gridCol>
              </a:tblGrid>
              <a:tr h="370840">
                <a:tc>
                  <a:txBody>
                    <a:bodyPr/>
                    <a:lstStyle/>
                    <a:p>
                      <a:r>
                        <a:rPr lang="en-US" dirty="0" smtClean="0"/>
                        <a:t>Room Types</a:t>
                      </a:r>
                      <a:endParaRPr lang="en-IN" dirty="0"/>
                    </a:p>
                  </a:txBody>
                  <a:tcPr/>
                </a:tc>
                <a:tc>
                  <a:txBody>
                    <a:bodyPr/>
                    <a:lstStyle/>
                    <a:p>
                      <a:r>
                        <a:rPr lang="en-US" dirty="0" smtClean="0"/>
                        <a:t>Total Counts</a:t>
                      </a:r>
                      <a:endParaRPr lang="en-IN" dirty="0"/>
                    </a:p>
                  </a:txBody>
                  <a:tcPr/>
                </a:tc>
                <a:extLst>
                  <a:ext uri="{0D108BD9-81ED-4DB2-BD59-A6C34878D82A}">
                    <a16:rowId xmlns:a16="http://schemas.microsoft.com/office/drawing/2014/main" val="4062714029"/>
                  </a:ext>
                </a:extLst>
              </a:tr>
              <a:tr h="370840">
                <a:tc>
                  <a:txBody>
                    <a:bodyPr/>
                    <a:lstStyle/>
                    <a:p>
                      <a:r>
                        <a:rPr lang="en-US" dirty="0" smtClean="0"/>
                        <a:t>Entire Home/Apt</a:t>
                      </a:r>
                      <a:endParaRPr lang="en-IN" dirty="0"/>
                    </a:p>
                  </a:txBody>
                  <a:tcPr/>
                </a:tc>
                <a:tc>
                  <a:txBody>
                    <a:bodyPr/>
                    <a:lstStyle/>
                    <a:p>
                      <a:r>
                        <a:rPr lang="en-US" dirty="0" smtClean="0"/>
                        <a:t>22784</a:t>
                      </a:r>
                      <a:endParaRPr lang="en-IN" dirty="0"/>
                    </a:p>
                  </a:txBody>
                  <a:tcPr/>
                </a:tc>
                <a:extLst>
                  <a:ext uri="{0D108BD9-81ED-4DB2-BD59-A6C34878D82A}">
                    <a16:rowId xmlns:a16="http://schemas.microsoft.com/office/drawing/2014/main" val="1660531793"/>
                  </a:ext>
                </a:extLst>
              </a:tr>
              <a:tr h="370840">
                <a:tc>
                  <a:txBody>
                    <a:bodyPr/>
                    <a:lstStyle/>
                    <a:p>
                      <a:r>
                        <a:rPr lang="en-US" dirty="0" smtClean="0"/>
                        <a:t>Private Room</a:t>
                      </a:r>
                      <a:endParaRPr lang="en-IN" dirty="0"/>
                    </a:p>
                  </a:txBody>
                  <a:tcPr/>
                </a:tc>
                <a:tc>
                  <a:txBody>
                    <a:bodyPr/>
                    <a:lstStyle/>
                    <a:p>
                      <a:r>
                        <a:rPr lang="en-US" dirty="0" smtClean="0"/>
                        <a:t>21996</a:t>
                      </a:r>
                      <a:endParaRPr lang="en-IN" dirty="0"/>
                    </a:p>
                  </a:txBody>
                  <a:tcPr/>
                </a:tc>
                <a:extLst>
                  <a:ext uri="{0D108BD9-81ED-4DB2-BD59-A6C34878D82A}">
                    <a16:rowId xmlns:a16="http://schemas.microsoft.com/office/drawing/2014/main" val="2425334156"/>
                  </a:ext>
                </a:extLst>
              </a:tr>
              <a:tr h="370840">
                <a:tc>
                  <a:txBody>
                    <a:bodyPr/>
                    <a:lstStyle/>
                    <a:p>
                      <a:r>
                        <a:rPr lang="en-US" dirty="0" smtClean="0"/>
                        <a:t>Shared Room</a:t>
                      </a:r>
                      <a:endParaRPr lang="en-IN" dirty="0"/>
                    </a:p>
                  </a:txBody>
                  <a:tcPr/>
                </a:tc>
                <a:tc>
                  <a:txBody>
                    <a:bodyPr/>
                    <a:lstStyle/>
                    <a:p>
                      <a:r>
                        <a:rPr lang="en-US" dirty="0" smtClean="0"/>
                        <a:t>1138</a:t>
                      </a:r>
                      <a:endParaRPr lang="en-IN" dirty="0"/>
                    </a:p>
                  </a:txBody>
                  <a:tcPr/>
                </a:tc>
                <a:extLst>
                  <a:ext uri="{0D108BD9-81ED-4DB2-BD59-A6C34878D82A}">
                    <a16:rowId xmlns:a16="http://schemas.microsoft.com/office/drawing/2014/main" val="2595831045"/>
                  </a:ext>
                </a:extLst>
              </a:tr>
            </a:tbl>
          </a:graphicData>
        </a:graphic>
      </p:graphicFrame>
      <p:sp>
        <p:nvSpPr>
          <p:cNvPr id="10" name="Flowchart: Connector 9"/>
          <p:cNvSpPr/>
          <p:nvPr/>
        </p:nvSpPr>
        <p:spPr>
          <a:xfrm>
            <a:off x="760180" y="3481858"/>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Connector 10"/>
          <p:cNvSpPr/>
          <p:nvPr/>
        </p:nvSpPr>
        <p:spPr>
          <a:xfrm>
            <a:off x="760180" y="4333193"/>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Connector 11"/>
          <p:cNvSpPr/>
          <p:nvPr/>
        </p:nvSpPr>
        <p:spPr>
          <a:xfrm>
            <a:off x="760180" y="5359715"/>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29359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840" y="239364"/>
            <a:ext cx="8282354" cy="580537"/>
          </a:xfrm>
        </p:spPr>
        <p:txBody>
          <a:bodyPr>
            <a:normAutofit/>
          </a:bodyPr>
          <a:lstStyle/>
          <a:p>
            <a:r>
              <a:rPr lang="en-US" sz="2600" b="1" u="sng" dirty="0">
                <a:solidFill>
                  <a:srgbClr val="FF0000"/>
                </a:solidFill>
              </a:rPr>
              <a:t>Stay Requirement counts by Minimum Nights using Bar chart</a:t>
            </a:r>
            <a:endParaRPr lang="en-IN" sz="2600" u="sng" dirty="0">
              <a:solidFill>
                <a:srgbClr val="FF0000"/>
              </a:solidFill>
            </a:endParaRPr>
          </a:p>
        </p:txBody>
      </p:sp>
      <p:sp>
        <p:nvSpPr>
          <p:cNvPr id="3" name="Right Arrow 2"/>
          <p:cNvSpPr/>
          <p:nvPr/>
        </p:nvSpPr>
        <p:spPr>
          <a:xfrm>
            <a:off x="412932" y="411995"/>
            <a:ext cx="402908" cy="23527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933" y="918380"/>
            <a:ext cx="9114022" cy="3458235"/>
          </a:xfrm>
          <a:prstGeom prst="rect">
            <a:avLst/>
          </a:prstGeom>
        </p:spPr>
      </p:pic>
      <p:sp>
        <p:nvSpPr>
          <p:cNvPr id="5" name="TextBox 4"/>
          <p:cNvSpPr txBox="1"/>
          <p:nvPr/>
        </p:nvSpPr>
        <p:spPr>
          <a:xfrm>
            <a:off x="412932" y="4475094"/>
            <a:ext cx="1969477" cy="369332"/>
          </a:xfrm>
          <a:prstGeom prst="rect">
            <a:avLst/>
          </a:prstGeom>
          <a:noFill/>
        </p:spPr>
        <p:txBody>
          <a:bodyPr wrap="square" rtlCol="0">
            <a:spAutoFit/>
          </a:bodyPr>
          <a:lstStyle/>
          <a:p>
            <a:r>
              <a:rPr lang="en-US" b="1" u="sng" dirty="0" smtClean="0"/>
              <a:t>OBSERVATIONS</a:t>
            </a:r>
            <a:r>
              <a:rPr lang="en-US" b="1" dirty="0" smtClean="0"/>
              <a:t> :-</a:t>
            </a:r>
            <a:endParaRPr lang="en-IN" b="1" dirty="0"/>
          </a:p>
        </p:txBody>
      </p:sp>
      <p:sp>
        <p:nvSpPr>
          <p:cNvPr id="6" name="TextBox 5"/>
          <p:cNvSpPr txBox="1"/>
          <p:nvPr/>
        </p:nvSpPr>
        <p:spPr>
          <a:xfrm>
            <a:off x="815840" y="4807335"/>
            <a:ext cx="8398498" cy="584775"/>
          </a:xfrm>
          <a:prstGeom prst="rect">
            <a:avLst/>
          </a:prstGeom>
          <a:noFill/>
        </p:spPr>
        <p:txBody>
          <a:bodyPr wrap="square" rtlCol="0">
            <a:spAutoFit/>
          </a:bodyPr>
          <a:lstStyle/>
          <a:p>
            <a:r>
              <a:rPr lang="en-US" sz="1600" dirty="0"/>
              <a:t>The majority of listings on Airbnb have a minimum stay requirement of 1 or 2 nights, with 12067 and 11080 listings, respectively.</a:t>
            </a:r>
          </a:p>
        </p:txBody>
      </p:sp>
      <p:sp>
        <p:nvSpPr>
          <p:cNvPr id="7" name="TextBox 6"/>
          <p:cNvSpPr txBox="1"/>
          <p:nvPr/>
        </p:nvSpPr>
        <p:spPr>
          <a:xfrm>
            <a:off x="815840" y="5391943"/>
            <a:ext cx="8398498" cy="861774"/>
          </a:xfrm>
          <a:prstGeom prst="rect">
            <a:avLst/>
          </a:prstGeom>
          <a:noFill/>
        </p:spPr>
        <p:txBody>
          <a:bodyPr wrap="square" rtlCol="0">
            <a:spAutoFit/>
          </a:bodyPr>
          <a:lstStyle/>
          <a:p>
            <a:r>
              <a:rPr lang="en-US" sz="1600" dirty="0"/>
              <a:t>The number of listings with a minimum stay requirement decreases as the length of stay increases, with 7375 listings requiring a minimum stay of 3 nights, and so on.</a:t>
            </a:r>
          </a:p>
          <a:p>
            <a:endParaRPr lang="en-IN" dirty="0"/>
          </a:p>
        </p:txBody>
      </p:sp>
      <p:sp>
        <p:nvSpPr>
          <p:cNvPr id="8" name="TextBox 7"/>
          <p:cNvSpPr txBox="1"/>
          <p:nvPr/>
        </p:nvSpPr>
        <p:spPr>
          <a:xfrm>
            <a:off x="815840" y="5939627"/>
            <a:ext cx="8282354" cy="584775"/>
          </a:xfrm>
          <a:prstGeom prst="rect">
            <a:avLst/>
          </a:prstGeom>
          <a:noFill/>
        </p:spPr>
        <p:txBody>
          <a:bodyPr wrap="square" rtlCol="0">
            <a:spAutoFit/>
          </a:bodyPr>
          <a:lstStyle/>
          <a:p>
            <a:r>
              <a:rPr lang="en-US" sz="1600" dirty="0"/>
              <a:t>There are relatively few listings with a minimum stay requirement of 30 nights or more, with 3489 and 189 listings, </a:t>
            </a:r>
            <a:r>
              <a:rPr lang="en-US" sz="1600" dirty="0" smtClean="0"/>
              <a:t>respectively.</a:t>
            </a:r>
            <a:endParaRPr lang="en-IN" sz="1600" dirty="0"/>
          </a:p>
        </p:txBody>
      </p:sp>
      <p:sp>
        <p:nvSpPr>
          <p:cNvPr id="9" name="Flowchart: Connector 8"/>
          <p:cNvSpPr/>
          <p:nvPr/>
        </p:nvSpPr>
        <p:spPr>
          <a:xfrm>
            <a:off x="762270" y="4961390"/>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Connector 9"/>
          <p:cNvSpPr/>
          <p:nvPr/>
        </p:nvSpPr>
        <p:spPr>
          <a:xfrm>
            <a:off x="760181" y="5532761"/>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Connector 10"/>
          <p:cNvSpPr/>
          <p:nvPr/>
        </p:nvSpPr>
        <p:spPr>
          <a:xfrm>
            <a:off x="760181" y="6079946"/>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227942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840" y="223734"/>
            <a:ext cx="8172938" cy="611798"/>
          </a:xfrm>
        </p:spPr>
        <p:txBody>
          <a:bodyPr>
            <a:normAutofit/>
          </a:bodyPr>
          <a:lstStyle/>
          <a:p>
            <a:r>
              <a:rPr lang="en-US" sz="2600" b="1" u="sng" dirty="0">
                <a:solidFill>
                  <a:srgbClr val="FF0000"/>
                </a:solidFill>
              </a:rPr>
              <a:t>Total Reviews by Each Neighborhood Group using Pie Chart</a:t>
            </a:r>
            <a:endParaRPr lang="en-IN" sz="2600" u="sng" dirty="0">
              <a:solidFill>
                <a:srgbClr val="FF0000"/>
              </a:solidFill>
            </a:endParaRPr>
          </a:p>
        </p:txBody>
      </p:sp>
      <p:sp>
        <p:nvSpPr>
          <p:cNvPr id="3" name="Right Arrow 2"/>
          <p:cNvSpPr/>
          <p:nvPr/>
        </p:nvSpPr>
        <p:spPr>
          <a:xfrm>
            <a:off x="412932" y="411995"/>
            <a:ext cx="402908" cy="23527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9178" y="1808413"/>
            <a:ext cx="6299200" cy="3107464"/>
          </a:xfrm>
          <a:prstGeom prst="rect">
            <a:avLst/>
          </a:prstGeom>
        </p:spPr>
      </p:pic>
      <p:sp>
        <p:nvSpPr>
          <p:cNvPr id="5" name="TextBox 4"/>
          <p:cNvSpPr txBox="1"/>
          <p:nvPr/>
        </p:nvSpPr>
        <p:spPr>
          <a:xfrm>
            <a:off x="412932" y="1152937"/>
            <a:ext cx="2000739" cy="369332"/>
          </a:xfrm>
          <a:prstGeom prst="rect">
            <a:avLst/>
          </a:prstGeom>
          <a:noFill/>
        </p:spPr>
        <p:txBody>
          <a:bodyPr wrap="square" rtlCol="0">
            <a:spAutoFit/>
          </a:bodyPr>
          <a:lstStyle/>
          <a:p>
            <a:r>
              <a:rPr lang="en-US" b="1" u="sng" dirty="0" smtClean="0"/>
              <a:t>OBSERVATIONS</a:t>
            </a:r>
            <a:r>
              <a:rPr lang="en-US" b="1" dirty="0" smtClean="0"/>
              <a:t> :-</a:t>
            </a:r>
            <a:endParaRPr lang="en-IN" b="1" dirty="0"/>
          </a:p>
        </p:txBody>
      </p:sp>
      <p:sp>
        <p:nvSpPr>
          <p:cNvPr id="6" name="TextBox 5"/>
          <p:cNvSpPr txBox="1"/>
          <p:nvPr/>
        </p:nvSpPr>
        <p:spPr>
          <a:xfrm>
            <a:off x="815841" y="1612436"/>
            <a:ext cx="4404835" cy="830997"/>
          </a:xfrm>
          <a:prstGeom prst="rect">
            <a:avLst/>
          </a:prstGeom>
          <a:noFill/>
        </p:spPr>
        <p:txBody>
          <a:bodyPr wrap="square" rtlCol="0">
            <a:spAutoFit/>
          </a:bodyPr>
          <a:lstStyle/>
          <a:p>
            <a:r>
              <a:rPr lang="en-US" sz="1600" dirty="0"/>
              <a:t>Brooklyn has the largest share of total reviews on Airbnb, with 43.3%, followed by Manhattan with 38.9</a:t>
            </a:r>
            <a:r>
              <a:rPr lang="en-US" sz="1600" dirty="0" smtClean="0"/>
              <a:t>%.</a:t>
            </a:r>
            <a:endParaRPr lang="en-US" sz="1600" dirty="0"/>
          </a:p>
        </p:txBody>
      </p:sp>
      <p:sp>
        <p:nvSpPr>
          <p:cNvPr id="7" name="TextBox 6"/>
          <p:cNvSpPr txBox="1"/>
          <p:nvPr/>
        </p:nvSpPr>
        <p:spPr>
          <a:xfrm>
            <a:off x="815839" y="2384043"/>
            <a:ext cx="4404837" cy="1107996"/>
          </a:xfrm>
          <a:prstGeom prst="rect">
            <a:avLst/>
          </a:prstGeom>
          <a:noFill/>
        </p:spPr>
        <p:txBody>
          <a:bodyPr wrap="square" rtlCol="0">
            <a:spAutoFit/>
          </a:bodyPr>
          <a:lstStyle/>
          <a:p>
            <a:r>
              <a:rPr lang="en-US" sz="1600" dirty="0"/>
              <a:t>Queens has the third largest share of total reviews, with 14.2%, followed by the Bronx with 2.6% and Staten Island with 1.0%.</a:t>
            </a:r>
          </a:p>
          <a:p>
            <a:endParaRPr lang="en-IN" dirty="0"/>
          </a:p>
        </p:txBody>
      </p:sp>
      <p:sp>
        <p:nvSpPr>
          <p:cNvPr id="8" name="TextBox 7"/>
          <p:cNvSpPr txBox="1"/>
          <p:nvPr/>
        </p:nvSpPr>
        <p:spPr>
          <a:xfrm>
            <a:off x="815838" y="3174525"/>
            <a:ext cx="4404837" cy="830997"/>
          </a:xfrm>
          <a:prstGeom prst="rect">
            <a:avLst/>
          </a:prstGeom>
          <a:noFill/>
        </p:spPr>
        <p:txBody>
          <a:bodyPr wrap="square" rtlCol="0">
            <a:spAutoFit/>
          </a:bodyPr>
          <a:lstStyle/>
          <a:p>
            <a:r>
              <a:rPr lang="en-US" sz="1600" dirty="0" smtClean="0"/>
              <a:t>The </a:t>
            </a:r>
            <a:r>
              <a:rPr lang="en-US" sz="1600" dirty="0"/>
              <a:t>data suggests that Airbnb is more popular in Brooklyn and Manhattan compared to the other neighborhood groups.</a:t>
            </a:r>
            <a:endParaRPr lang="en-IN" sz="1600" dirty="0"/>
          </a:p>
        </p:txBody>
      </p:sp>
      <p:sp>
        <p:nvSpPr>
          <p:cNvPr id="9" name="TextBox 8"/>
          <p:cNvSpPr txBox="1"/>
          <p:nvPr/>
        </p:nvSpPr>
        <p:spPr>
          <a:xfrm>
            <a:off x="815840" y="4005522"/>
            <a:ext cx="4404835" cy="2831544"/>
          </a:xfrm>
          <a:prstGeom prst="rect">
            <a:avLst/>
          </a:prstGeom>
          <a:noFill/>
        </p:spPr>
        <p:txBody>
          <a:bodyPr wrap="square" rtlCol="0">
            <a:spAutoFit/>
          </a:bodyPr>
          <a:lstStyle/>
          <a:p>
            <a:r>
              <a:rPr lang="en-US" sz="1600" dirty="0"/>
              <a:t>Despite having fewer listings, Brooklyn has more reviews on Airbnb compared to Manhattan. This could indicate that Airbnb users in Brooklyn are more likely to leave reviews, or that the listings in Brooklyn are more popular or successful in generating positive reviews. It is worth noting that there could be a number of other factors that could contribute to this difference in reviews, such as the quality of the listings or the characteristics of the travelers who use Airbnb in these areas.</a:t>
            </a:r>
          </a:p>
          <a:p>
            <a:endParaRPr lang="en-IN" dirty="0"/>
          </a:p>
        </p:txBody>
      </p:sp>
      <p:sp>
        <p:nvSpPr>
          <p:cNvPr id="10" name="Flowchart: Connector 9"/>
          <p:cNvSpPr/>
          <p:nvPr/>
        </p:nvSpPr>
        <p:spPr>
          <a:xfrm>
            <a:off x="760179" y="1755156"/>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Connector 10"/>
          <p:cNvSpPr/>
          <p:nvPr/>
        </p:nvSpPr>
        <p:spPr>
          <a:xfrm>
            <a:off x="760179" y="2530413"/>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Connector 11"/>
          <p:cNvSpPr/>
          <p:nvPr/>
        </p:nvSpPr>
        <p:spPr>
          <a:xfrm>
            <a:off x="760179" y="3338517"/>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lowchart: Connector 12"/>
          <p:cNvSpPr/>
          <p:nvPr/>
        </p:nvSpPr>
        <p:spPr>
          <a:xfrm>
            <a:off x="760179" y="4145183"/>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687545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840" y="204195"/>
            <a:ext cx="9642231" cy="650875"/>
          </a:xfrm>
        </p:spPr>
        <p:txBody>
          <a:bodyPr>
            <a:normAutofit/>
          </a:bodyPr>
          <a:lstStyle/>
          <a:p>
            <a:r>
              <a:rPr lang="en-US" sz="2600" b="1" u="sng" dirty="0">
                <a:solidFill>
                  <a:srgbClr val="FF0000"/>
                </a:solidFill>
              </a:rPr>
              <a:t>Number of Max. Reviews by Each Neighborhood Group using Pie Chart</a:t>
            </a:r>
            <a:endParaRPr lang="en-IN" sz="2600" u="sng" dirty="0">
              <a:solidFill>
                <a:srgbClr val="FF0000"/>
              </a:solidFill>
            </a:endParaRPr>
          </a:p>
        </p:txBody>
      </p:sp>
      <p:sp>
        <p:nvSpPr>
          <p:cNvPr id="3" name="Right Arrow 2"/>
          <p:cNvSpPr/>
          <p:nvPr/>
        </p:nvSpPr>
        <p:spPr>
          <a:xfrm>
            <a:off x="412932" y="411995"/>
            <a:ext cx="402908" cy="23527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8795" y="1761520"/>
            <a:ext cx="6084686" cy="3163021"/>
          </a:xfrm>
          <a:prstGeom prst="rect">
            <a:avLst/>
          </a:prstGeom>
        </p:spPr>
      </p:pic>
      <p:sp>
        <p:nvSpPr>
          <p:cNvPr id="5" name="TextBox 4"/>
          <p:cNvSpPr txBox="1"/>
          <p:nvPr/>
        </p:nvSpPr>
        <p:spPr>
          <a:xfrm>
            <a:off x="412932" y="1155114"/>
            <a:ext cx="1930400" cy="369332"/>
          </a:xfrm>
          <a:prstGeom prst="rect">
            <a:avLst/>
          </a:prstGeom>
          <a:noFill/>
        </p:spPr>
        <p:txBody>
          <a:bodyPr wrap="square" rtlCol="0">
            <a:spAutoFit/>
          </a:bodyPr>
          <a:lstStyle/>
          <a:p>
            <a:r>
              <a:rPr lang="en-US" b="1" u="sng" dirty="0"/>
              <a:t>OBSERVATIONS</a:t>
            </a:r>
            <a:r>
              <a:rPr lang="en-US" b="1" dirty="0"/>
              <a:t> :-</a:t>
            </a:r>
            <a:endParaRPr lang="en-IN" b="1" dirty="0"/>
          </a:p>
        </p:txBody>
      </p:sp>
      <p:sp>
        <p:nvSpPr>
          <p:cNvPr id="6" name="TextBox 5"/>
          <p:cNvSpPr txBox="1"/>
          <p:nvPr/>
        </p:nvSpPr>
        <p:spPr>
          <a:xfrm>
            <a:off x="715112" y="1524446"/>
            <a:ext cx="4911091" cy="830997"/>
          </a:xfrm>
          <a:prstGeom prst="rect">
            <a:avLst/>
          </a:prstGeom>
          <a:noFill/>
        </p:spPr>
        <p:txBody>
          <a:bodyPr wrap="square" rtlCol="0">
            <a:spAutoFit/>
          </a:bodyPr>
          <a:lstStyle/>
          <a:p>
            <a:r>
              <a:rPr lang="en-US" sz="1600" dirty="0"/>
              <a:t>Queens and Manhattan seem to be the most popular neighborhoods for reviewing, as they have both high number of maximum reviews.</a:t>
            </a:r>
          </a:p>
        </p:txBody>
      </p:sp>
      <p:sp>
        <p:nvSpPr>
          <p:cNvPr id="7" name="TextBox 6"/>
          <p:cNvSpPr txBox="1"/>
          <p:nvPr/>
        </p:nvSpPr>
        <p:spPr>
          <a:xfrm>
            <a:off x="715111" y="2355443"/>
            <a:ext cx="4911091" cy="1569660"/>
          </a:xfrm>
          <a:prstGeom prst="rect">
            <a:avLst/>
          </a:prstGeom>
          <a:noFill/>
        </p:spPr>
        <p:txBody>
          <a:bodyPr wrap="square" rtlCol="0">
            <a:spAutoFit/>
          </a:bodyPr>
          <a:lstStyle/>
          <a:p>
            <a:r>
              <a:rPr lang="en-US" sz="1600" dirty="0"/>
              <a:t>Queens has the highest percentage of reviews at 26.5%, but it has the third highest number of listings, behind Manhattan and Brooklyn. This suggests that Queens may be a particularly popular destination for tourists or visitors, even though it has fewer listings compared to Manhattan and Brooklyn</a:t>
            </a:r>
            <a:r>
              <a:rPr lang="en-US" sz="1600" dirty="0" smtClean="0"/>
              <a:t>.</a:t>
            </a:r>
            <a:endParaRPr lang="en-US" sz="1600" dirty="0"/>
          </a:p>
        </p:txBody>
      </p:sp>
      <p:sp>
        <p:nvSpPr>
          <p:cNvPr id="8" name="TextBox 7"/>
          <p:cNvSpPr txBox="1"/>
          <p:nvPr/>
        </p:nvSpPr>
        <p:spPr>
          <a:xfrm>
            <a:off x="715110" y="3925103"/>
            <a:ext cx="4911092" cy="1077218"/>
          </a:xfrm>
          <a:prstGeom prst="rect">
            <a:avLst/>
          </a:prstGeom>
          <a:noFill/>
        </p:spPr>
        <p:txBody>
          <a:bodyPr wrap="square" rtlCol="0">
            <a:spAutoFit/>
          </a:bodyPr>
          <a:lstStyle/>
          <a:p>
            <a:r>
              <a:rPr lang="en-US" sz="1600" dirty="0"/>
              <a:t>Manhattan and Brooklyn also have a high percentage of reviews, at 25.5% &amp; 20.5%. This indicates that it is a popular destination for tourists or visitors as </a:t>
            </a:r>
            <a:r>
              <a:rPr lang="en-US" sz="1600" dirty="0" smtClean="0"/>
              <a:t>well… </a:t>
            </a:r>
            <a:r>
              <a:rPr lang="en-US" sz="1600" dirty="0"/>
              <a:t>(number of listings higher than queens</a:t>
            </a:r>
            <a:r>
              <a:rPr lang="en-US" sz="1600" dirty="0" smtClean="0"/>
              <a:t>).</a:t>
            </a:r>
            <a:endParaRPr lang="en-US" sz="1600" dirty="0"/>
          </a:p>
        </p:txBody>
      </p:sp>
      <p:sp>
        <p:nvSpPr>
          <p:cNvPr id="9" name="TextBox 8"/>
          <p:cNvSpPr txBox="1"/>
          <p:nvPr/>
        </p:nvSpPr>
        <p:spPr>
          <a:xfrm>
            <a:off x="715110" y="5002321"/>
            <a:ext cx="4911092" cy="1077218"/>
          </a:xfrm>
          <a:prstGeom prst="rect">
            <a:avLst/>
          </a:prstGeom>
          <a:noFill/>
        </p:spPr>
        <p:txBody>
          <a:bodyPr wrap="square" rtlCol="0">
            <a:spAutoFit/>
          </a:bodyPr>
          <a:lstStyle/>
          <a:p>
            <a:r>
              <a:rPr lang="en-US" sz="1600" dirty="0" smtClean="0"/>
              <a:t>Overall</a:t>
            </a:r>
            <a:r>
              <a:rPr lang="en-US" sz="1600" dirty="0"/>
              <a:t>, this data suggests that Queens, Manhattan, and Brooklyn are the most popular neighborhoods for tourists or visitors, based on the high number of reviews they receive.</a:t>
            </a:r>
            <a:endParaRPr lang="en-IN" sz="1600" dirty="0"/>
          </a:p>
        </p:txBody>
      </p:sp>
      <p:sp>
        <p:nvSpPr>
          <p:cNvPr id="10" name="Flowchart: Connector 9"/>
          <p:cNvSpPr/>
          <p:nvPr/>
        </p:nvSpPr>
        <p:spPr>
          <a:xfrm>
            <a:off x="659451" y="1671995"/>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Connector 10"/>
          <p:cNvSpPr/>
          <p:nvPr/>
        </p:nvSpPr>
        <p:spPr>
          <a:xfrm>
            <a:off x="659451" y="2502992"/>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Connector 11"/>
          <p:cNvSpPr/>
          <p:nvPr/>
        </p:nvSpPr>
        <p:spPr>
          <a:xfrm>
            <a:off x="659451" y="4076089"/>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lowchart: Connector 12"/>
          <p:cNvSpPr/>
          <p:nvPr/>
        </p:nvSpPr>
        <p:spPr>
          <a:xfrm>
            <a:off x="659450" y="5153307"/>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417434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812" y="448607"/>
            <a:ext cx="5600698" cy="1057389"/>
          </a:xfrm>
        </p:spPr>
        <p:txBody>
          <a:bodyPr>
            <a:normAutofit/>
          </a:bodyPr>
          <a:lstStyle/>
          <a:p>
            <a:r>
              <a:rPr lang="en-US" sz="3600" b="1" dirty="0" smtClean="0">
                <a:solidFill>
                  <a:srgbClr val="FF0000"/>
                </a:solidFill>
              </a:rPr>
              <a:t>   </a:t>
            </a:r>
            <a:r>
              <a:rPr lang="en-US" sz="3600" b="1" u="sng" dirty="0" smtClean="0">
                <a:solidFill>
                  <a:srgbClr val="FF0000"/>
                </a:solidFill>
              </a:rPr>
              <a:t>Points For </a:t>
            </a:r>
            <a:r>
              <a:rPr lang="en-US" sz="3600" b="1" u="sng" dirty="0">
                <a:solidFill>
                  <a:srgbClr val="FF0000"/>
                </a:solidFill>
              </a:rPr>
              <a:t>D</a:t>
            </a:r>
            <a:r>
              <a:rPr lang="en-US" sz="3600" b="1" u="sng" dirty="0" smtClean="0">
                <a:solidFill>
                  <a:srgbClr val="FF0000"/>
                </a:solidFill>
              </a:rPr>
              <a:t>iscussion </a:t>
            </a:r>
            <a:endParaRPr lang="en-IN" sz="3600" b="1" u="sng" dirty="0">
              <a:solidFill>
                <a:srgbClr val="FF0000"/>
              </a:solidFill>
            </a:endParaRPr>
          </a:p>
        </p:txBody>
      </p:sp>
      <p:sp>
        <p:nvSpPr>
          <p:cNvPr id="7" name="TextBox 6"/>
          <p:cNvSpPr txBox="1"/>
          <p:nvPr/>
        </p:nvSpPr>
        <p:spPr>
          <a:xfrm>
            <a:off x="1352548" y="2196352"/>
            <a:ext cx="4667250" cy="369332"/>
          </a:xfrm>
          <a:prstGeom prst="rect">
            <a:avLst/>
          </a:prstGeom>
          <a:noFill/>
        </p:spPr>
        <p:txBody>
          <a:bodyPr wrap="square" rtlCol="0">
            <a:spAutoFit/>
          </a:bodyPr>
          <a:lstStyle/>
          <a:p>
            <a:r>
              <a:rPr lang="en-US" b="1" dirty="0" smtClean="0"/>
              <a:t>About the Dataset – Airbnb Bookings NYC</a:t>
            </a:r>
            <a:endParaRPr lang="en-IN" b="1" dirty="0"/>
          </a:p>
        </p:txBody>
      </p:sp>
      <p:sp>
        <p:nvSpPr>
          <p:cNvPr id="8" name="TextBox 7"/>
          <p:cNvSpPr txBox="1"/>
          <p:nvPr/>
        </p:nvSpPr>
        <p:spPr>
          <a:xfrm>
            <a:off x="1352548" y="3394295"/>
            <a:ext cx="3286125" cy="369332"/>
          </a:xfrm>
          <a:prstGeom prst="rect">
            <a:avLst/>
          </a:prstGeom>
          <a:noFill/>
        </p:spPr>
        <p:txBody>
          <a:bodyPr wrap="square" rtlCol="0">
            <a:spAutoFit/>
          </a:bodyPr>
          <a:lstStyle/>
          <a:p>
            <a:r>
              <a:rPr lang="en-US" b="1" dirty="0" smtClean="0"/>
              <a:t>Understand The Given Variables </a:t>
            </a:r>
            <a:endParaRPr lang="en-IN" b="1" dirty="0"/>
          </a:p>
        </p:txBody>
      </p:sp>
      <p:sp>
        <p:nvSpPr>
          <p:cNvPr id="9" name="TextBox 8"/>
          <p:cNvSpPr txBox="1"/>
          <p:nvPr/>
        </p:nvSpPr>
        <p:spPr>
          <a:xfrm>
            <a:off x="1352548" y="2793040"/>
            <a:ext cx="2657476" cy="369332"/>
          </a:xfrm>
          <a:prstGeom prst="rect">
            <a:avLst/>
          </a:prstGeom>
          <a:noFill/>
        </p:spPr>
        <p:txBody>
          <a:bodyPr wrap="square" rtlCol="0">
            <a:spAutoFit/>
          </a:bodyPr>
          <a:lstStyle/>
          <a:p>
            <a:r>
              <a:rPr lang="en-US" b="1" dirty="0" smtClean="0"/>
              <a:t>Project Summary Of EDA </a:t>
            </a:r>
            <a:endParaRPr lang="en-IN" b="1" dirty="0"/>
          </a:p>
        </p:txBody>
      </p:sp>
      <p:sp>
        <p:nvSpPr>
          <p:cNvPr id="10" name="TextBox 9"/>
          <p:cNvSpPr txBox="1"/>
          <p:nvPr/>
        </p:nvSpPr>
        <p:spPr>
          <a:xfrm>
            <a:off x="1352548" y="4597956"/>
            <a:ext cx="3705226" cy="369332"/>
          </a:xfrm>
          <a:prstGeom prst="rect">
            <a:avLst/>
          </a:prstGeom>
          <a:noFill/>
        </p:spPr>
        <p:txBody>
          <a:bodyPr wrap="square" rtlCol="0">
            <a:spAutoFit/>
          </a:bodyPr>
          <a:lstStyle/>
          <a:p>
            <a:r>
              <a:rPr lang="en-US" b="1" dirty="0" smtClean="0"/>
              <a:t>Data Visualization and Observations </a:t>
            </a:r>
            <a:endParaRPr lang="en-IN" b="1" dirty="0"/>
          </a:p>
        </p:txBody>
      </p:sp>
      <p:sp>
        <p:nvSpPr>
          <p:cNvPr id="11" name="TextBox 10"/>
          <p:cNvSpPr txBox="1"/>
          <p:nvPr/>
        </p:nvSpPr>
        <p:spPr>
          <a:xfrm>
            <a:off x="1352548" y="3986416"/>
            <a:ext cx="3286125" cy="369332"/>
          </a:xfrm>
          <a:prstGeom prst="rect">
            <a:avLst/>
          </a:prstGeom>
          <a:noFill/>
        </p:spPr>
        <p:txBody>
          <a:bodyPr wrap="square" rtlCol="0">
            <a:spAutoFit/>
          </a:bodyPr>
          <a:lstStyle/>
          <a:p>
            <a:r>
              <a:rPr lang="en-US" b="1" dirty="0" smtClean="0"/>
              <a:t>Problem statements</a:t>
            </a:r>
            <a:endParaRPr lang="en-IN" b="1" dirty="0"/>
          </a:p>
        </p:txBody>
      </p:sp>
      <p:sp>
        <p:nvSpPr>
          <p:cNvPr id="12" name="TextBox 11"/>
          <p:cNvSpPr txBox="1"/>
          <p:nvPr/>
        </p:nvSpPr>
        <p:spPr>
          <a:xfrm>
            <a:off x="1206817" y="1591117"/>
            <a:ext cx="3295649" cy="369332"/>
          </a:xfrm>
          <a:prstGeom prst="rect">
            <a:avLst/>
          </a:prstGeom>
          <a:noFill/>
        </p:spPr>
        <p:txBody>
          <a:bodyPr wrap="square" rtlCol="0">
            <a:spAutoFit/>
          </a:bodyPr>
          <a:lstStyle/>
          <a:p>
            <a:r>
              <a:rPr lang="en-US" dirty="0" smtClean="0"/>
              <a:t>   </a:t>
            </a:r>
            <a:r>
              <a:rPr lang="en-US" b="1" dirty="0" smtClean="0"/>
              <a:t>Introduction of Airbnb</a:t>
            </a:r>
            <a:endParaRPr lang="en-IN" b="1" dirty="0"/>
          </a:p>
        </p:txBody>
      </p:sp>
      <p:sp>
        <p:nvSpPr>
          <p:cNvPr id="13" name="TextBox 12"/>
          <p:cNvSpPr txBox="1"/>
          <p:nvPr/>
        </p:nvSpPr>
        <p:spPr>
          <a:xfrm>
            <a:off x="1352548" y="5179792"/>
            <a:ext cx="3286125" cy="369332"/>
          </a:xfrm>
          <a:prstGeom prst="rect">
            <a:avLst/>
          </a:prstGeom>
          <a:noFill/>
        </p:spPr>
        <p:txBody>
          <a:bodyPr wrap="square" rtlCol="0">
            <a:spAutoFit/>
          </a:bodyPr>
          <a:lstStyle/>
          <a:p>
            <a:r>
              <a:rPr lang="en-US" b="1" dirty="0" smtClean="0"/>
              <a:t>Conclusions</a:t>
            </a:r>
            <a:r>
              <a:rPr lang="en-US" dirty="0" smtClean="0"/>
              <a:t> </a:t>
            </a:r>
            <a:endParaRPr lang="en-IN" dirty="0"/>
          </a:p>
        </p:txBody>
      </p:sp>
      <p:sp>
        <p:nvSpPr>
          <p:cNvPr id="14" name="Hexagon 13"/>
          <p:cNvSpPr/>
          <p:nvPr/>
        </p:nvSpPr>
        <p:spPr>
          <a:xfrm>
            <a:off x="561975" y="907887"/>
            <a:ext cx="95250" cy="138830"/>
          </a:xfrm>
          <a:prstGeom prst="hex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ight Arrow 16"/>
          <p:cNvSpPr/>
          <p:nvPr/>
        </p:nvSpPr>
        <p:spPr>
          <a:xfrm>
            <a:off x="788668" y="2263380"/>
            <a:ext cx="402908" cy="235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ight Arrow 17"/>
          <p:cNvSpPr/>
          <p:nvPr/>
        </p:nvSpPr>
        <p:spPr>
          <a:xfrm>
            <a:off x="803909" y="2860068"/>
            <a:ext cx="402908" cy="235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ight Arrow 18"/>
          <p:cNvSpPr/>
          <p:nvPr/>
        </p:nvSpPr>
        <p:spPr>
          <a:xfrm>
            <a:off x="809147" y="3456756"/>
            <a:ext cx="402908" cy="235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ight Arrow 19"/>
          <p:cNvSpPr/>
          <p:nvPr/>
        </p:nvSpPr>
        <p:spPr>
          <a:xfrm>
            <a:off x="803909" y="4648465"/>
            <a:ext cx="402908" cy="235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ight Arrow 20"/>
          <p:cNvSpPr/>
          <p:nvPr/>
        </p:nvSpPr>
        <p:spPr>
          <a:xfrm>
            <a:off x="803909" y="5249685"/>
            <a:ext cx="402908" cy="235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ight Arrow 21"/>
          <p:cNvSpPr/>
          <p:nvPr/>
        </p:nvSpPr>
        <p:spPr>
          <a:xfrm>
            <a:off x="803909" y="4053444"/>
            <a:ext cx="402908" cy="235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ight Arrow 22"/>
          <p:cNvSpPr/>
          <p:nvPr/>
        </p:nvSpPr>
        <p:spPr>
          <a:xfrm>
            <a:off x="803909" y="1658145"/>
            <a:ext cx="402908" cy="235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90414" y="1505996"/>
            <a:ext cx="4805901" cy="3796740"/>
          </a:xfrm>
          <a:prstGeom prst="rect">
            <a:avLst/>
          </a:prstGeom>
        </p:spPr>
      </p:pic>
    </p:spTree>
    <p:extLst>
      <p:ext uri="{BB962C8B-B14F-4D97-AF65-F5344CB8AC3E}">
        <p14:creationId xmlns:p14="http://schemas.microsoft.com/office/powerpoint/2010/main" val="13356659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840" y="215918"/>
            <a:ext cx="8610600" cy="627429"/>
          </a:xfrm>
        </p:spPr>
        <p:txBody>
          <a:bodyPr>
            <a:normAutofit/>
          </a:bodyPr>
          <a:lstStyle/>
          <a:p>
            <a:r>
              <a:rPr lang="en-US" sz="2600" b="1" u="sng" dirty="0">
                <a:solidFill>
                  <a:srgbClr val="FF0000"/>
                </a:solidFill>
              </a:rPr>
              <a:t>M</a:t>
            </a:r>
            <a:r>
              <a:rPr lang="en-US" sz="2600" b="1" u="sng" dirty="0" smtClean="0">
                <a:solidFill>
                  <a:srgbClr val="FF0000"/>
                </a:solidFill>
              </a:rPr>
              <a:t>ost </a:t>
            </a:r>
            <a:r>
              <a:rPr lang="en-US" sz="2600" b="1" u="sng" dirty="0">
                <a:solidFill>
                  <a:srgbClr val="FF0000"/>
                </a:solidFill>
              </a:rPr>
              <a:t>R</a:t>
            </a:r>
            <a:r>
              <a:rPr lang="en-US" sz="2600" b="1" u="sng" dirty="0" smtClean="0">
                <a:solidFill>
                  <a:srgbClr val="FF0000"/>
                </a:solidFill>
              </a:rPr>
              <a:t>eviewed </a:t>
            </a:r>
            <a:r>
              <a:rPr lang="en-US" sz="2600" b="1" u="sng" dirty="0">
                <a:solidFill>
                  <a:srgbClr val="FF0000"/>
                </a:solidFill>
              </a:rPr>
              <a:t>Room Type </a:t>
            </a:r>
            <a:r>
              <a:rPr lang="en-US" sz="2600" b="1" u="sng" dirty="0" smtClean="0">
                <a:solidFill>
                  <a:srgbClr val="FF0000"/>
                </a:solidFill>
              </a:rPr>
              <a:t>Per </a:t>
            </a:r>
            <a:r>
              <a:rPr lang="en-US" sz="2600" b="1" u="sng" dirty="0">
                <a:solidFill>
                  <a:srgbClr val="FF0000"/>
                </a:solidFill>
              </a:rPr>
              <a:t>M</a:t>
            </a:r>
            <a:r>
              <a:rPr lang="en-US" sz="2600" b="1" u="sng" dirty="0" smtClean="0">
                <a:solidFill>
                  <a:srgbClr val="FF0000"/>
                </a:solidFill>
              </a:rPr>
              <a:t>onth In </a:t>
            </a:r>
            <a:r>
              <a:rPr lang="en-US" sz="2600" b="1" u="sng" dirty="0">
                <a:solidFill>
                  <a:srgbClr val="FF0000"/>
                </a:solidFill>
              </a:rPr>
              <a:t>N</a:t>
            </a:r>
            <a:r>
              <a:rPr lang="en-US" sz="2600" b="1" u="sng" dirty="0" smtClean="0">
                <a:solidFill>
                  <a:srgbClr val="FF0000"/>
                </a:solidFill>
              </a:rPr>
              <a:t>eighborhood </a:t>
            </a:r>
            <a:r>
              <a:rPr lang="en-US" sz="2600" b="1" u="sng" dirty="0">
                <a:solidFill>
                  <a:srgbClr val="FF0000"/>
                </a:solidFill>
              </a:rPr>
              <a:t>groups</a:t>
            </a:r>
            <a:endParaRPr lang="en-IN" sz="2600" u="sng" dirty="0">
              <a:solidFill>
                <a:srgbClr val="FF0000"/>
              </a:solidFill>
            </a:endParaRPr>
          </a:p>
        </p:txBody>
      </p:sp>
      <p:sp>
        <p:nvSpPr>
          <p:cNvPr id="3" name="Right Arrow 2"/>
          <p:cNvSpPr/>
          <p:nvPr/>
        </p:nvSpPr>
        <p:spPr>
          <a:xfrm>
            <a:off x="412932" y="411995"/>
            <a:ext cx="402908" cy="23527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6984" y="1156676"/>
            <a:ext cx="6557108" cy="5033107"/>
          </a:xfrm>
          <a:prstGeom prst="rect">
            <a:avLst/>
          </a:prstGeom>
        </p:spPr>
      </p:pic>
      <p:sp>
        <p:nvSpPr>
          <p:cNvPr id="5" name="TextBox 4"/>
          <p:cNvSpPr txBox="1"/>
          <p:nvPr/>
        </p:nvSpPr>
        <p:spPr>
          <a:xfrm>
            <a:off x="412932" y="1156676"/>
            <a:ext cx="1949060" cy="369332"/>
          </a:xfrm>
          <a:prstGeom prst="rect">
            <a:avLst/>
          </a:prstGeom>
          <a:noFill/>
        </p:spPr>
        <p:txBody>
          <a:bodyPr wrap="square" rtlCol="0">
            <a:spAutoFit/>
          </a:bodyPr>
          <a:lstStyle/>
          <a:p>
            <a:r>
              <a:rPr lang="en-US" b="1" u="sng" dirty="0" smtClean="0"/>
              <a:t>OBSERVATIONS</a:t>
            </a:r>
            <a:r>
              <a:rPr lang="en-US" b="1" dirty="0" smtClean="0"/>
              <a:t> :-</a:t>
            </a:r>
            <a:endParaRPr lang="en-IN" b="1" dirty="0"/>
          </a:p>
        </p:txBody>
      </p:sp>
      <p:sp>
        <p:nvSpPr>
          <p:cNvPr id="6" name="TextBox 5"/>
          <p:cNvSpPr txBox="1"/>
          <p:nvPr/>
        </p:nvSpPr>
        <p:spPr>
          <a:xfrm>
            <a:off x="767654" y="1630418"/>
            <a:ext cx="4195115" cy="1323439"/>
          </a:xfrm>
          <a:prstGeom prst="rect">
            <a:avLst/>
          </a:prstGeom>
          <a:noFill/>
        </p:spPr>
        <p:txBody>
          <a:bodyPr wrap="square" rtlCol="0">
            <a:spAutoFit/>
          </a:bodyPr>
          <a:lstStyle/>
          <a:p>
            <a:r>
              <a:rPr lang="en-US" sz="1600" dirty="0"/>
              <a:t>We can see that Private room </a:t>
            </a:r>
            <a:r>
              <a:rPr lang="en-US" sz="1600" dirty="0" smtClean="0"/>
              <a:t>received </a:t>
            </a:r>
            <a:r>
              <a:rPr lang="en-US" sz="1600" dirty="0"/>
              <a:t>the most no of reviews/month where Manhattan had the highest reviews received for Private rooms with more than </a:t>
            </a:r>
            <a:r>
              <a:rPr lang="en-US" sz="1600" b="1" dirty="0"/>
              <a:t>50 reviews/month</a:t>
            </a:r>
            <a:r>
              <a:rPr lang="en-US" sz="1600" dirty="0"/>
              <a:t>, followed by Manhattan in the chase.</a:t>
            </a:r>
          </a:p>
        </p:txBody>
      </p:sp>
      <p:sp>
        <p:nvSpPr>
          <p:cNvPr id="7" name="TextBox 6"/>
          <p:cNvSpPr txBox="1"/>
          <p:nvPr/>
        </p:nvSpPr>
        <p:spPr>
          <a:xfrm>
            <a:off x="767654" y="3058267"/>
            <a:ext cx="4201637" cy="584775"/>
          </a:xfrm>
          <a:prstGeom prst="rect">
            <a:avLst/>
          </a:prstGeom>
          <a:noFill/>
        </p:spPr>
        <p:txBody>
          <a:bodyPr wrap="square" rtlCol="0">
            <a:spAutoFit/>
          </a:bodyPr>
          <a:lstStyle/>
          <a:p>
            <a:r>
              <a:rPr lang="en-US" sz="1600" dirty="0"/>
              <a:t>Manhattan &amp; Queens got the most no of reviews for Entire home/apt room type</a:t>
            </a:r>
            <a:r>
              <a:rPr lang="en-US" sz="1600" dirty="0" smtClean="0"/>
              <a:t>.</a:t>
            </a:r>
            <a:endParaRPr lang="en-US" sz="1600" dirty="0"/>
          </a:p>
        </p:txBody>
      </p:sp>
      <p:sp>
        <p:nvSpPr>
          <p:cNvPr id="12" name="TextBox 11"/>
          <p:cNvSpPr txBox="1"/>
          <p:nvPr/>
        </p:nvSpPr>
        <p:spPr>
          <a:xfrm>
            <a:off x="767654" y="3740928"/>
            <a:ext cx="4146929" cy="830997"/>
          </a:xfrm>
          <a:prstGeom prst="rect">
            <a:avLst/>
          </a:prstGeom>
          <a:noFill/>
        </p:spPr>
        <p:txBody>
          <a:bodyPr wrap="square" rtlCol="0">
            <a:spAutoFit/>
          </a:bodyPr>
          <a:lstStyle/>
          <a:p>
            <a:r>
              <a:rPr lang="en-US" sz="1600" dirty="0"/>
              <a:t>There were less reviews </a:t>
            </a:r>
            <a:r>
              <a:rPr lang="en-US" sz="1600" dirty="0" smtClean="0"/>
              <a:t>received </a:t>
            </a:r>
            <a:r>
              <a:rPr lang="en-US" sz="1600" dirty="0"/>
              <a:t>from shared rooms as compared to other room types and it was from Staten Island followed by Bronx.</a:t>
            </a:r>
          </a:p>
        </p:txBody>
      </p:sp>
      <p:sp>
        <p:nvSpPr>
          <p:cNvPr id="13" name="Flowchart: Connector 12"/>
          <p:cNvSpPr/>
          <p:nvPr/>
        </p:nvSpPr>
        <p:spPr>
          <a:xfrm>
            <a:off x="705924" y="1770481"/>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lowchart: Connector 13"/>
          <p:cNvSpPr/>
          <p:nvPr/>
        </p:nvSpPr>
        <p:spPr>
          <a:xfrm>
            <a:off x="705925" y="3195499"/>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lowchart: Connector 14"/>
          <p:cNvSpPr/>
          <p:nvPr/>
        </p:nvSpPr>
        <p:spPr>
          <a:xfrm>
            <a:off x="705924" y="3875278"/>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630514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840" y="208103"/>
            <a:ext cx="8938846" cy="643060"/>
          </a:xfrm>
        </p:spPr>
        <p:txBody>
          <a:bodyPr>
            <a:normAutofit/>
          </a:bodyPr>
          <a:lstStyle/>
          <a:p>
            <a:r>
              <a:rPr lang="en-US" sz="2600" b="1" u="sng" dirty="0">
                <a:solidFill>
                  <a:srgbClr val="FF0000"/>
                </a:solidFill>
              </a:rPr>
              <a:t>Count </a:t>
            </a:r>
            <a:r>
              <a:rPr lang="en-US" sz="2600" b="1" u="sng" dirty="0" smtClean="0">
                <a:solidFill>
                  <a:srgbClr val="FF0000"/>
                </a:solidFill>
              </a:rPr>
              <a:t>Of </a:t>
            </a:r>
            <a:r>
              <a:rPr lang="en-US" sz="2600" b="1" u="sng" dirty="0">
                <a:solidFill>
                  <a:srgbClr val="FF0000"/>
                </a:solidFill>
              </a:rPr>
              <a:t>E</a:t>
            </a:r>
            <a:r>
              <a:rPr lang="en-US" sz="2600" b="1" u="sng" dirty="0" smtClean="0">
                <a:solidFill>
                  <a:srgbClr val="FF0000"/>
                </a:solidFill>
              </a:rPr>
              <a:t>ach </a:t>
            </a:r>
            <a:r>
              <a:rPr lang="en-US" sz="2600" b="1" u="sng" dirty="0">
                <a:solidFill>
                  <a:srgbClr val="FF0000"/>
                </a:solidFill>
              </a:rPr>
              <a:t>Room Types </a:t>
            </a:r>
            <a:r>
              <a:rPr lang="en-US" sz="2600" b="1" u="sng" dirty="0" smtClean="0">
                <a:solidFill>
                  <a:srgbClr val="FF0000"/>
                </a:solidFill>
              </a:rPr>
              <a:t>In </a:t>
            </a:r>
            <a:r>
              <a:rPr lang="en-US" sz="2600" b="1" u="sng" dirty="0">
                <a:solidFill>
                  <a:srgbClr val="FF0000"/>
                </a:solidFill>
              </a:rPr>
              <a:t>Entire </a:t>
            </a:r>
            <a:r>
              <a:rPr lang="en-US" sz="2600" b="1" u="sng" dirty="0" smtClean="0">
                <a:solidFill>
                  <a:srgbClr val="FF0000"/>
                </a:solidFill>
              </a:rPr>
              <a:t>NYC Using </a:t>
            </a:r>
            <a:r>
              <a:rPr lang="en-US" sz="2600" b="1" u="sng" dirty="0">
                <a:solidFill>
                  <a:srgbClr val="FF0000"/>
                </a:solidFill>
              </a:rPr>
              <a:t>Multiple Bar </a:t>
            </a:r>
            <a:r>
              <a:rPr lang="en-US" sz="2600" b="1" u="sng" dirty="0" smtClean="0">
                <a:solidFill>
                  <a:srgbClr val="FF0000"/>
                </a:solidFill>
              </a:rPr>
              <a:t>Plot</a:t>
            </a:r>
            <a:endParaRPr lang="en-IN" sz="2600" u="sng" dirty="0">
              <a:solidFill>
                <a:srgbClr val="FF0000"/>
              </a:solidFill>
            </a:endParaRPr>
          </a:p>
        </p:txBody>
      </p:sp>
      <p:sp>
        <p:nvSpPr>
          <p:cNvPr id="3" name="Right Arrow 2"/>
          <p:cNvSpPr/>
          <p:nvPr/>
        </p:nvSpPr>
        <p:spPr>
          <a:xfrm>
            <a:off x="412932" y="411995"/>
            <a:ext cx="402908" cy="23527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4031" y="1291940"/>
            <a:ext cx="7197969" cy="4280429"/>
          </a:xfrm>
          <a:prstGeom prst="rect">
            <a:avLst/>
          </a:prstGeom>
        </p:spPr>
      </p:pic>
      <p:sp>
        <p:nvSpPr>
          <p:cNvPr id="5" name="TextBox 4"/>
          <p:cNvSpPr txBox="1"/>
          <p:nvPr/>
        </p:nvSpPr>
        <p:spPr>
          <a:xfrm>
            <a:off x="815840" y="1565714"/>
            <a:ext cx="3985846" cy="1077218"/>
          </a:xfrm>
          <a:prstGeom prst="rect">
            <a:avLst/>
          </a:prstGeom>
          <a:noFill/>
        </p:spPr>
        <p:txBody>
          <a:bodyPr wrap="square" rtlCol="0">
            <a:spAutoFit/>
          </a:bodyPr>
          <a:lstStyle/>
          <a:p>
            <a:r>
              <a:rPr lang="en-US" sz="1600" dirty="0"/>
              <a:t>Manhattan has more listed properties with Entire home/apt around 24.6% of total listed properties followed by Brooklyn with around 19.5%.</a:t>
            </a:r>
          </a:p>
        </p:txBody>
      </p:sp>
      <p:sp>
        <p:nvSpPr>
          <p:cNvPr id="6" name="TextBox 5"/>
          <p:cNvSpPr txBox="1"/>
          <p:nvPr/>
        </p:nvSpPr>
        <p:spPr>
          <a:xfrm>
            <a:off x="412932" y="1164326"/>
            <a:ext cx="1899139" cy="369332"/>
          </a:xfrm>
          <a:prstGeom prst="rect">
            <a:avLst/>
          </a:prstGeom>
          <a:noFill/>
        </p:spPr>
        <p:txBody>
          <a:bodyPr wrap="square" rtlCol="0">
            <a:spAutoFit/>
          </a:bodyPr>
          <a:lstStyle/>
          <a:p>
            <a:r>
              <a:rPr lang="en-US" b="1" u="sng" dirty="0" smtClean="0"/>
              <a:t>OBSERVATIONS</a:t>
            </a:r>
            <a:r>
              <a:rPr lang="en-US" b="1" dirty="0" smtClean="0"/>
              <a:t> :-</a:t>
            </a:r>
            <a:endParaRPr lang="en-IN" b="1" dirty="0"/>
          </a:p>
        </p:txBody>
      </p:sp>
      <p:sp>
        <p:nvSpPr>
          <p:cNvPr id="7" name="TextBox 6"/>
          <p:cNvSpPr txBox="1"/>
          <p:nvPr/>
        </p:nvSpPr>
        <p:spPr>
          <a:xfrm>
            <a:off x="815840" y="2642932"/>
            <a:ext cx="3985846" cy="1077218"/>
          </a:xfrm>
          <a:prstGeom prst="rect">
            <a:avLst/>
          </a:prstGeom>
          <a:noFill/>
        </p:spPr>
        <p:txBody>
          <a:bodyPr wrap="square" rtlCol="0">
            <a:spAutoFit/>
          </a:bodyPr>
          <a:lstStyle/>
          <a:p>
            <a:r>
              <a:rPr lang="en-US" sz="1600" dirty="0"/>
              <a:t>Private rooms are more in Brooklyn as in 21.9% of the total listed properties followed by Manhattan with 16.9% of them. While 7.3% of private rooms are from Queens</a:t>
            </a:r>
            <a:r>
              <a:rPr lang="en-US" sz="1600" dirty="0" smtClean="0"/>
              <a:t>.</a:t>
            </a:r>
            <a:endParaRPr lang="en-US" sz="1600" dirty="0"/>
          </a:p>
        </p:txBody>
      </p:sp>
      <p:sp>
        <p:nvSpPr>
          <p:cNvPr id="8" name="TextBox 7"/>
          <p:cNvSpPr txBox="1"/>
          <p:nvPr/>
        </p:nvSpPr>
        <p:spPr>
          <a:xfrm>
            <a:off x="815840" y="3720150"/>
            <a:ext cx="3985846" cy="1077218"/>
          </a:xfrm>
          <a:prstGeom prst="rect">
            <a:avLst/>
          </a:prstGeom>
          <a:noFill/>
        </p:spPr>
        <p:txBody>
          <a:bodyPr wrap="square" rtlCol="0">
            <a:spAutoFit/>
          </a:bodyPr>
          <a:lstStyle/>
          <a:p>
            <a:r>
              <a:rPr lang="en-US" sz="1600" dirty="0"/>
              <a:t>Very few of the total listed have shared rooms listed on Airbnb where there's negligible or almost very rare shared rooms in Staten Island and Bronx</a:t>
            </a:r>
            <a:r>
              <a:rPr lang="en-US" sz="1600" dirty="0" smtClean="0"/>
              <a:t>.</a:t>
            </a:r>
            <a:endParaRPr lang="en-US" sz="1600" dirty="0"/>
          </a:p>
        </p:txBody>
      </p:sp>
      <p:sp>
        <p:nvSpPr>
          <p:cNvPr id="9" name="TextBox 8"/>
          <p:cNvSpPr txBox="1"/>
          <p:nvPr/>
        </p:nvSpPr>
        <p:spPr>
          <a:xfrm>
            <a:off x="815840" y="4797368"/>
            <a:ext cx="3985846" cy="1354217"/>
          </a:xfrm>
          <a:prstGeom prst="rect">
            <a:avLst/>
          </a:prstGeom>
          <a:noFill/>
        </p:spPr>
        <p:txBody>
          <a:bodyPr wrap="square" rtlCol="0">
            <a:spAutoFit/>
          </a:bodyPr>
          <a:lstStyle/>
          <a:p>
            <a:r>
              <a:rPr lang="en-US" sz="1600" dirty="0"/>
              <a:t>We can infer that </a:t>
            </a:r>
            <a:r>
              <a:rPr lang="en-US" sz="1600" dirty="0" err="1"/>
              <a:t>Brooklyn,Queens,Bronx</a:t>
            </a:r>
            <a:r>
              <a:rPr lang="en-US" sz="1600" dirty="0"/>
              <a:t> has more private room types while Manhattan which has the highest no of listings in entire NYC has more Entire home/apt room types.</a:t>
            </a:r>
          </a:p>
          <a:p>
            <a:endParaRPr lang="en-IN" dirty="0"/>
          </a:p>
        </p:txBody>
      </p:sp>
      <p:sp>
        <p:nvSpPr>
          <p:cNvPr id="10" name="Flowchart: Connector 9"/>
          <p:cNvSpPr/>
          <p:nvPr/>
        </p:nvSpPr>
        <p:spPr>
          <a:xfrm>
            <a:off x="760181" y="1716663"/>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Connector 10"/>
          <p:cNvSpPr/>
          <p:nvPr/>
        </p:nvSpPr>
        <p:spPr>
          <a:xfrm>
            <a:off x="760181" y="2793881"/>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Connector 11"/>
          <p:cNvSpPr/>
          <p:nvPr/>
        </p:nvSpPr>
        <p:spPr>
          <a:xfrm>
            <a:off x="754905" y="4945986"/>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lowchart: Connector 12"/>
          <p:cNvSpPr/>
          <p:nvPr/>
        </p:nvSpPr>
        <p:spPr>
          <a:xfrm>
            <a:off x="754905" y="3868768"/>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417163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840" y="133857"/>
            <a:ext cx="6187831" cy="791552"/>
          </a:xfrm>
        </p:spPr>
        <p:txBody>
          <a:bodyPr>
            <a:normAutofit/>
          </a:bodyPr>
          <a:lstStyle/>
          <a:p>
            <a:r>
              <a:rPr lang="en-US" sz="2600" b="1" u="sng" dirty="0">
                <a:solidFill>
                  <a:srgbClr val="FF0000"/>
                </a:solidFill>
              </a:rPr>
              <a:t>Distribution </a:t>
            </a:r>
            <a:r>
              <a:rPr lang="en-US" sz="2600" b="1" u="sng" dirty="0" smtClean="0">
                <a:solidFill>
                  <a:srgbClr val="FF0000"/>
                </a:solidFill>
              </a:rPr>
              <a:t>Of</a:t>
            </a:r>
            <a:r>
              <a:rPr lang="en-US" sz="2600" b="1" u="sng" dirty="0">
                <a:solidFill>
                  <a:srgbClr val="FF0000"/>
                </a:solidFill>
              </a:rPr>
              <a:t> </a:t>
            </a:r>
            <a:r>
              <a:rPr lang="en-US" sz="2600" b="1" u="sng" dirty="0" smtClean="0">
                <a:solidFill>
                  <a:srgbClr val="FF0000"/>
                </a:solidFill>
              </a:rPr>
              <a:t>Room Types</a:t>
            </a:r>
            <a:r>
              <a:rPr lang="en-US" sz="2600" b="1" u="sng" dirty="0">
                <a:solidFill>
                  <a:srgbClr val="FF0000"/>
                </a:solidFill>
              </a:rPr>
              <a:t> A</a:t>
            </a:r>
            <a:r>
              <a:rPr lang="en-US" sz="2600" b="1" u="sng" dirty="0" smtClean="0">
                <a:solidFill>
                  <a:srgbClr val="FF0000"/>
                </a:solidFill>
              </a:rPr>
              <a:t>cross</a:t>
            </a:r>
            <a:r>
              <a:rPr lang="en-US" sz="2600" b="1" u="sng" dirty="0">
                <a:solidFill>
                  <a:srgbClr val="FF0000"/>
                </a:solidFill>
              </a:rPr>
              <a:t> NYC</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03547"/>
            <a:ext cx="5814646" cy="513082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203547"/>
            <a:ext cx="6041292" cy="5130821"/>
          </a:xfrm>
          <a:prstGeom prst="rect">
            <a:avLst/>
          </a:prstGeom>
        </p:spPr>
      </p:pic>
      <p:sp>
        <p:nvSpPr>
          <p:cNvPr id="5" name="Right Arrow 4"/>
          <p:cNvSpPr/>
          <p:nvPr/>
        </p:nvSpPr>
        <p:spPr>
          <a:xfrm>
            <a:off x="412932" y="411995"/>
            <a:ext cx="402908" cy="23527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57159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840" y="172934"/>
            <a:ext cx="8766908" cy="713398"/>
          </a:xfrm>
        </p:spPr>
        <p:txBody>
          <a:bodyPr>
            <a:normAutofit/>
          </a:bodyPr>
          <a:lstStyle/>
          <a:p>
            <a:r>
              <a:rPr lang="en-US" sz="2600" b="1" u="sng" dirty="0">
                <a:solidFill>
                  <a:srgbClr val="FF0000"/>
                </a:solidFill>
              </a:rPr>
              <a:t>Price variations in NYC </a:t>
            </a:r>
            <a:r>
              <a:rPr lang="en-US" sz="2600" b="1" u="sng" dirty="0" smtClean="0">
                <a:solidFill>
                  <a:srgbClr val="FF0000"/>
                </a:solidFill>
              </a:rPr>
              <a:t>Neighborhood </a:t>
            </a:r>
            <a:r>
              <a:rPr lang="en-US" sz="2600" b="1" u="sng" dirty="0">
                <a:solidFill>
                  <a:srgbClr val="FF0000"/>
                </a:solidFill>
              </a:rPr>
              <a:t>groups using scatter plot</a:t>
            </a:r>
            <a:endParaRPr lang="en-IN" sz="2600" u="sng" dirty="0">
              <a:solidFill>
                <a:srgbClr val="FF0000"/>
              </a:solidFill>
            </a:endParaRPr>
          </a:p>
        </p:txBody>
      </p:sp>
      <p:sp>
        <p:nvSpPr>
          <p:cNvPr id="3" name="Right Arrow 2"/>
          <p:cNvSpPr/>
          <p:nvPr/>
        </p:nvSpPr>
        <p:spPr>
          <a:xfrm>
            <a:off x="412932" y="411995"/>
            <a:ext cx="402908" cy="23527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446" y="886333"/>
            <a:ext cx="5720862" cy="263840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4246" y="886331"/>
            <a:ext cx="5627076" cy="5881791"/>
          </a:xfrm>
          <a:prstGeom prst="rect">
            <a:avLst/>
          </a:prstGeom>
        </p:spPr>
      </p:pic>
      <p:sp>
        <p:nvSpPr>
          <p:cNvPr id="7" name="TextBox 6"/>
          <p:cNvSpPr txBox="1"/>
          <p:nvPr/>
        </p:nvSpPr>
        <p:spPr>
          <a:xfrm>
            <a:off x="412932" y="3693803"/>
            <a:ext cx="1883508" cy="369332"/>
          </a:xfrm>
          <a:prstGeom prst="rect">
            <a:avLst/>
          </a:prstGeom>
          <a:noFill/>
        </p:spPr>
        <p:txBody>
          <a:bodyPr wrap="square" rtlCol="0">
            <a:spAutoFit/>
          </a:bodyPr>
          <a:lstStyle/>
          <a:p>
            <a:r>
              <a:rPr lang="en-US" b="1" u="sng" dirty="0" smtClean="0"/>
              <a:t>OBSERVATIONS</a:t>
            </a:r>
            <a:r>
              <a:rPr lang="en-US" b="1" dirty="0" smtClean="0"/>
              <a:t> :-</a:t>
            </a:r>
            <a:endParaRPr lang="en-IN" b="1" dirty="0"/>
          </a:p>
        </p:txBody>
      </p:sp>
      <p:sp>
        <p:nvSpPr>
          <p:cNvPr id="8" name="TextBox 7"/>
          <p:cNvSpPr txBox="1"/>
          <p:nvPr/>
        </p:nvSpPr>
        <p:spPr>
          <a:xfrm>
            <a:off x="815838" y="4080274"/>
            <a:ext cx="5045699" cy="1077218"/>
          </a:xfrm>
          <a:prstGeom prst="rect">
            <a:avLst/>
          </a:prstGeom>
          <a:noFill/>
        </p:spPr>
        <p:txBody>
          <a:bodyPr wrap="square" rtlCol="0">
            <a:spAutoFit/>
          </a:bodyPr>
          <a:lstStyle/>
          <a:p>
            <a:r>
              <a:rPr lang="en-US" sz="1600" dirty="0"/>
              <a:t>The range of prices for accommodations in Manhattan is particularly high, indicating that it is the most expensive place to stay in NYC due to its various attractive amenities, as shown in the attached image</a:t>
            </a:r>
            <a:endParaRPr lang="en-IN" sz="1600" dirty="0"/>
          </a:p>
        </p:txBody>
      </p:sp>
      <p:sp>
        <p:nvSpPr>
          <p:cNvPr id="9" name="TextBox 8"/>
          <p:cNvSpPr txBox="1"/>
          <p:nvPr/>
        </p:nvSpPr>
        <p:spPr>
          <a:xfrm>
            <a:off x="815838" y="5157492"/>
            <a:ext cx="5045699" cy="1323439"/>
          </a:xfrm>
          <a:prstGeom prst="rect">
            <a:avLst/>
          </a:prstGeom>
          <a:noFill/>
        </p:spPr>
        <p:txBody>
          <a:bodyPr wrap="square" rtlCol="0">
            <a:spAutoFit/>
          </a:bodyPr>
          <a:lstStyle/>
          <a:p>
            <a:r>
              <a:rPr lang="en-US" sz="1600" dirty="0"/>
              <a:t>T</a:t>
            </a:r>
            <a:r>
              <a:rPr lang="en-US" sz="1600" dirty="0" smtClean="0"/>
              <a:t>hey </a:t>
            </a:r>
            <a:r>
              <a:rPr lang="en-US" sz="1600" dirty="0"/>
              <a:t>are likely to attract a lot of tourists or visitors because of more valuable things to visit so price is higher than other </a:t>
            </a:r>
            <a:r>
              <a:rPr lang="en-US" sz="1600" dirty="0" smtClean="0"/>
              <a:t>neighborhood </a:t>
            </a:r>
            <a:r>
              <a:rPr lang="en-US" sz="1600" dirty="0"/>
              <a:t>groups</a:t>
            </a:r>
            <a:r>
              <a:rPr lang="en-US" sz="1600" dirty="0" smtClean="0"/>
              <a:t>. Travelers are likely to spent more days in this area because of </a:t>
            </a:r>
            <a:r>
              <a:rPr lang="en-IN" sz="1600" dirty="0" smtClean="0"/>
              <a:t>popular amenities, </a:t>
            </a:r>
            <a:r>
              <a:rPr lang="en-US" sz="1600" dirty="0"/>
              <a:t>high concentration of tourist attractions</a:t>
            </a:r>
            <a:r>
              <a:rPr lang="en-US" sz="1600" dirty="0" smtClean="0"/>
              <a:t> </a:t>
            </a:r>
            <a:r>
              <a:rPr lang="en-IN" sz="1600" dirty="0" smtClean="0"/>
              <a:t>and </a:t>
            </a:r>
            <a:r>
              <a:rPr lang="en-US" sz="1600" dirty="0" smtClean="0"/>
              <a:t>public transports.</a:t>
            </a:r>
            <a:endParaRPr lang="en-US" sz="1600" dirty="0"/>
          </a:p>
        </p:txBody>
      </p:sp>
      <p:sp>
        <p:nvSpPr>
          <p:cNvPr id="10" name="Flowchart: Connector 9"/>
          <p:cNvSpPr/>
          <p:nvPr/>
        </p:nvSpPr>
        <p:spPr>
          <a:xfrm>
            <a:off x="760179" y="4232200"/>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Connector 10"/>
          <p:cNvSpPr/>
          <p:nvPr/>
        </p:nvSpPr>
        <p:spPr>
          <a:xfrm>
            <a:off x="760179" y="5302703"/>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869444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840" y="172934"/>
            <a:ext cx="9071708" cy="713398"/>
          </a:xfrm>
        </p:spPr>
        <p:txBody>
          <a:bodyPr>
            <a:normAutofit/>
          </a:bodyPr>
          <a:lstStyle/>
          <a:p>
            <a:r>
              <a:rPr lang="en-US" sz="2600" b="1" u="sng" dirty="0">
                <a:solidFill>
                  <a:srgbClr val="FF0000"/>
                </a:solidFill>
              </a:rPr>
              <a:t>Find Best </a:t>
            </a:r>
            <a:r>
              <a:rPr lang="en-US" sz="2600" b="1" u="sng" dirty="0" smtClean="0">
                <a:solidFill>
                  <a:srgbClr val="FF0000"/>
                </a:solidFill>
              </a:rPr>
              <a:t>Location </a:t>
            </a:r>
            <a:r>
              <a:rPr lang="en-US" sz="2600" b="1" u="sng" dirty="0">
                <a:solidFill>
                  <a:srgbClr val="FF0000"/>
                </a:solidFill>
              </a:rPr>
              <a:t>L</a:t>
            </a:r>
            <a:r>
              <a:rPr lang="en-US" sz="2600" b="1" u="sng" dirty="0" smtClean="0">
                <a:solidFill>
                  <a:srgbClr val="FF0000"/>
                </a:solidFill>
              </a:rPr>
              <a:t>isting/Property Location For </a:t>
            </a:r>
            <a:r>
              <a:rPr lang="en-US" sz="2600" b="1" u="sng" dirty="0">
                <a:solidFill>
                  <a:srgbClr val="FF0000"/>
                </a:solidFill>
              </a:rPr>
              <a:t>T</a:t>
            </a:r>
            <a:r>
              <a:rPr lang="en-US" sz="2600" b="1" u="sng" dirty="0" smtClean="0">
                <a:solidFill>
                  <a:srgbClr val="FF0000"/>
                </a:solidFill>
              </a:rPr>
              <a:t>ravelers and Hosts</a:t>
            </a:r>
            <a:endParaRPr lang="en-IN" sz="2600" b="1" u="sng" dirty="0">
              <a:solidFill>
                <a:srgbClr val="FF0000"/>
              </a:solidFill>
            </a:endParaRPr>
          </a:p>
        </p:txBody>
      </p:sp>
      <p:sp>
        <p:nvSpPr>
          <p:cNvPr id="3" name="Right Arrow 2"/>
          <p:cNvSpPr/>
          <p:nvPr/>
        </p:nvSpPr>
        <p:spPr>
          <a:xfrm>
            <a:off x="412932" y="411995"/>
            <a:ext cx="402908" cy="23527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349" y="886332"/>
            <a:ext cx="5505759" cy="318105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3537" y="886332"/>
            <a:ext cx="5495263" cy="3474653"/>
          </a:xfrm>
          <a:prstGeom prst="rect">
            <a:avLst/>
          </a:prstGeom>
        </p:spPr>
      </p:pic>
      <p:sp>
        <p:nvSpPr>
          <p:cNvPr id="8" name="TextBox 7"/>
          <p:cNvSpPr txBox="1"/>
          <p:nvPr/>
        </p:nvSpPr>
        <p:spPr>
          <a:xfrm flipH="1">
            <a:off x="412932" y="4235939"/>
            <a:ext cx="1970651" cy="369332"/>
          </a:xfrm>
          <a:prstGeom prst="rect">
            <a:avLst/>
          </a:prstGeom>
          <a:noFill/>
        </p:spPr>
        <p:txBody>
          <a:bodyPr wrap="square" rtlCol="0">
            <a:spAutoFit/>
          </a:bodyPr>
          <a:lstStyle/>
          <a:p>
            <a:r>
              <a:rPr lang="en-US" b="1" u="sng" dirty="0" smtClean="0"/>
              <a:t>OBSERVATIONS</a:t>
            </a:r>
            <a:r>
              <a:rPr lang="en-US" b="1" dirty="0" smtClean="0"/>
              <a:t> :-</a:t>
            </a:r>
            <a:endParaRPr lang="en-IN" b="1" dirty="0"/>
          </a:p>
        </p:txBody>
      </p:sp>
      <p:sp>
        <p:nvSpPr>
          <p:cNvPr id="9" name="TextBox 8"/>
          <p:cNvSpPr txBox="1"/>
          <p:nvPr/>
        </p:nvSpPr>
        <p:spPr>
          <a:xfrm>
            <a:off x="815840" y="4605271"/>
            <a:ext cx="9430129" cy="1077218"/>
          </a:xfrm>
          <a:prstGeom prst="rect">
            <a:avLst/>
          </a:prstGeom>
          <a:noFill/>
        </p:spPr>
        <p:txBody>
          <a:bodyPr wrap="square" rtlCol="0">
            <a:spAutoFit/>
          </a:bodyPr>
          <a:lstStyle/>
          <a:p>
            <a:r>
              <a:rPr lang="en-US" sz="1600" dirty="0"/>
              <a:t>I have attached a photo of this map because of some valuable insight. The neighborhoods near the airport in Queens would have a higher average number of reviews, as they are likely to attract a lot of tourists or visitors who are passing through the area. The proximity to the airport could make these neighborhoods a convenient and appealing place to stay for </a:t>
            </a:r>
            <a:r>
              <a:rPr lang="en-US" sz="1600" dirty="0" smtClean="0"/>
              <a:t>travelers for short-term stay.</a:t>
            </a:r>
            <a:endParaRPr lang="en-US" sz="1600" dirty="0"/>
          </a:p>
        </p:txBody>
      </p:sp>
      <p:sp>
        <p:nvSpPr>
          <p:cNvPr id="10" name="TextBox 9"/>
          <p:cNvSpPr txBox="1"/>
          <p:nvPr/>
        </p:nvSpPr>
        <p:spPr>
          <a:xfrm>
            <a:off x="815840" y="5682489"/>
            <a:ext cx="9430129" cy="830997"/>
          </a:xfrm>
          <a:prstGeom prst="rect">
            <a:avLst/>
          </a:prstGeom>
          <a:noFill/>
        </p:spPr>
        <p:txBody>
          <a:bodyPr wrap="square" rtlCol="0">
            <a:spAutoFit/>
          </a:bodyPr>
          <a:lstStyle/>
          <a:p>
            <a:r>
              <a:rPr lang="en-US" sz="1600" dirty="0"/>
              <a:t>There could also be other factors contributing to the high average number of reviews in these neighborhoods. For example, they may have a higher concentration of high-quality listings or attractions that attract more visitors and result in more reviews and Airport is key </a:t>
            </a:r>
            <a:r>
              <a:rPr lang="en-US" sz="1600" dirty="0" smtClean="0"/>
              <a:t>factor.</a:t>
            </a:r>
            <a:endParaRPr lang="en-US" sz="1600" dirty="0"/>
          </a:p>
        </p:txBody>
      </p:sp>
      <p:sp>
        <p:nvSpPr>
          <p:cNvPr id="11" name="Flowchart: Connector 10"/>
          <p:cNvSpPr/>
          <p:nvPr/>
        </p:nvSpPr>
        <p:spPr>
          <a:xfrm>
            <a:off x="760181" y="4749969"/>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Connector 11"/>
          <p:cNvSpPr/>
          <p:nvPr/>
        </p:nvSpPr>
        <p:spPr>
          <a:xfrm>
            <a:off x="758835" y="5827187"/>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244992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093" y="334962"/>
            <a:ext cx="4165600" cy="744659"/>
          </a:xfrm>
        </p:spPr>
        <p:txBody>
          <a:bodyPr>
            <a:normAutofit/>
          </a:bodyPr>
          <a:lstStyle/>
          <a:p>
            <a:r>
              <a:rPr lang="en-US" sz="3000" b="1" u="sng" dirty="0" smtClean="0">
                <a:solidFill>
                  <a:srgbClr val="FF0000"/>
                </a:solidFill>
              </a:rPr>
              <a:t>BUSINESS CONCLUSION</a:t>
            </a:r>
            <a:endParaRPr lang="en-IN" sz="3000" b="1" u="sng" dirty="0">
              <a:solidFill>
                <a:srgbClr val="FF0000"/>
              </a:solidFill>
            </a:endParaRPr>
          </a:p>
        </p:txBody>
      </p:sp>
      <p:sp>
        <p:nvSpPr>
          <p:cNvPr id="3" name="Notched Right Arrow 2"/>
          <p:cNvSpPr/>
          <p:nvPr/>
        </p:nvSpPr>
        <p:spPr>
          <a:xfrm>
            <a:off x="289169" y="578338"/>
            <a:ext cx="468923" cy="257908"/>
          </a:xfrm>
          <a:prstGeom prst="notchedRightArrow">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578338" y="1085423"/>
            <a:ext cx="11035323" cy="615553"/>
          </a:xfrm>
          <a:prstGeom prst="rect">
            <a:avLst/>
          </a:prstGeom>
          <a:noFill/>
        </p:spPr>
        <p:txBody>
          <a:bodyPr wrap="square" rtlCol="0">
            <a:spAutoFit/>
          </a:bodyPr>
          <a:lstStyle/>
          <a:p>
            <a:r>
              <a:rPr lang="en-US" sz="1700" dirty="0" smtClean="0"/>
              <a:t>Manhattan </a:t>
            </a:r>
            <a:r>
              <a:rPr lang="en-US" sz="1700" dirty="0"/>
              <a:t>and Brooklyn have the highest demand for Airbnb rentals, as evidenced by the large number of listings in these neighborhoods. This could make them attractive areas for hosts to invest in property</a:t>
            </a:r>
            <a:r>
              <a:rPr lang="en-US" sz="1700" dirty="0" smtClean="0"/>
              <a:t>.</a:t>
            </a:r>
          </a:p>
        </p:txBody>
      </p:sp>
      <p:sp>
        <p:nvSpPr>
          <p:cNvPr id="7" name="TextBox 6"/>
          <p:cNvSpPr txBox="1"/>
          <p:nvPr/>
        </p:nvSpPr>
        <p:spPr>
          <a:xfrm>
            <a:off x="578337" y="3169775"/>
            <a:ext cx="11035323" cy="615553"/>
          </a:xfrm>
          <a:prstGeom prst="rect">
            <a:avLst/>
          </a:prstGeom>
          <a:noFill/>
        </p:spPr>
        <p:txBody>
          <a:bodyPr wrap="square" rtlCol="0">
            <a:spAutoFit/>
          </a:bodyPr>
          <a:lstStyle/>
          <a:p>
            <a:r>
              <a:rPr lang="en-US" sz="1700" dirty="0"/>
              <a:t>Williamsburg, Bedford-Stuyvesant, Harlem, </a:t>
            </a:r>
            <a:r>
              <a:rPr lang="en-US" sz="1700" dirty="0" smtClean="0"/>
              <a:t>Bush wick</a:t>
            </a:r>
            <a:r>
              <a:rPr lang="en-US" sz="1700" dirty="0"/>
              <a:t>, and the Upper West Side are the top neighborhoods in terms of listing counts, indicating strong demand for Airbnb rentals in these areas</a:t>
            </a:r>
            <a:r>
              <a:rPr lang="en-US" sz="1700" dirty="0" smtClean="0"/>
              <a:t>.</a:t>
            </a:r>
            <a:endParaRPr lang="en-US" sz="1700" dirty="0"/>
          </a:p>
        </p:txBody>
      </p:sp>
      <p:sp>
        <p:nvSpPr>
          <p:cNvPr id="8" name="TextBox 7"/>
          <p:cNvSpPr txBox="1"/>
          <p:nvPr/>
        </p:nvSpPr>
        <p:spPr>
          <a:xfrm>
            <a:off x="578336" y="3759245"/>
            <a:ext cx="11035324" cy="877163"/>
          </a:xfrm>
          <a:prstGeom prst="rect">
            <a:avLst/>
          </a:prstGeom>
          <a:noFill/>
        </p:spPr>
        <p:txBody>
          <a:bodyPr wrap="square" rtlCol="0">
            <a:spAutoFit/>
          </a:bodyPr>
          <a:lstStyle/>
          <a:p>
            <a:r>
              <a:rPr lang="en-US" sz="1700" dirty="0"/>
              <a:t>The average price of a listing in New York City is higher in the center of the city (Manhattan) compared to the outer boroughs. This could indicate that investing in property in Manhattan may be more lucrative for Airbnb rentals.</a:t>
            </a:r>
          </a:p>
          <a:p>
            <a:r>
              <a:rPr lang="en-US" sz="1700" dirty="0" smtClean="0"/>
              <a:t>But </a:t>
            </a:r>
            <a:r>
              <a:rPr lang="en-US" sz="1700" dirty="0"/>
              <a:t>Manhattan and Brooklyn have the largest number of hosts, indicating a high level of competition in these boroughs</a:t>
            </a:r>
            <a:r>
              <a:rPr lang="en-US" sz="1700" dirty="0" smtClean="0"/>
              <a:t>.</a:t>
            </a:r>
            <a:endParaRPr lang="en-US" sz="1700" dirty="0"/>
          </a:p>
        </p:txBody>
      </p:sp>
      <p:sp>
        <p:nvSpPr>
          <p:cNvPr id="9" name="TextBox 8"/>
          <p:cNvSpPr txBox="1"/>
          <p:nvPr/>
        </p:nvSpPr>
        <p:spPr>
          <a:xfrm>
            <a:off x="578335" y="4636408"/>
            <a:ext cx="10918092" cy="1154162"/>
          </a:xfrm>
          <a:prstGeom prst="rect">
            <a:avLst/>
          </a:prstGeom>
          <a:noFill/>
        </p:spPr>
        <p:txBody>
          <a:bodyPr wrap="square" rtlCol="0">
            <a:spAutoFit/>
          </a:bodyPr>
          <a:lstStyle/>
          <a:p>
            <a:r>
              <a:rPr lang="en-US" sz="1700" dirty="0"/>
              <a:t>The data suggests that Airbnb rentals are primarily used for short-term stays, with relatively few listings requiring a minimum stay of 30 nights or more. Hosts may want to consider investing in property that can accommodate shorter stays in order to maximize their occupancy rate.</a:t>
            </a:r>
          </a:p>
          <a:p>
            <a:endParaRPr lang="en-US" dirty="0"/>
          </a:p>
        </p:txBody>
      </p:sp>
      <p:sp>
        <p:nvSpPr>
          <p:cNvPr id="10" name="TextBox 9"/>
          <p:cNvSpPr txBox="1"/>
          <p:nvPr/>
        </p:nvSpPr>
        <p:spPr>
          <a:xfrm>
            <a:off x="578335" y="5487488"/>
            <a:ext cx="10918092" cy="877163"/>
          </a:xfrm>
          <a:prstGeom prst="rect">
            <a:avLst/>
          </a:prstGeom>
          <a:noFill/>
        </p:spPr>
        <p:txBody>
          <a:bodyPr wrap="square" rtlCol="0">
            <a:spAutoFit/>
          </a:bodyPr>
          <a:lstStyle/>
          <a:p>
            <a:r>
              <a:rPr lang="en-US" sz="1700" dirty="0"/>
              <a:t>The majority of listings on Airbnb are for entire homes or </a:t>
            </a:r>
            <a:r>
              <a:rPr lang="en-US" sz="1700" dirty="0" smtClean="0"/>
              <a:t>apartments and also Private Rooms </a:t>
            </a:r>
            <a:r>
              <a:rPr lang="en-US" sz="1700" dirty="0"/>
              <a:t>with relatively fewer listings </a:t>
            </a:r>
            <a:r>
              <a:rPr lang="en-US" sz="1700" dirty="0" smtClean="0"/>
              <a:t>for shared </a:t>
            </a:r>
            <a:r>
              <a:rPr lang="en-US" sz="1700" dirty="0"/>
              <a:t>rooms. This suggests that travelers using Airbnb have a wide range of accommodation options to choose from, and hosts may want to consider investing in property that can accommodate multiple guests</a:t>
            </a:r>
            <a:r>
              <a:rPr lang="en-US" sz="1700" dirty="0" smtClean="0"/>
              <a:t>.</a:t>
            </a:r>
            <a:endParaRPr lang="en-US" sz="1700" dirty="0"/>
          </a:p>
        </p:txBody>
      </p:sp>
      <p:sp>
        <p:nvSpPr>
          <p:cNvPr id="12" name="TextBox 11"/>
          <p:cNvSpPr txBox="1"/>
          <p:nvPr/>
        </p:nvSpPr>
        <p:spPr>
          <a:xfrm>
            <a:off x="578337" y="1652698"/>
            <a:ext cx="11035323" cy="923330"/>
          </a:xfrm>
          <a:prstGeom prst="rect">
            <a:avLst/>
          </a:prstGeom>
          <a:noFill/>
        </p:spPr>
        <p:txBody>
          <a:bodyPr wrap="square" rtlCol="0">
            <a:spAutoFit/>
          </a:bodyPr>
          <a:lstStyle/>
          <a:p>
            <a:r>
              <a:rPr lang="en-US" dirty="0"/>
              <a:t>Manhattan is world-famous for its parks, museums, buildings, town, liberty, gardens, markets, island and also its substantial number of tourists throughout the year ,it makes sense that demand and price both high.</a:t>
            </a:r>
          </a:p>
          <a:p>
            <a:endParaRPr lang="en-IN" dirty="0"/>
          </a:p>
        </p:txBody>
      </p:sp>
      <p:sp>
        <p:nvSpPr>
          <p:cNvPr id="13" name="TextBox 12"/>
          <p:cNvSpPr txBox="1"/>
          <p:nvPr/>
        </p:nvSpPr>
        <p:spPr>
          <a:xfrm>
            <a:off x="578338" y="2288335"/>
            <a:ext cx="11035322" cy="877163"/>
          </a:xfrm>
          <a:prstGeom prst="rect">
            <a:avLst/>
          </a:prstGeom>
          <a:noFill/>
        </p:spPr>
        <p:txBody>
          <a:bodyPr wrap="square" rtlCol="0">
            <a:spAutoFit/>
          </a:bodyPr>
          <a:lstStyle/>
          <a:p>
            <a:r>
              <a:rPr lang="en-US" sz="1700" dirty="0"/>
              <a:t>Brooklyn comes in second with significant number of listings and cheaper prices as compared to the Manhattan: With most listings located in Williamsburg and Bedford Stuyvesant two neighborhoods strategically close to Manhattan tourists get the chance to enjoy both boroughs equally while spending </a:t>
            </a:r>
            <a:r>
              <a:rPr lang="en-US" sz="1700" dirty="0" smtClean="0"/>
              <a:t>less.</a:t>
            </a:r>
            <a:endParaRPr lang="en-IN" sz="1700" dirty="0"/>
          </a:p>
        </p:txBody>
      </p:sp>
      <p:sp>
        <p:nvSpPr>
          <p:cNvPr id="14" name="Chevron 13"/>
          <p:cNvSpPr/>
          <p:nvPr/>
        </p:nvSpPr>
        <p:spPr>
          <a:xfrm>
            <a:off x="398582" y="1185549"/>
            <a:ext cx="179753" cy="136935"/>
          </a:xfrm>
          <a:prstGeom prst="chevron">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Chevron 14"/>
          <p:cNvSpPr/>
          <p:nvPr/>
        </p:nvSpPr>
        <p:spPr>
          <a:xfrm>
            <a:off x="398585" y="1780134"/>
            <a:ext cx="179753" cy="136935"/>
          </a:xfrm>
          <a:prstGeom prst="chevr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Chevron 15"/>
          <p:cNvSpPr/>
          <p:nvPr/>
        </p:nvSpPr>
        <p:spPr>
          <a:xfrm>
            <a:off x="398582" y="2406486"/>
            <a:ext cx="179753" cy="136935"/>
          </a:xfrm>
          <a:prstGeom prst="chevr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Chevron 16"/>
          <p:cNvSpPr/>
          <p:nvPr/>
        </p:nvSpPr>
        <p:spPr>
          <a:xfrm>
            <a:off x="398582" y="3265238"/>
            <a:ext cx="179753" cy="136935"/>
          </a:xfrm>
          <a:prstGeom prst="chevr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Chevron 17"/>
          <p:cNvSpPr/>
          <p:nvPr/>
        </p:nvSpPr>
        <p:spPr>
          <a:xfrm>
            <a:off x="398582" y="3858761"/>
            <a:ext cx="179753" cy="136935"/>
          </a:xfrm>
          <a:prstGeom prst="chevr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Chevron 18"/>
          <p:cNvSpPr/>
          <p:nvPr/>
        </p:nvSpPr>
        <p:spPr>
          <a:xfrm>
            <a:off x="398582" y="4733435"/>
            <a:ext cx="179753" cy="136935"/>
          </a:xfrm>
          <a:prstGeom prst="chevr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Chevron 19"/>
          <p:cNvSpPr/>
          <p:nvPr/>
        </p:nvSpPr>
        <p:spPr>
          <a:xfrm>
            <a:off x="398582" y="5592187"/>
            <a:ext cx="179753" cy="136935"/>
          </a:xfrm>
          <a:prstGeom prst="chevr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2647779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092" y="280803"/>
            <a:ext cx="4650154" cy="876423"/>
          </a:xfrm>
        </p:spPr>
        <p:txBody>
          <a:bodyPr>
            <a:normAutofit/>
          </a:bodyPr>
          <a:lstStyle/>
          <a:p>
            <a:r>
              <a:rPr lang="en-US" sz="3000" b="1" u="sng" dirty="0">
                <a:solidFill>
                  <a:srgbClr val="FF0000"/>
                </a:solidFill>
              </a:rPr>
              <a:t>BUSINESS CONCLUSION</a:t>
            </a:r>
            <a:endParaRPr lang="en-IN" sz="3000" dirty="0"/>
          </a:p>
        </p:txBody>
      </p:sp>
      <p:sp>
        <p:nvSpPr>
          <p:cNvPr id="5" name="TextBox 4"/>
          <p:cNvSpPr txBox="1"/>
          <p:nvPr/>
        </p:nvSpPr>
        <p:spPr>
          <a:xfrm>
            <a:off x="570523" y="2617071"/>
            <a:ext cx="5720862" cy="1138773"/>
          </a:xfrm>
          <a:prstGeom prst="rect">
            <a:avLst/>
          </a:prstGeom>
          <a:noFill/>
        </p:spPr>
        <p:txBody>
          <a:bodyPr wrap="square" rtlCol="0">
            <a:spAutoFit/>
          </a:bodyPr>
          <a:lstStyle/>
          <a:p>
            <a:r>
              <a:rPr lang="en-US" sz="1700" dirty="0"/>
              <a:t>The data indicates that the availability of Airbnb rentals varies significantly across neighborhoods, with some neighborhoods having a high concentration of listings and others having relatively few</a:t>
            </a:r>
            <a:r>
              <a:rPr lang="en-US" sz="1700" dirty="0" smtClean="0"/>
              <a:t>.</a:t>
            </a:r>
            <a:endParaRPr lang="en-US" sz="1700" dirty="0"/>
          </a:p>
        </p:txBody>
      </p:sp>
      <p:sp>
        <p:nvSpPr>
          <p:cNvPr id="7" name="TextBox 6"/>
          <p:cNvSpPr txBox="1"/>
          <p:nvPr/>
        </p:nvSpPr>
        <p:spPr>
          <a:xfrm>
            <a:off x="570523" y="1166729"/>
            <a:ext cx="5720862" cy="1677382"/>
          </a:xfrm>
          <a:prstGeom prst="rect">
            <a:avLst/>
          </a:prstGeom>
          <a:noFill/>
        </p:spPr>
        <p:txBody>
          <a:bodyPr wrap="square" rtlCol="0">
            <a:spAutoFit/>
          </a:bodyPr>
          <a:lstStyle/>
          <a:p>
            <a:r>
              <a:rPr lang="en-US" sz="1700" dirty="0"/>
              <a:t>The data indicates that there is a high level of competition among Airbnb hosts, with a small number of hosts dominating a large portion of the market. Hosts may want to consider investing in property in areas with relatively fewer listings in order to differentiate themselves from the </a:t>
            </a:r>
            <a:r>
              <a:rPr lang="en-US" sz="1700" dirty="0" smtClean="0"/>
              <a:t>competition.</a:t>
            </a:r>
            <a:endParaRPr lang="en-IN" sz="1700" dirty="0"/>
          </a:p>
          <a:p>
            <a:endParaRPr lang="en-IN" dirty="0"/>
          </a:p>
        </p:txBody>
      </p:sp>
      <p:sp>
        <p:nvSpPr>
          <p:cNvPr id="8" name="Notched Right Arrow 7"/>
          <p:cNvSpPr/>
          <p:nvPr/>
        </p:nvSpPr>
        <p:spPr>
          <a:xfrm>
            <a:off x="289169" y="578338"/>
            <a:ext cx="468923" cy="281354"/>
          </a:xfrm>
          <a:prstGeom prst="notchedRightArrow">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554890" y="3790423"/>
            <a:ext cx="5720862" cy="1923604"/>
          </a:xfrm>
          <a:prstGeom prst="rect">
            <a:avLst/>
          </a:prstGeom>
          <a:noFill/>
        </p:spPr>
        <p:txBody>
          <a:bodyPr wrap="square" rtlCol="0">
            <a:spAutoFit/>
          </a:bodyPr>
          <a:lstStyle/>
          <a:p>
            <a:r>
              <a:rPr lang="en-US" sz="1700" dirty="0"/>
              <a:t>The neighborhoods near the airport in Queens would have a higher average number of reviews, as they are likely to attract a lot of tourists or visitors who are passing through the area. The proximity to the airport could make these neighborhoods a convenient and appealing place to stay for travelers for short-term </a:t>
            </a:r>
            <a:r>
              <a:rPr lang="en-US" sz="1700" dirty="0" smtClean="0"/>
              <a:t>stay with spending less money because </a:t>
            </a:r>
            <a:r>
              <a:rPr lang="en-US" sz="1700" dirty="0"/>
              <a:t>The price distribution is high in Manhattan and </a:t>
            </a:r>
            <a:r>
              <a:rPr lang="en-US" sz="1700" dirty="0" smtClean="0"/>
              <a:t>Brooklyn</a:t>
            </a:r>
            <a:r>
              <a:rPr lang="en-US" sz="1700" dirty="0"/>
              <a:t>.</a:t>
            </a:r>
            <a:endParaRPr lang="en-IN" sz="1700" dirty="0"/>
          </a:p>
        </p:txBody>
      </p:sp>
      <p:sp>
        <p:nvSpPr>
          <p:cNvPr id="13" name="Chevron 12"/>
          <p:cNvSpPr/>
          <p:nvPr/>
        </p:nvSpPr>
        <p:spPr>
          <a:xfrm>
            <a:off x="390770" y="1287149"/>
            <a:ext cx="179753" cy="136935"/>
          </a:xfrm>
          <a:prstGeom prst="chevron">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Chevron 13"/>
          <p:cNvSpPr/>
          <p:nvPr/>
        </p:nvSpPr>
        <p:spPr>
          <a:xfrm>
            <a:off x="390768" y="2737491"/>
            <a:ext cx="179753" cy="136935"/>
          </a:xfrm>
          <a:prstGeom prst="chevron">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Chevron 14"/>
          <p:cNvSpPr/>
          <p:nvPr/>
        </p:nvSpPr>
        <p:spPr>
          <a:xfrm>
            <a:off x="386859" y="3897487"/>
            <a:ext cx="179753" cy="136935"/>
          </a:xfrm>
          <a:prstGeom prst="chevron">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96185" y="508000"/>
            <a:ext cx="5320011" cy="5931877"/>
          </a:xfrm>
          <a:prstGeom prst="rect">
            <a:avLst/>
          </a:prstGeom>
        </p:spPr>
      </p:pic>
    </p:spTree>
    <p:extLst>
      <p:ext uri="{BB962C8B-B14F-4D97-AF65-F5344CB8AC3E}">
        <p14:creationId xmlns:p14="http://schemas.microsoft.com/office/powerpoint/2010/main" val="10903517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360610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775" y="493272"/>
            <a:ext cx="6348289" cy="787179"/>
          </a:xfrm>
        </p:spPr>
        <p:txBody>
          <a:bodyPr>
            <a:normAutofit/>
          </a:bodyPr>
          <a:lstStyle/>
          <a:p>
            <a:r>
              <a:rPr lang="en-US" b="1" u="sng" dirty="0" smtClean="0">
                <a:solidFill>
                  <a:srgbClr val="FF0000"/>
                </a:solidFill>
              </a:rPr>
              <a:t>Introduction of Airbnb</a:t>
            </a:r>
            <a:endParaRPr lang="en-IN" u="sng" dirty="0">
              <a:solidFill>
                <a:srgbClr val="FF0000"/>
              </a:solidFill>
            </a:endParaRPr>
          </a:p>
        </p:txBody>
      </p:sp>
      <p:sp>
        <p:nvSpPr>
          <p:cNvPr id="3" name="Right Arrow 2"/>
          <p:cNvSpPr/>
          <p:nvPr/>
        </p:nvSpPr>
        <p:spPr>
          <a:xfrm>
            <a:off x="422909" y="769224"/>
            <a:ext cx="402908" cy="23527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866775" y="1543050"/>
            <a:ext cx="6623354" cy="1631216"/>
          </a:xfrm>
          <a:prstGeom prst="rect">
            <a:avLst/>
          </a:prstGeom>
          <a:noFill/>
        </p:spPr>
        <p:txBody>
          <a:bodyPr wrap="square" rtlCol="0">
            <a:spAutoFit/>
          </a:bodyPr>
          <a:lstStyle/>
          <a:p>
            <a:r>
              <a:rPr lang="en-US" sz="2000" dirty="0"/>
              <a:t>Airbnb is a popular online platform that allows individuals to </a:t>
            </a:r>
            <a:endParaRPr lang="en-US" sz="2000" dirty="0" smtClean="0"/>
          </a:p>
          <a:p>
            <a:r>
              <a:rPr lang="en-US" sz="2000" dirty="0" smtClean="0"/>
              <a:t>list</a:t>
            </a:r>
            <a:r>
              <a:rPr lang="en-US" sz="2000" dirty="0"/>
              <a:t>, discover, and book unique accommodations around the </a:t>
            </a:r>
            <a:endParaRPr lang="en-US" sz="2000" dirty="0" smtClean="0"/>
          </a:p>
          <a:p>
            <a:r>
              <a:rPr lang="en-US" sz="2000" dirty="0" smtClean="0"/>
              <a:t>world</a:t>
            </a:r>
            <a:r>
              <a:rPr lang="en-US" sz="2000" dirty="0"/>
              <a:t>. It was founded in 2008 by </a:t>
            </a:r>
            <a:r>
              <a:rPr lang="en-US" sz="2000" dirty="0" smtClean="0"/>
              <a:t>Brian </a:t>
            </a:r>
            <a:r>
              <a:rPr lang="en-US" sz="2000" dirty="0" err="1" smtClean="0"/>
              <a:t>Chesky</a:t>
            </a:r>
            <a:r>
              <a:rPr lang="en-US" sz="2000" dirty="0" smtClean="0"/>
              <a:t>, Joe </a:t>
            </a:r>
            <a:r>
              <a:rPr lang="en-US" sz="2000" dirty="0" err="1" smtClean="0"/>
              <a:t>Gebbia</a:t>
            </a:r>
            <a:r>
              <a:rPr lang="en-US" sz="2000" dirty="0" smtClean="0"/>
              <a:t> </a:t>
            </a:r>
          </a:p>
          <a:p>
            <a:r>
              <a:rPr lang="en-US" sz="2000" dirty="0" smtClean="0"/>
              <a:t>and Nathan </a:t>
            </a:r>
            <a:r>
              <a:rPr lang="en-US" sz="2000" dirty="0" err="1" smtClean="0"/>
              <a:t>Blecharczyk</a:t>
            </a:r>
            <a:r>
              <a:rPr lang="en-US" sz="2000" dirty="0"/>
              <a:t>, and has since </a:t>
            </a:r>
            <a:r>
              <a:rPr lang="en-US" sz="2000" dirty="0" smtClean="0"/>
              <a:t>become the largest </a:t>
            </a:r>
          </a:p>
          <a:p>
            <a:r>
              <a:rPr lang="en-US" sz="2000" dirty="0" smtClean="0"/>
              <a:t>and </a:t>
            </a:r>
            <a:r>
              <a:rPr lang="en-US" sz="2000" dirty="0"/>
              <a:t>most successful home-sharing companies in the world.</a:t>
            </a:r>
            <a:endParaRPr lang="en-IN" sz="2000" dirty="0"/>
          </a:p>
        </p:txBody>
      </p:sp>
      <p:sp>
        <p:nvSpPr>
          <p:cNvPr id="5" name="TextBox 4"/>
          <p:cNvSpPr txBox="1"/>
          <p:nvPr/>
        </p:nvSpPr>
        <p:spPr>
          <a:xfrm>
            <a:off x="866775" y="3256062"/>
            <a:ext cx="6623354" cy="1938992"/>
          </a:xfrm>
          <a:prstGeom prst="rect">
            <a:avLst/>
          </a:prstGeom>
          <a:noFill/>
        </p:spPr>
        <p:txBody>
          <a:bodyPr wrap="square" rtlCol="0">
            <a:spAutoFit/>
          </a:bodyPr>
          <a:lstStyle/>
          <a:p>
            <a:r>
              <a:rPr lang="en-US" sz="2000" dirty="0"/>
              <a:t>Airbnb allows hosts to list their homes, apartments, or other properties for short-term rentals, and provides a platform for travelers to search for and book these accommodations. The </a:t>
            </a:r>
            <a:endParaRPr lang="en-US" sz="2000" dirty="0" smtClean="0"/>
          </a:p>
          <a:p>
            <a:r>
              <a:rPr lang="en-US" sz="2000" dirty="0" smtClean="0"/>
              <a:t>platform </a:t>
            </a:r>
            <a:r>
              <a:rPr lang="en-US" sz="2000" dirty="0"/>
              <a:t>includes a variety of listing types, including entire </a:t>
            </a:r>
            <a:endParaRPr lang="en-US" sz="2000" dirty="0" smtClean="0"/>
          </a:p>
          <a:p>
            <a:r>
              <a:rPr lang="en-US" sz="2000" dirty="0" smtClean="0"/>
              <a:t>homes</a:t>
            </a:r>
            <a:r>
              <a:rPr lang="en-US" sz="2000" dirty="0"/>
              <a:t>, private rooms, and shared rooms, and offers a wide </a:t>
            </a:r>
            <a:endParaRPr lang="en-US" sz="2000" dirty="0" smtClean="0"/>
          </a:p>
          <a:p>
            <a:r>
              <a:rPr lang="en-US" sz="2000" dirty="0" smtClean="0"/>
              <a:t>range </a:t>
            </a:r>
            <a:r>
              <a:rPr lang="en-US" sz="2000" dirty="0"/>
              <a:t>of price points to suit different budgets.</a:t>
            </a:r>
            <a:endParaRPr lang="en-IN" sz="2000" dirty="0"/>
          </a:p>
        </p:txBody>
      </p:sp>
      <p:sp>
        <p:nvSpPr>
          <p:cNvPr id="6" name="TextBox 5"/>
          <p:cNvSpPr txBox="1"/>
          <p:nvPr/>
        </p:nvSpPr>
        <p:spPr>
          <a:xfrm>
            <a:off x="866775" y="5276850"/>
            <a:ext cx="6623354" cy="1323439"/>
          </a:xfrm>
          <a:prstGeom prst="rect">
            <a:avLst/>
          </a:prstGeom>
          <a:noFill/>
        </p:spPr>
        <p:txBody>
          <a:bodyPr wrap="square" rtlCol="0">
            <a:spAutoFit/>
          </a:bodyPr>
          <a:lstStyle/>
          <a:p>
            <a:r>
              <a:rPr lang="en-US" sz="2000" dirty="0"/>
              <a:t>Airbnb has also become a popular choice for travelers </a:t>
            </a:r>
            <a:r>
              <a:rPr lang="en-US" sz="2000" dirty="0" smtClean="0"/>
              <a:t>who</a:t>
            </a:r>
          </a:p>
          <a:p>
            <a:r>
              <a:rPr lang="en-US" sz="2000" dirty="0" smtClean="0"/>
              <a:t> </a:t>
            </a:r>
            <a:r>
              <a:rPr lang="en-US" sz="2000" dirty="0"/>
              <a:t>want to experience a destination like a local, rather than as </a:t>
            </a:r>
            <a:endParaRPr lang="en-US" sz="2000" dirty="0" smtClean="0"/>
          </a:p>
          <a:p>
            <a:r>
              <a:rPr lang="en-US" sz="2000" dirty="0" smtClean="0"/>
              <a:t>a </a:t>
            </a:r>
            <a:r>
              <a:rPr lang="en-US" sz="2000" dirty="0"/>
              <a:t>tourist. With more than four million listings in over 100,000 </a:t>
            </a:r>
            <a:endParaRPr lang="en-US" sz="2000" dirty="0" smtClean="0"/>
          </a:p>
          <a:p>
            <a:r>
              <a:rPr lang="en-US" sz="2000" dirty="0" smtClean="0"/>
              <a:t>cities</a:t>
            </a:r>
            <a:r>
              <a:rPr lang="en-US" sz="2000" dirty="0"/>
              <a:t>.</a:t>
            </a:r>
            <a:endParaRPr lang="en-IN" sz="2000"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69357" y="-71561"/>
            <a:ext cx="3922643" cy="7307248"/>
          </a:xfrm>
          <a:prstGeom prst="rect">
            <a:avLst/>
          </a:prstGeom>
        </p:spPr>
      </p:pic>
      <p:sp>
        <p:nvSpPr>
          <p:cNvPr id="8" name="4-Point Star 7"/>
          <p:cNvSpPr/>
          <p:nvPr/>
        </p:nvSpPr>
        <p:spPr>
          <a:xfrm>
            <a:off x="552450" y="1593751"/>
            <a:ext cx="273367" cy="28575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4-Point Star 8"/>
          <p:cNvSpPr/>
          <p:nvPr/>
        </p:nvSpPr>
        <p:spPr>
          <a:xfrm>
            <a:off x="552450" y="3296313"/>
            <a:ext cx="273367" cy="28575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4-Point Star 9"/>
          <p:cNvSpPr/>
          <p:nvPr/>
        </p:nvSpPr>
        <p:spPr>
          <a:xfrm>
            <a:off x="552450" y="5332066"/>
            <a:ext cx="273367" cy="28575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41974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ight Arrow 2"/>
          <p:cNvSpPr/>
          <p:nvPr/>
        </p:nvSpPr>
        <p:spPr>
          <a:xfrm>
            <a:off x="422909" y="769224"/>
            <a:ext cx="402908" cy="23527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4"/>
          <p:cNvSpPr>
            <a:spLocks noGrp="1"/>
          </p:cNvSpPr>
          <p:nvPr>
            <p:ph type="title"/>
          </p:nvPr>
        </p:nvSpPr>
        <p:spPr>
          <a:xfrm>
            <a:off x="921067" y="626512"/>
            <a:ext cx="10515600" cy="520700"/>
          </a:xfrm>
        </p:spPr>
        <p:txBody>
          <a:bodyPr>
            <a:normAutofit fontScale="90000"/>
          </a:bodyPr>
          <a:lstStyle/>
          <a:p>
            <a:r>
              <a:rPr lang="en-US" b="1" u="sng" dirty="0" smtClean="0">
                <a:solidFill>
                  <a:srgbClr val="FF0000"/>
                </a:solidFill>
              </a:rPr>
              <a:t>About the Dataset – Airbnb Bookings</a:t>
            </a:r>
            <a:endParaRPr lang="en-IN" u="sng" dirty="0">
              <a:solidFill>
                <a:srgbClr val="FF0000"/>
              </a:solidFill>
            </a:endParaRPr>
          </a:p>
        </p:txBody>
      </p:sp>
      <p:sp>
        <p:nvSpPr>
          <p:cNvPr id="6" name="TextBox 5"/>
          <p:cNvSpPr txBox="1"/>
          <p:nvPr/>
        </p:nvSpPr>
        <p:spPr>
          <a:xfrm>
            <a:off x="825817" y="1638300"/>
            <a:ext cx="6708458" cy="707886"/>
          </a:xfrm>
          <a:prstGeom prst="rect">
            <a:avLst/>
          </a:prstGeom>
          <a:noFill/>
        </p:spPr>
        <p:txBody>
          <a:bodyPr wrap="square" rtlCol="0">
            <a:spAutoFit/>
          </a:bodyPr>
          <a:lstStyle/>
          <a:p>
            <a:r>
              <a:rPr lang="en-US" sz="2000" dirty="0" smtClean="0"/>
              <a:t>This </a:t>
            </a:r>
            <a:r>
              <a:rPr lang="en-US" sz="2000" dirty="0"/>
              <a:t>Airbnb dataset contains 49,000 observations from New </a:t>
            </a:r>
            <a:r>
              <a:rPr lang="en-US" sz="2000" dirty="0" smtClean="0"/>
              <a:t>York , </a:t>
            </a:r>
            <a:r>
              <a:rPr lang="en-US" sz="2000" dirty="0"/>
              <a:t>with 16 columns of data</a:t>
            </a:r>
            <a:r>
              <a:rPr lang="en-US" sz="2000" dirty="0" smtClean="0"/>
              <a:t>.</a:t>
            </a:r>
            <a:endParaRPr lang="en-US" sz="2000" dirty="0"/>
          </a:p>
        </p:txBody>
      </p:sp>
      <p:sp>
        <p:nvSpPr>
          <p:cNvPr id="7" name="TextBox 6"/>
          <p:cNvSpPr txBox="1"/>
          <p:nvPr/>
        </p:nvSpPr>
        <p:spPr>
          <a:xfrm>
            <a:off x="825817" y="2483330"/>
            <a:ext cx="6708458" cy="707886"/>
          </a:xfrm>
          <a:prstGeom prst="rect">
            <a:avLst/>
          </a:prstGeom>
          <a:noFill/>
        </p:spPr>
        <p:txBody>
          <a:bodyPr wrap="square" rtlCol="0">
            <a:spAutoFit/>
          </a:bodyPr>
          <a:lstStyle/>
          <a:p>
            <a:r>
              <a:rPr lang="en-US" sz="2000" dirty="0"/>
              <a:t>The </a:t>
            </a:r>
            <a:r>
              <a:rPr lang="en-US" sz="2000" dirty="0" smtClean="0"/>
              <a:t>Data </a:t>
            </a:r>
            <a:r>
              <a:rPr lang="en-US" sz="2000" dirty="0"/>
              <a:t>includes both categorical and numeric values, providing a diverse range of information about the listings</a:t>
            </a:r>
            <a:r>
              <a:rPr lang="en-US" sz="2000" dirty="0" smtClean="0"/>
              <a:t>.</a:t>
            </a:r>
            <a:endParaRPr lang="en-US" sz="2000" dirty="0"/>
          </a:p>
        </p:txBody>
      </p:sp>
      <p:sp>
        <p:nvSpPr>
          <p:cNvPr id="8" name="TextBox 7"/>
          <p:cNvSpPr txBox="1"/>
          <p:nvPr/>
        </p:nvSpPr>
        <p:spPr>
          <a:xfrm>
            <a:off x="825817" y="3328360"/>
            <a:ext cx="6708458" cy="1323439"/>
          </a:xfrm>
          <a:prstGeom prst="rect">
            <a:avLst/>
          </a:prstGeom>
          <a:noFill/>
        </p:spPr>
        <p:txBody>
          <a:bodyPr wrap="square" rtlCol="0">
            <a:spAutoFit/>
          </a:bodyPr>
          <a:lstStyle/>
          <a:p>
            <a:r>
              <a:rPr lang="en-US" sz="2000" dirty="0"/>
              <a:t>This </a:t>
            </a:r>
            <a:r>
              <a:rPr lang="en-US" sz="2000" dirty="0" smtClean="0"/>
              <a:t>Dataset </a:t>
            </a:r>
            <a:r>
              <a:rPr lang="en-US" sz="2000" dirty="0"/>
              <a:t>may be useful for analyzing trends and patterns in the Airbnb market in New </a:t>
            </a:r>
            <a:r>
              <a:rPr lang="en-US" sz="2000" dirty="0" smtClean="0"/>
              <a:t>York and also gain insights into the preferences and behavior of Airbnb users in the area.</a:t>
            </a:r>
            <a:endParaRPr lang="en-IN" sz="2000" dirty="0" smtClean="0"/>
          </a:p>
          <a:p>
            <a:endParaRPr lang="en-IN" sz="2000" dirty="0"/>
          </a:p>
        </p:txBody>
      </p:sp>
      <p:sp>
        <p:nvSpPr>
          <p:cNvPr id="10" name="4-Point Star 9"/>
          <p:cNvSpPr/>
          <p:nvPr/>
        </p:nvSpPr>
        <p:spPr>
          <a:xfrm>
            <a:off x="542923" y="1706493"/>
            <a:ext cx="273367" cy="28575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4-Point Star 13"/>
          <p:cNvSpPr/>
          <p:nvPr/>
        </p:nvSpPr>
        <p:spPr>
          <a:xfrm>
            <a:off x="542923" y="2542757"/>
            <a:ext cx="273367" cy="28575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4-Point Star 14"/>
          <p:cNvSpPr/>
          <p:nvPr/>
        </p:nvSpPr>
        <p:spPr>
          <a:xfrm>
            <a:off x="542924" y="3379021"/>
            <a:ext cx="273367" cy="28575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4-Point Star 15"/>
          <p:cNvSpPr/>
          <p:nvPr/>
        </p:nvSpPr>
        <p:spPr>
          <a:xfrm>
            <a:off x="542923" y="4617552"/>
            <a:ext cx="273367" cy="28575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9795" y="1147211"/>
            <a:ext cx="4601059" cy="6310864"/>
          </a:xfrm>
          <a:prstGeom prst="rect">
            <a:avLst/>
          </a:prstGeom>
        </p:spPr>
      </p:pic>
      <p:sp>
        <p:nvSpPr>
          <p:cNvPr id="18" name="TextBox 17"/>
          <p:cNvSpPr txBox="1"/>
          <p:nvPr/>
        </p:nvSpPr>
        <p:spPr>
          <a:xfrm>
            <a:off x="816290" y="4540593"/>
            <a:ext cx="6386270" cy="1323439"/>
          </a:xfrm>
          <a:prstGeom prst="rect">
            <a:avLst/>
          </a:prstGeom>
          <a:noFill/>
        </p:spPr>
        <p:txBody>
          <a:bodyPr wrap="square" rtlCol="0">
            <a:spAutoFit/>
          </a:bodyPr>
          <a:lstStyle/>
          <a:p>
            <a:r>
              <a:rPr lang="en-US" sz="2000" dirty="0"/>
              <a:t>This dataset contains information about Airbnb bookings in New York City in 2019. By analyzing this data, you may be able to understand the trends and patterns of Airbnb use in the </a:t>
            </a:r>
            <a:r>
              <a:rPr lang="en-US" sz="2000" dirty="0" smtClean="0"/>
              <a:t>NYC. </a:t>
            </a:r>
            <a:endParaRPr lang="en-IN" sz="2000" dirty="0"/>
          </a:p>
        </p:txBody>
      </p:sp>
    </p:spTree>
    <p:extLst>
      <p:ext uri="{BB962C8B-B14F-4D97-AF65-F5344CB8AC3E}">
        <p14:creationId xmlns:p14="http://schemas.microsoft.com/office/powerpoint/2010/main" val="8060628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810" y="491086"/>
            <a:ext cx="5435380" cy="791552"/>
          </a:xfrm>
        </p:spPr>
        <p:txBody>
          <a:bodyPr>
            <a:normAutofit/>
          </a:bodyPr>
          <a:lstStyle/>
          <a:p>
            <a:r>
              <a:rPr lang="en-US" sz="4000" b="1" u="sng" dirty="0">
                <a:solidFill>
                  <a:srgbClr val="FF0000"/>
                </a:solidFill>
              </a:rPr>
              <a:t>Project Summary Of EDA </a:t>
            </a:r>
            <a:endParaRPr lang="en-IN" sz="4000" b="1" u="sng" dirty="0">
              <a:solidFill>
                <a:srgbClr val="FF0000"/>
              </a:solidFill>
            </a:endParaRPr>
          </a:p>
        </p:txBody>
      </p:sp>
      <p:sp>
        <p:nvSpPr>
          <p:cNvPr id="3" name="Right Arrow 2"/>
          <p:cNvSpPr/>
          <p:nvPr/>
        </p:nvSpPr>
        <p:spPr>
          <a:xfrm>
            <a:off x="422909" y="769224"/>
            <a:ext cx="402908" cy="23527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761044" y="1437359"/>
            <a:ext cx="10037568" cy="954107"/>
          </a:xfrm>
          <a:prstGeom prst="rect">
            <a:avLst/>
          </a:prstGeom>
          <a:noFill/>
        </p:spPr>
        <p:txBody>
          <a:bodyPr wrap="square" rtlCol="0">
            <a:spAutoFit/>
          </a:bodyPr>
          <a:lstStyle/>
          <a:p>
            <a:r>
              <a:rPr lang="en-US" sz="2000" b="1" dirty="0"/>
              <a:t>The </a:t>
            </a:r>
            <a:r>
              <a:rPr lang="en-US" sz="2000" b="1" dirty="0" smtClean="0"/>
              <a:t>Summary Of </a:t>
            </a:r>
            <a:r>
              <a:rPr lang="en-US" sz="2000" b="1" dirty="0"/>
              <a:t>T</a:t>
            </a:r>
            <a:r>
              <a:rPr lang="en-US" sz="2000" b="1" dirty="0" smtClean="0"/>
              <a:t>he </a:t>
            </a:r>
            <a:r>
              <a:rPr lang="en-US" sz="2000" b="1" dirty="0"/>
              <a:t>A</a:t>
            </a:r>
            <a:r>
              <a:rPr lang="en-US" sz="2000" b="1" dirty="0" smtClean="0"/>
              <a:t>nalysis </a:t>
            </a:r>
            <a:r>
              <a:rPr lang="en-US" b="1" dirty="0" smtClean="0"/>
              <a:t>:- </a:t>
            </a:r>
            <a:r>
              <a:rPr lang="en-US" dirty="0"/>
              <a:t>U</a:t>
            </a:r>
            <a:r>
              <a:rPr lang="en-US" dirty="0" smtClean="0"/>
              <a:t>nderstanding </a:t>
            </a:r>
            <a:r>
              <a:rPr lang="en-US" dirty="0"/>
              <a:t>the factors that influence Airbnb prices in New York City, or identifying patterns of all variables and Our analysis provides useful information for travelers and hosts in the city and also provides some best insights for Airbnb business.</a:t>
            </a:r>
          </a:p>
        </p:txBody>
      </p:sp>
      <p:sp>
        <p:nvSpPr>
          <p:cNvPr id="5" name="TextBox 4"/>
          <p:cNvSpPr txBox="1"/>
          <p:nvPr/>
        </p:nvSpPr>
        <p:spPr>
          <a:xfrm>
            <a:off x="771109" y="2501123"/>
            <a:ext cx="10037568" cy="1200329"/>
          </a:xfrm>
          <a:prstGeom prst="rect">
            <a:avLst/>
          </a:prstGeom>
          <a:noFill/>
        </p:spPr>
        <p:txBody>
          <a:bodyPr wrap="square" rtlCol="0">
            <a:spAutoFit/>
          </a:bodyPr>
          <a:lstStyle/>
          <a:p>
            <a:r>
              <a:rPr lang="en-US" dirty="0"/>
              <a:t>This project involved exploring and cleaning a dataset to prepare it for analysis. The data exploration process involved identifying and understanding the characteristics of the data, such as the data types, missing values, and distributions of values. The data cleaning process involved identifying and addressing any issues or inconsistencies in the data, such as errors, missing values, or duplicate records </a:t>
            </a:r>
            <a:r>
              <a:rPr lang="en-US" dirty="0" smtClean="0"/>
              <a:t>and </a:t>
            </a:r>
            <a:r>
              <a:rPr lang="en-US" dirty="0"/>
              <a:t>outliers.</a:t>
            </a:r>
          </a:p>
        </p:txBody>
      </p:sp>
      <p:sp>
        <p:nvSpPr>
          <p:cNvPr id="6" name="TextBox 5"/>
          <p:cNvSpPr txBox="1"/>
          <p:nvPr/>
        </p:nvSpPr>
        <p:spPr>
          <a:xfrm>
            <a:off x="761044" y="3720196"/>
            <a:ext cx="10037568" cy="1200329"/>
          </a:xfrm>
          <a:prstGeom prst="rect">
            <a:avLst/>
          </a:prstGeom>
          <a:noFill/>
        </p:spPr>
        <p:txBody>
          <a:bodyPr wrap="square" rtlCol="0">
            <a:spAutoFit/>
          </a:bodyPr>
          <a:lstStyle/>
          <a:p>
            <a:r>
              <a:rPr lang="en-US"/>
              <a:t>Through this process, we were able to identify and fix any issues with the data, and ensure that it was ready for further analysis. This is an important step in any data analysis project, as it allows us to work with high-quality data and avoid any potential biases or errors that could affect the results. The clean and prepared data can now be used to answer specific research.</a:t>
            </a:r>
          </a:p>
        </p:txBody>
      </p:sp>
      <p:sp>
        <p:nvSpPr>
          <p:cNvPr id="7" name="TextBox 6"/>
          <p:cNvSpPr txBox="1"/>
          <p:nvPr/>
        </p:nvSpPr>
        <p:spPr>
          <a:xfrm flipH="1">
            <a:off x="761043" y="4939269"/>
            <a:ext cx="9285851" cy="923330"/>
          </a:xfrm>
          <a:prstGeom prst="rect">
            <a:avLst/>
          </a:prstGeom>
          <a:noFill/>
        </p:spPr>
        <p:txBody>
          <a:bodyPr wrap="square" rtlCol="0">
            <a:spAutoFit/>
          </a:bodyPr>
          <a:lstStyle/>
          <a:p>
            <a:r>
              <a:rPr lang="en-US" dirty="0"/>
              <a:t>U</a:t>
            </a:r>
            <a:r>
              <a:rPr lang="en-US" dirty="0" smtClean="0"/>
              <a:t>sing </a:t>
            </a:r>
            <a:r>
              <a:rPr lang="en-US" dirty="0"/>
              <a:t>data visualization to explore and understand </a:t>
            </a:r>
            <a:r>
              <a:rPr lang="en-US" dirty="0" smtClean="0"/>
              <a:t>patterns and </a:t>
            </a:r>
            <a:r>
              <a:rPr lang="en-US" dirty="0"/>
              <a:t>t</a:t>
            </a:r>
            <a:r>
              <a:rPr lang="en-US" dirty="0" smtClean="0"/>
              <a:t>he </a:t>
            </a:r>
            <a:r>
              <a:rPr lang="en-US" dirty="0"/>
              <a:t>observations and insights we identified through this process will be useful for future analysis and decision-making related to Airbnb. and also Our analysis provides useful information for travelers and hosts</a:t>
            </a:r>
            <a:endParaRPr lang="en-IN" dirty="0"/>
          </a:p>
        </p:txBody>
      </p:sp>
      <p:sp>
        <p:nvSpPr>
          <p:cNvPr id="8" name="4-Point Star 7"/>
          <p:cNvSpPr/>
          <p:nvPr/>
        </p:nvSpPr>
        <p:spPr>
          <a:xfrm>
            <a:off x="487679" y="2557283"/>
            <a:ext cx="273367" cy="28575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4-Point Star 8"/>
          <p:cNvSpPr/>
          <p:nvPr/>
        </p:nvSpPr>
        <p:spPr>
          <a:xfrm>
            <a:off x="487676" y="3801374"/>
            <a:ext cx="273367" cy="28575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4-Point Star 9"/>
          <p:cNvSpPr/>
          <p:nvPr/>
        </p:nvSpPr>
        <p:spPr>
          <a:xfrm>
            <a:off x="487676" y="5001703"/>
            <a:ext cx="273367" cy="28575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315438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725" y="365289"/>
            <a:ext cx="6619875" cy="692150"/>
          </a:xfrm>
        </p:spPr>
        <p:txBody>
          <a:bodyPr>
            <a:normAutofit/>
          </a:bodyPr>
          <a:lstStyle/>
          <a:p>
            <a:r>
              <a:rPr lang="en-US" sz="4000" b="1" u="sng" dirty="0" smtClean="0">
                <a:solidFill>
                  <a:srgbClr val="FF0000"/>
                </a:solidFill>
              </a:rPr>
              <a:t>Understand The Given Variables </a:t>
            </a:r>
            <a:endParaRPr lang="en-IN" sz="4000" u="sng" dirty="0">
              <a:solidFill>
                <a:srgbClr val="FF0000"/>
              </a:solidFill>
            </a:endParaRPr>
          </a:p>
        </p:txBody>
      </p:sp>
      <p:sp>
        <p:nvSpPr>
          <p:cNvPr id="3" name="Right Arrow 2"/>
          <p:cNvSpPr/>
          <p:nvPr/>
        </p:nvSpPr>
        <p:spPr>
          <a:xfrm>
            <a:off x="444817" y="593726"/>
            <a:ext cx="402908" cy="23527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770096" y="1574823"/>
            <a:ext cx="9394508" cy="400110"/>
          </a:xfrm>
          <a:prstGeom prst="rect">
            <a:avLst/>
          </a:prstGeom>
          <a:noFill/>
        </p:spPr>
        <p:txBody>
          <a:bodyPr wrap="square" rtlCol="0">
            <a:spAutoFit/>
          </a:bodyPr>
          <a:lstStyle/>
          <a:p>
            <a:r>
              <a:rPr lang="en-US" sz="2000" b="1" dirty="0" err="1"/>
              <a:t>L</a:t>
            </a:r>
            <a:r>
              <a:rPr lang="en-US" sz="2000" b="1" dirty="0" err="1" smtClean="0"/>
              <a:t>isting_name</a:t>
            </a:r>
            <a:r>
              <a:rPr lang="en-US" sz="2000" b="1" dirty="0" smtClean="0"/>
              <a:t> :-</a:t>
            </a:r>
            <a:r>
              <a:rPr lang="en-US" dirty="0"/>
              <a:t> This is the name or title of the listing, as it appears on the Airbnb website.</a:t>
            </a:r>
          </a:p>
        </p:txBody>
      </p:sp>
      <p:sp>
        <p:nvSpPr>
          <p:cNvPr id="9" name="TextBox 8"/>
          <p:cNvSpPr txBox="1"/>
          <p:nvPr/>
        </p:nvSpPr>
        <p:spPr>
          <a:xfrm>
            <a:off x="770096" y="1240498"/>
            <a:ext cx="6696075" cy="400110"/>
          </a:xfrm>
          <a:prstGeom prst="rect">
            <a:avLst/>
          </a:prstGeom>
          <a:noFill/>
        </p:spPr>
        <p:txBody>
          <a:bodyPr wrap="square" rtlCol="0">
            <a:spAutoFit/>
          </a:bodyPr>
          <a:lstStyle/>
          <a:p>
            <a:r>
              <a:rPr lang="en-US" sz="2000" b="1" dirty="0" err="1"/>
              <a:t>L</a:t>
            </a:r>
            <a:r>
              <a:rPr lang="en-US" sz="2000" b="1" dirty="0" err="1" smtClean="0"/>
              <a:t>isting_id</a:t>
            </a:r>
            <a:r>
              <a:rPr lang="en-US" sz="2000" b="1" dirty="0" smtClean="0"/>
              <a:t> :-</a:t>
            </a:r>
            <a:r>
              <a:rPr lang="en-US" dirty="0"/>
              <a:t> This is a unique identifier for each listing in the dataset.</a:t>
            </a:r>
          </a:p>
        </p:txBody>
      </p:sp>
      <p:sp>
        <p:nvSpPr>
          <p:cNvPr id="11" name="TextBox 10"/>
          <p:cNvSpPr txBox="1"/>
          <p:nvPr/>
        </p:nvSpPr>
        <p:spPr>
          <a:xfrm>
            <a:off x="778192" y="1909148"/>
            <a:ext cx="7790021" cy="400110"/>
          </a:xfrm>
          <a:prstGeom prst="rect">
            <a:avLst/>
          </a:prstGeom>
          <a:noFill/>
        </p:spPr>
        <p:txBody>
          <a:bodyPr wrap="square" rtlCol="0">
            <a:spAutoFit/>
          </a:bodyPr>
          <a:lstStyle/>
          <a:p>
            <a:r>
              <a:rPr lang="en-US" sz="2000" b="1" dirty="0" err="1"/>
              <a:t>H</a:t>
            </a:r>
            <a:r>
              <a:rPr lang="en-US" sz="2000" b="1" dirty="0" err="1" smtClean="0"/>
              <a:t>ost_id</a:t>
            </a:r>
            <a:r>
              <a:rPr lang="en-US" sz="2000" b="1" dirty="0" smtClean="0"/>
              <a:t> :-</a:t>
            </a:r>
            <a:r>
              <a:rPr lang="en-US" dirty="0"/>
              <a:t> This is a unique identifier for each host in the dataset.</a:t>
            </a:r>
          </a:p>
        </p:txBody>
      </p:sp>
      <p:sp>
        <p:nvSpPr>
          <p:cNvPr id="12" name="TextBox 11"/>
          <p:cNvSpPr txBox="1"/>
          <p:nvPr/>
        </p:nvSpPr>
        <p:spPr>
          <a:xfrm>
            <a:off x="770096" y="2238902"/>
            <a:ext cx="7753350" cy="400110"/>
          </a:xfrm>
          <a:prstGeom prst="rect">
            <a:avLst/>
          </a:prstGeom>
          <a:noFill/>
        </p:spPr>
        <p:txBody>
          <a:bodyPr wrap="square" rtlCol="0">
            <a:spAutoFit/>
          </a:bodyPr>
          <a:lstStyle/>
          <a:p>
            <a:r>
              <a:rPr lang="en-US" sz="2000" b="1" dirty="0" err="1" smtClean="0"/>
              <a:t>Host_name</a:t>
            </a:r>
            <a:r>
              <a:rPr lang="en-US" sz="2000" b="1" dirty="0" smtClean="0"/>
              <a:t> :-</a:t>
            </a:r>
            <a:r>
              <a:rPr lang="en-US" dirty="0"/>
              <a:t> This is the name of the host as it appears on the Airbnb website.</a:t>
            </a:r>
          </a:p>
        </p:txBody>
      </p:sp>
      <p:sp>
        <p:nvSpPr>
          <p:cNvPr id="13" name="TextBox 12"/>
          <p:cNvSpPr txBox="1"/>
          <p:nvPr/>
        </p:nvSpPr>
        <p:spPr>
          <a:xfrm>
            <a:off x="770095" y="2563907"/>
            <a:ext cx="11169017" cy="400110"/>
          </a:xfrm>
          <a:prstGeom prst="rect">
            <a:avLst/>
          </a:prstGeom>
          <a:noFill/>
        </p:spPr>
        <p:txBody>
          <a:bodyPr wrap="square" rtlCol="0">
            <a:spAutoFit/>
          </a:bodyPr>
          <a:lstStyle/>
          <a:p>
            <a:r>
              <a:rPr lang="en-US" sz="2000" b="1" dirty="0" err="1" smtClean="0"/>
              <a:t>Neighbourhood_group</a:t>
            </a:r>
            <a:r>
              <a:rPr lang="en-US" sz="2000" b="1" dirty="0" smtClean="0"/>
              <a:t> :-</a:t>
            </a:r>
            <a:r>
              <a:rPr lang="en-US" dirty="0"/>
              <a:t> This is a grouping of neighborhoods in New York City, such as Manhattan or Brooklyn.</a:t>
            </a:r>
          </a:p>
        </p:txBody>
      </p:sp>
      <p:sp>
        <p:nvSpPr>
          <p:cNvPr id="14" name="TextBox 13"/>
          <p:cNvSpPr txBox="1"/>
          <p:nvPr/>
        </p:nvSpPr>
        <p:spPr>
          <a:xfrm>
            <a:off x="778191" y="2924028"/>
            <a:ext cx="8747471" cy="400110"/>
          </a:xfrm>
          <a:prstGeom prst="rect">
            <a:avLst/>
          </a:prstGeom>
          <a:noFill/>
        </p:spPr>
        <p:txBody>
          <a:bodyPr wrap="square" rtlCol="0">
            <a:spAutoFit/>
          </a:bodyPr>
          <a:lstStyle/>
          <a:p>
            <a:r>
              <a:rPr lang="en-US" sz="2000" b="1" dirty="0" err="1" smtClean="0"/>
              <a:t>Neighbourhood</a:t>
            </a:r>
            <a:r>
              <a:rPr lang="en-US" sz="2000" b="1" dirty="0" smtClean="0"/>
              <a:t> :-</a:t>
            </a:r>
            <a:r>
              <a:rPr lang="en-US" dirty="0"/>
              <a:t> This is the specific neighborhood in which the listing is located.</a:t>
            </a:r>
          </a:p>
        </p:txBody>
      </p:sp>
      <p:sp>
        <p:nvSpPr>
          <p:cNvPr id="15" name="TextBox 14"/>
          <p:cNvSpPr txBox="1"/>
          <p:nvPr/>
        </p:nvSpPr>
        <p:spPr>
          <a:xfrm>
            <a:off x="778191" y="3265525"/>
            <a:ext cx="5753100" cy="400110"/>
          </a:xfrm>
          <a:prstGeom prst="rect">
            <a:avLst/>
          </a:prstGeom>
          <a:noFill/>
        </p:spPr>
        <p:txBody>
          <a:bodyPr wrap="square" rtlCol="0">
            <a:spAutoFit/>
          </a:bodyPr>
          <a:lstStyle/>
          <a:p>
            <a:r>
              <a:rPr lang="en-US" sz="2000" b="1" dirty="0" smtClean="0"/>
              <a:t>Latitude :-</a:t>
            </a:r>
            <a:r>
              <a:rPr lang="en-US" dirty="0"/>
              <a:t> This is the geographic latitude of the listing.</a:t>
            </a:r>
          </a:p>
        </p:txBody>
      </p:sp>
      <p:sp>
        <p:nvSpPr>
          <p:cNvPr id="16" name="TextBox 15"/>
          <p:cNvSpPr txBox="1"/>
          <p:nvPr/>
        </p:nvSpPr>
        <p:spPr>
          <a:xfrm>
            <a:off x="770095" y="3598351"/>
            <a:ext cx="6543675" cy="400110"/>
          </a:xfrm>
          <a:prstGeom prst="rect">
            <a:avLst/>
          </a:prstGeom>
          <a:noFill/>
        </p:spPr>
        <p:txBody>
          <a:bodyPr wrap="square" rtlCol="0">
            <a:spAutoFit/>
          </a:bodyPr>
          <a:lstStyle/>
          <a:p>
            <a:r>
              <a:rPr lang="en-US" sz="2000" b="1" dirty="0" smtClean="0"/>
              <a:t>Longitude :-</a:t>
            </a:r>
            <a:r>
              <a:rPr lang="en-US" dirty="0"/>
              <a:t> This is the geographic longitude of the listing.</a:t>
            </a:r>
          </a:p>
        </p:txBody>
      </p:sp>
      <p:sp>
        <p:nvSpPr>
          <p:cNvPr id="17" name="TextBox 16"/>
          <p:cNvSpPr txBox="1"/>
          <p:nvPr/>
        </p:nvSpPr>
        <p:spPr>
          <a:xfrm>
            <a:off x="770095" y="3926864"/>
            <a:ext cx="11618036" cy="400110"/>
          </a:xfrm>
          <a:prstGeom prst="rect">
            <a:avLst/>
          </a:prstGeom>
          <a:noFill/>
        </p:spPr>
        <p:txBody>
          <a:bodyPr wrap="square" rtlCol="0">
            <a:spAutoFit/>
          </a:bodyPr>
          <a:lstStyle/>
          <a:p>
            <a:r>
              <a:rPr lang="en-US" sz="2000" b="1" dirty="0" err="1" smtClean="0"/>
              <a:t>Room_type</a:t>
            </a:r>
            <a:r>
              <a:rPr lang="en-US" sz="2000" b="1" dirty="0" smtClean="0"/>
              <a:t> :-</a:t>
            </a:r>
            <a:r>
              <a:rPr lang="en-US" dirty="0"/>
              <a:t> This is the type of room or property being offered, such as an entire home, private room</a:t>
            </a:r>
            <a:r>
              <a:rPr lang="en-US" dirty="0" smtClean="0"/>
              <a:t>,</a:t>
            </a:r>
            <a:r>
              <a:rPr lang="en-US" dirty="0"/>
              <a:t> shared room.</a:t>
            </a:r>
          </a:p>
        </p:txBody>
      </p:sp>
      <p:sp>
        <p:nvSpPr>
          <p:cNvPr id="18" name="TextBox 17"/>
          <p:cNvSpPr txBox="1"/>
          <p:nvPr/>
        </p:nvSpPr>
        <p:spPr>
          <a:xfrm>
            <a:off x="778191" y="4266439"/>
            <a:ext cx="7010400" cy="400110"/>
          </a:xfrm>
          <a:prstGeom prst="rect">
            <a:avLst/>
          </a:prstGeom>
          <a:noFill/>
        </p:spPr>
        <p:txBody>
          <a:bodyPr wrap="square" rtlCol="0">
            <a:spAutoFit/>
          </a:bodyPr>
          <a:lstStyle/>
          <a:p>
            <a:r>
              <a:rPr lang="en-US" sz="2000" b="1" dirty="0" smtClean="0"/>
              <a:t>Price :-</a:t>
            </a:r>
            <a:r>
              <a:rPr lang="en-US" dirty="0"/>
              <a:t> This is the nightly price for the listing, in US dollars.</a:t>
            </a:r>
          </a:p>
        </p:txBody>
      </p:sp>
      <p:sp>
        <p:nvSpPr>
          <p:cNvPr id="19" name="TextBox 18"/>
          <p:cNvSpPr txBox="1"/>
          <p:nvPr/>
        </p:nvSpPr>
        <p:spPr>
          <a:xfrm>
            <a:off x="770095" y="4578149"/>
            <a:ext cx="9544050" cy="400110"/>
          </a:xfrm>
          <a:prstGeom prst="rect">
            <a:avLst/>
          </a:prstGeom>
          <a:noFill/>
        </p:spPr>
        <p:txBody>
          <a:bodyPr wrap="square" rtlCol="0">
            <a:spAutoFit/>
          </a:bodyPr>
          <a:lstStyle/>
          <a:p>
            <a:r>
              <a:rPr lang="en-US" sz="2000" b="1" dirty="0" err="1" smtClean="0"/>
              <a:t>Minimum_nights</a:t>
            </a:r>
            <a:r>
              <a:rPr lang="en-US" sz="2000" b="1" dirty="0" smtClean="0"/>
              <a:t> :-</a:t>
            </a:r>
            <a:r>
              <a:rPr lang="en-US" dirty="0"/>
              <a:t> This is the minimum number of nights that a guest must stay at the listing.</a:t>
            </a:r>
          </a:p>
        </p:txBody>
      </p:sp>
      <p:sp>
        <p:nvSpPr>
          <p:cNvPr id="20" name="TextBox 19"/>
          <p:cNvSpPr txBox="1"/>
          <p:nvPr/>
        </p:nvSpPr>
        <p:spPr>
          <a:xfrm flipH="1">
            <a:off x="778191" y="4910975"/>
            <a:ext cx="7783831" cy="400110"/>
          </a:xfrm>
          <a:prstGeom prst="rect">
            <a:avLst/>
          </a:prstGeom>
          <a:noFill/>
        </p:spPr>
        <p:txBody>
          <a:bodyPr wrap="square" rtlCol="0">
            <a:spAutoFit/>
          </a:bodyPr>
          <a:lstStyle/>
          <a:p>
            <a:r>
              <a:rPr lang="en-US" sz="2000" b="1" dirty="0" err="1" smtClean="0"/>
              <a:t>Total_reviews</a:t>
            </a:r>
            <a:r>
              <a:rPr lang="en-US" sz="2000" b="1" dirty="0" smtClean="0"/>
              <a:t> :-</a:t>
            </a:r>
            <a:r>
              <a:rPr lang="en-US" dirty="0"/>
              <a:t> This is the total number of reviews that the listing has received.</a:t>
            </a:r>
          </a:p>
        </p:txBody>
      </p:sp>
      <p:sp>
        <p:nvSpPr>
          <p:cNvPr id="21" name="TextBox 20"/>
          <p:cNvSpPr txBox="1"/>
          <p:nvPr/>
        </p:nvSpPr>
        <p:spPr>
          <a:xfrm flipH="1">
            <a:off x="770095" y="5229434"/>
            <a:ext cx="10719539" cy="400110"/>
          </a:xfrm>
          <a:prstGeom prst="rect">
            <a:avLst/>
          </a:prstGeom>
          <a:noFill/>
        </p:spPr>
        <p:txBody>
          <a:bodyPr wrap="square" rtlCol="0">
            <a:spAutoFit/>
          </a:bodyPr>
          <a:lstStyle/>
          <a:p>
            <a:r>
              <a:rPr lang="en-US" sz="2000" b="1" dirty="0" err="1" smtClean="0"/>
              <a:t>Reviews_per_month</a:t>
            </a:r>
            <a:r>
              <a:rPr lang="en-US" sz="2000" b="1" dirty="0" smtClean="0"/>
              <a:t> :-</a:t>
            </a:r>
            <a:r>
              <a:rPr lang="en-US" sz="2000" b="1" dirty="0"/>
              <a:t> </a:t>
            </a:r>
            <a:r>
              <a:rPr lang="en-US" dirty="0"/>
              <a:t>This is the average number of reviews that the listing receives per month.</a:t>
            </a:r>
          </a:p>
        </p:txBody>
      </p:sp>
      <p:sp>
        <p:nvSpPr>
          <p:cNvPr id="22" name="TextBox 21"/>
          <p:cNvSpPr txBox="1"/>
          <p:nvPr/>
        </p:nvSpPr>
        <p:spPr>
          <a:xfrm flipH="1">
            <a:off x="770095" y="5549225"/>
            <a:ext cx="8410574" cy="400110"/>
          </a:xfrm>
          <a:prstGeom prst="rect">
            <a:avLst/>
          </a:prstGeom>
          <a:noFill/>
        </p:spPr>
        <p:txBody>
          <a:bodyPr wrap="square" rtlCol="0">
            <a:spAutoFit/>
          </a:bodyPr>
          <a:lstStyle/>
          <a:p>
            <a:r>
              <a:rPr lang="en-US" sz="2000" b="1" dirty="0" err="1" smtClean="0"/>
              <a:t>Host_listings_count</a:t>
            </a:r>
            <a:r>
              <a:rPr lang="en-US" sz="2000" b="1" dirty="0" smtClean="0"/>
              <a:t> :-</a:t>
            </a:r>
            <a:r>
              <a:rPr lang="en-US" dirty="0"/>
              <a:t> This is the total number of listings that the host has on Airbnb.</a:t>
            </a:r>
          </a:p>
        </p:txBody>
      </p:sp>
      <p:sp>
        <p:nvSpPr>
          <p:cNvPr id="23" name="TextBox 22"/>
          <p:cNvSpPr txBox="1"/>
          <p:nvPr/>
        </p:nvSpPr>
        <p:spPr>
          <a:xfrm>
            <a:off x="770095" y="5880719"/>
            <a:ext cx="10467975" cy="400110"/>
          </a:xfrm>
          <a:prstGeom prst="rect">
            <a:avLst/>
          </a:prstGeom>
          <a:noFill/>
        </p:spPr>
        <p:txBody>
          <a:bodyPr wrap="square" rtlCol="0">
            <a:spAutoFit/>
          </a:bodyPr>
          <a:lstStyle/>
          <a:p>
            <a:r>
              <a:rPr lang="en-US" sz="2000" b="1" dirty="0" smtClean="0"/>
              <a:t>Availability_365 :-</a:t>
            </a:r>
            <a:r>
              <a:rPr lang="en-US" dirty="0"/>
              <a:t> This is the number of days in the next 365 days that the listing is available for booking.</a:t>
            </a:r>
          </a:p>
        </p:txBody>
      </p:sp>
    </p:spTree>
    <p:extLst>
      <p:ext uri="{BB962C8B-B14F-4D97-AF65-F5344CB8AC3E}">
        <p14:creationId xmlns:p14="http://schemas.microsoft.com/office/powerpoint/2010/main" val="4126118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840" y="172934"/>
            <a:ext cx="5320323" cy="713398"/>
          </a:xfrm>
        </p:spPr>
        <p:txBody>
          <a:bodyPr>
            <a:normAutofit/>
          </a:bodyPr>
          <a:lstStyle/>
          <a:p>
            <a:r>
              <a:rPr lang="en-IN" sz="2600" b="1" u="sng" dirty="0">
                <a:solidFill>
                  <a:srgbClr val="FF0000"/>
                </a:solidFill>
              </a:rPr>
              <a:t>Correlation </a:t>
            </a:r>
            <a:r>
              <a:rPr lang="en-IN" sz="2600" b="1" u="sng" dirty="0" smtClean="0">
                <a:solidFill>
                  <a:srgbClr val="FF0000"/>
                </a:solidFill>
              </a:rPr>
              <a:t>Heat Map </a:t>
            </a:r>
            <a:r>
              <a:rPr lang="en-IN" sz="2600" b="1" u="sng" dirty="0">
                <a:solidFill>
                  <a:srgbClr val="FF0000"/>
                </a:solidFill>
              </a:rPr>
              <a:t>Visualization</a:t>
            </a:r>
            <a:endParaRPr lang="en-IN" sz="2600" u="sng" dirty="0">
              <a:solidFill>
                <a:srgbClr val="FF0000"/>
              </a:solidFill>
            </a:endParaRPr>
          </a:p>
        </p:txBody>
      </p:sp>
      <p:sp>
        <p:nvSpPr>
          <p:cNvPr id="3" name="Right Arrow 2"/>
          <p:cNvSpPr/>
          <p:nvPr/>
        </p:nvSpPr>
        <p:spPr>
          <a:xfrm>
            <a:off x="412932" y="411995"/>
            <a:ext cx="402908" cy="23527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3354" y="1345842"/>
            <a:ext cx="7338646" cy="4828311"/>
          </a:xfrm>
          <a:prstGeom prst="rect">
            <a:avLst/>
          </a:prstGeom>
        </p:spPr>
      </p:pic>
      <p:sp>
        <p:nvSpPr>
          <p:cNvPr id="5" name="TextBox 4"/>
          <p:cNvSpPr txBox="1"/>
          <p:nvPr/>
        </p:nvSpPr>
        <p:spPr>
          <a:xfrm>
            <a:off x="412932" y="1161177"/>
            <a:ext cx="1939499" cy="369332"/>
          </a:xfrm>
          <a:prstGeom prst="rect">
            <a:avLst/>
          </a:prstGeom>
          <a:noFill/>
        </p:spPr>
        <p:txBody>
          <a:bodyPr wrap="square" rtlCol="0">
            <a:spAutoFit/>
          </a:bodyPr>
          <a:lstStyle/>
          <a:p>
            <a:r>
              <a:rPr lang="en-US" b="1" u="sng" dirty="0" smtClean="0"/>
              <a:t>OBSERVATIONS</a:t>
            </a:r>
            <a:r>
              <a:rPr lang="en-US" b="1" dirty="0" smtClean="0"/>
              <a:t> :-</a:t>
            </a:r>
            <a:endParaRPr lang="en-IN" b="1" dirty="0"/>
          </a:p>
        </p:txBody>
      </p:sp>
      <p:sp>
        <p:nvSpPr>
          <p:cNvPr id="6" name="TextBox 5"/>
          <p:cNvSpPr txBox="1"/>
          <p:nvPr/>
        </p:nvSpPr>
        <p:spPr>
          <a:xfrm>
            <a:off x="815840" y="1586523"/>
            <a:ext cx="4165600" cy="1077218"/>
          </a:xfrm>
          <a:prstGeom prst="rect">
            <a:avLst/>
          </a:prstGeom>
          <a:noFill/>
        </p:spPr>
        <p:txBody>
          <a:bodyPr wrap="square" rtlCol="0">
            <a:spAutoFit/>
          </a:bodyPr>
          <a:lstStyle/>
          <a:p>
            <a:r>
              <a:rPr lang="en-US" sz="1600" dirty="0"/>
              <a:t>There is a moderate positive correlation (0.58) between the </a:t>
            </a:r>
            <a:r>
              <a:rPr lang="en-US" sz="1600" dirty="0" smtClean="0"/>
              <a:t>Host Id </a:t>
            </a:r>
            <a:r>
              <a:rPr lang="en-US" sz="1600" dirty="0"/>
              <a:t>and </a:t>
            </a:r>
            <a:r>
              <a:rPr lang="en-US" sz="1600" dirty="0" smtClean="0"/>
              <a:t>Id </a:t>
            </a:r>
            <a:r>
              <a:rPr lang="en-US" sz="1600" dirty="0"/>
              <a:t>columns, which suggests that hosts with more listings are more likely to have unique host IDs</a:t>
            </a:r>
            <a:r>
              <a:rPr lang="en-US" sz="1600" dirty="0" smtClean="0"/>
              <a:t>.</a:t>
            </a:r>
            <a:endParaRPr lang="en-US" sz="1600" dirty="0"/>
          </a:p>
        </p:txBody>
      </p:sp>
      <p:sp>
        <p:nvSpPr>
          <p:cNvPr id="7" name="TextBox 6"/>
          <p:cNvSpPr txBox="1"/>
          <p:nvPr/>
        </p:nvSpPr>
        <p:spPr>
          <a:xfrm>
            <a:off x="815840" y="2663741"/>
            <a:ext cx="4037514" cy="1323439"/>
          </a:xfrm>
          <a:prstGeom prst="rect">
            <a:avLst/>
          </a:prstGeom>
          <a:noFill/>
        </p:spPr>
        <p:txBody>
          <a:bodyPr wrap="square" rtlCol="0">
            <a:spAutoFit/>
          </a:bodyPr>
          <a:lstStyle/>
          <a:p>
            <a:r>
              <a:rPr lang="en-US" sz="1600" dirty="0"/>
              <a:t>There is a weak positive correlation (0.17) between the price column and the </a:t>
            </a:r>
            <a:r>
              <a:rPr lang="en-US" sz="1600" dirty="0" smtClean="0"/>
              <a:t>Host Listings Count </a:t>
            </a:r>
            <a:r>
              <a:rPr lang="en-US" sz="1600" dirty="0"/>
              <a:t>column, which suggests that hosts with more listings tend to charge higher prices for their listings</a:t>
            </a:r>
            <a:r>
              <a:rPr lang="en-US" sz="1600" dirty="0" smtClean="0"/>
              <a:t>.</a:t>
            </a:r>
            <a:endParaRPr lang="en-US" sz="1600" dirty="0"/>
          </a:p>
        </p:txBody>
      </p:sp>
      <p:sp>
        <p:nvSpPr>
          <p:cNvPr id="8" name="TextBox 7"/>
          <p:cNvSpPr txBox="1"/>
          <p:nvPr/>
        </p:nvSpPr>
        <p:spPr>
          <a:xfrm>
            <a:off x="815840" y="3987180"/>
            <a:ext cx="4037514" cy="1600438"/>
          </a:xfrm>
          <a:prstGeom prst="rect">
            <a:avLst/>
          </a:prstGeom>
          <a:noFill/>
        </p:spPr>
        <p:txBody>
          <a:bodyPr wrap="square" rtlCol="0">
            <a:spAutoFit/>
          </a:bodyPr>
          <a:lstStyle/>
          <a:p>
            <a:r>
              <a:rPr lang="en-US" sz="1600" dirty="0"/>
              <a:t>There is a moderate positive correlation (0.23) between the Host Listings Count</a:t>
            </a:r>
            <a:r>
              <a:rPr lang="en-US" sz="1600" dirty="0" smtClean="0"/>
              <a:t> </a:t>
            </a:r>
            <a:r>
              <a:rPr lang="en-US" sz="1600" dirty="0"/>
              <a:t>column and the availability_365 column, which suggests that hosts with more listings tend to have more days of availability in the next 365 days.</a:t>
            </a:r>
          </a:p>
          <a:p>
            <a:endParaRPr lang="en-IN" dirty="0"/>
          </a:p>
        </p:txBody>
      </p:sp>
      <p:sp>
        <p:nvSpPr>
          <p:cNvPr id="9" name="TextBox 8"/>
          <p:cNvSpPr txBox="1"/>
          <p:nvPr/>
        </p:nvSpPr>
        <p:spPr>
          <a:xfrm>
            <a:off x="815840" y="5310619"/>
            <a:ext cx="4037514" cy="1600438"/>
          </a:xfrm>
          <a:prstGeom prst="rect">
            <a:avLst/>
          </a:prstGeom>
          <a:noFill/>
        </p:spPr>
        <p:txBody>
          <a:bodyPr wrap="square" rtlCol="0">
            <a:spAutoFit/>
          </a:bodyPr>
          <a:lstStyle/>
          <a:p>
            <a:r>
              <a:rPr lang="en-US" sz="1600" dirty="0"/>
              <a:t>There is a strong positive correlation (0.58) between the N</a:t>
            </a:r>
            <a:r>
              <a:rPr lang="en-US" sz="1600" dirty="0" smtClean="0"/>
              <a:t>umber Of Reviews </a:t>
            </a:r>
            <a:r>
              <a:rPr lang="en-US" sz="1600" dirty="0"/>
              <a:t>column and the R</a:t>
            </a:r>
            <a:r>
              <a:rPr lang="en-US" sz="1600" dirty="0" smtClean="0"/>
              <a:t>eviews Per Month </a:t>
            </a:r>
            <a:r>
              <a:rPr lang="en-US" sz="1600" dirty="0"/>
              <a:t>column, which suggests that listings with more total reviews tend to have more reviews per month.</a:t>
            </a:r>
          </a:p>
          <a:p>
            <a:endParaRPr lang="en-IN" dirty="0"/>
          </a:p>
        </p:txBody>
      </p:sp>
      <p:sp>
        <p:nvSpPr>
          <p:cNvPr id="10" name="Flowchart: Connector 9"/>
          <p:cNvSpPr/>
          <p:nvPr/>
        </p:nvSpPr>
        <p:spPr>
          <a:xfrm>
            <a:off x="754451" y="1724489"/>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Connector 10"/>
          <p:cNvSpPr/>
          <p:nvPr/>
        </p:nvSpPr>
        <p:spPr>
          <a:xfrm>
            <a:off x="754450" y="2815764"/>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Connector 11"/>
          <p:cNvSpPr/>
          <p:nvPr/>
        </p:nvSpPr>
        <p:spPr>
          <a:xfrm>
            <a:off x="754450" y="4124873"/>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lowchart: Connector 12"/>
          <p:cNvSpPr/>
          <p:nvPr/>
        </p:nvSpPr>
        <p:spPr>
          <a:xfrm>
            <a:off x="754450" y="5457836"/>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402537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9800" y="475456"/>
            <a:ext cx="4718538" cy="822812"/>
          </a:xfrm>
        </p:spPr>
        <p:txBody>
          <a:bodyPr>
            <a:normAutofit/>
          </a:bodyPr>
          <a:lstStyle/>
          <a:p>
            <a:r>
              <a:rPr lang="en-US" sz="4000" b="1" u="sng" dirty="0">
                <a:solidFill>
                  <a:srgbClr val="FF0000"/>
                </a:solidFill>
              </a:rPr>
              <a:t>Problem statements</a:t>
            </a:r>
            <a:endParaRPr lang="en-IN" sz="4000" b="1" u="sng" dirty="0">
              <a:solidFill>
                <a:srgbClr val="FF0000"/>
              </a:solidFill>
            </a:endParaRPr>
          </a:p>
        </p:txBody>
      </p:sp>
      <p:sp>
        <p:nvSpPr>
          <p:cNvPr id="3" name="Right Arrow 2"/>
          <p:cNvSpPr/>
          <p:nvPr/>
        </p:nvSpPr>
        <p:spPr>
          <a:xfrm>
            <a:off x="422909" y="769224"/>
            <a:ext cx="402908" cy="23527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831019" y="1492739"/>
            <a:ext cx="8112369" cy="369332"/>
          </a:xfrm>
          <a:prstGeom prst="rect">
            <a:avLst/>
          </a:prstGeom>
          <a:noFill/>
        </p:spPr>
        <p:txBody>
          <a:bodyPr wrap="square" rtlCol="0">
            <a:spAutoFit/>
          </a:bodyPr>
          <a:lstStyle/>
          <a:p>
            <a:r>
              <a:rPr lang="en-US" b="1" dirty="0"/>
              <a:t>(1) </a:t>
            </a:r>
            <a:r>
              <a:rPr lang="en-US" dirty="0" smtClean="0"/>
              <a:t>Find Distribution </a:t>
            </a:r>
            <a:r>
              <a:rPr lang="en-US" dirty="0"/>
              <a:t>Of Airbnb Bookings Price </a:t>
            </a:r>
            <a:r>
              <a:rPr lang="en-US" dirty="0" smtClean="0"/>
              <a:t>Range.</a:t>
            </a:r>
            <a:endParaRPr lang="en-IN" dirty="0"/>
          </a:p>
        </p:txBody>
      </p:sp>
      <p:sp>
        <p:nvSpPr>
          <p:cNvPr id="6" name="TextBox 5"/>
          <p:cNvSpPr txBox="1"/>
          <p:nvPr/>
        </p:nvSpPr>
        <p:spPr>
          <a:xfrm>
            <a:off x="825817" y="1862071"/>
            <a:ext cx="8057662" cy="369332"/>
          </a:xfrm>
          <a:prstGeom prst="rect">
            <a:avLst/>
          </a:prstGeom>
          <a:noFill/>
        </p:spPr>
        <p:txBody>
          <a:bodyPr wrap="square" rtlCol="0">
            <a:spAutoFit/>
          </a:bodyPr>
          <a:lstStyle/>
          <a:p>
            <a:r>
              <a:rPr lang="en-US" b="1" dirty="0"/>
              <a:t>(2</a:t>
            </a:r>
            <a:r>
              <a:rPr lang="en-US" b="1" dirty="0" smtClean="0"/>
              <a:t>)</a:t>
            </a:r>
            <a:r>
              <a:rPr lang="en-US" b="1" dirty="0"/>
              <a:t> </a:t>
            </a:r>
            <a:r>
              <a:rPr lang="en-US" dirty="0" smtClean="0"/>
              <a:t>Find</a:t>
            </a:r>
            <a:r>
              <a:rPr lang="en-US" dirty="0"/>
              <a:t> </a:t>
            </a:r>
            <a:r>
              <a:rPr lang="en-US" dirty="0" smtClean="0"/>
              <a:t>Total </a:t>
            </a:r>
            <a:r>
              <a:rPr lang="en-US" dirty="0"/>
              <a:t>Listing/Property count in Each </a:t>
            </a:r>
            <a:r>
              <a:rPr lang="en-US" dirty="0" smtClean="0"/>
              <a:t>Neighborhood </a:t>
            </a:r>
            <a:r>
              <a:rPr lang="en-US" dirty="0"/>
              <a:t>Group </a:t>
            </a:r>
            <a:r>
              <a:rPr lang="en-US" dirty="0" smtClean="0"/>
              <a:t>in NYC.</a:t>
            </a:r>
            <a:endParaRPr lang="en-IN" dirty="0"/>
          </a:p>
        </p:txBody>
      </p:sp>
      <p:sp>
        <p:nvSpPr>
          <p:cNvPr id="11" name="TextBox 10"/>
          <p:cNvSpPr txBox="1"/>
          <p:nvPr/>
        </p:nvSpPr>
        <p:spPr>
          <a:xfrm>
            <a:off x="825817" y="2231403"/>
            <a:ext cx="9605107" cy="369332"/>
          </a:xfrm>
          <a:prstGeom prst="rect">
            <a:avLst/>
          </a:prstGeom>
          <a:noFill/>
        </p:spPr>
        <p:txBody>
          <a:bodyPr wrap="square" rtlCol="0">
            <a:spAutoFit/>
          </a:bodyPr>
          <a:lstStyle/>
          <a:p>
            <a:r>
              <a:rPr lang="en-US" b="1" dirty="0"/>
              <a:t>(3) </a:t>
            </a:r>
            <a:r>
              <a:rPr lang="en-US" dirty="0" smtClean="0"/>
              <a:t>Find Average </a:t>
            </a:r>
            <a:r>
              <a:rPr lang="en-US" dirty="0"/>
              <a:t>Price Of </a:t>
            </a:r>
            <a:r>
              <a:rPr lang="en-US" dirty="0" smtClean="0"/>
              <a:t>listings/property in each Neighborhood Groups and also Neighborhoods.</a:t>
            </a:r>
            <a:endParaRPr lang="en-IN" dirty="0"/>
          </a:p>
        </p:txBody>
      </p:sp>
      <p:sp>
        <p:nvSpPr>
          <p:cNvPr id="12" name="TextBox 11"/>
          <p:cNvSpPr txBox="1"/>
          <p:nvPr/>
        </p:nvSpPr>
        <p:spPr>
          <a:xfrm flipH="1">
            <a:off x="825817" y="2600735"/>
            <a:ext cx="8574650" cy="369332"/>
          </a:xfrm>
          <a:prstGeom prst="rect">
            <a:avLst/>
          </a:prstGeom>
          <a:noFill/>
        </p:spPr>
        <p:txBody>
          <a:bodyPr wrap="square" rtlCol="0">
            <a:spAutoFit/>
          </a:bodyPr>
          <a:lstStyle/>
          <a:p>
            <a:r>
              <a:rPr lang="en-US" b="1" dirty="0"/>
              <a:t>(4) </a:t>
            </a:r>
            <a:r>
              <a:rPr lang="en-US" dirty="0"/>
              <a:t>Find </a:t>
            </a:r>
            <a:r>
              <a:rPr lang="en-US" dirty="0" smtClean="0"/>
              <a:t>Top </a:t>
            </a:r>
            <a:r>
              <a:rPr lang="en-US" dirty="0"/>
              <a:t>Neighborhoods </a:t>
            </a:r>
            <a:r>
              <a:rPr lang="en-US" dirty="0" smtClean="0"/>
              <a:t>and Hosts by Listing/property in entire NYC.</a:t>
            </a:r>
            <a:endParaRPr lang="en-IN" dirty="0"/>
          </a:p>
        </p:txBody>
      </p:sp>
      <p:sp>
        <p:nvSpPr>
          <p:cNvPr id="13" name="TextBox 12"/>
          <p:cNvSpPr txBox="1"/>
          <p:nvPr/>
        </p:nvSpPr>
        <p:spPr>
          <a:xfrm>
            <a:off x="825817" y="2970067"/>
            <a:ext cx="8260862" cy="369332"/>
          </a:xfrm>
          <a:prstGeom prst="rect">
            <a:avLst/>
          </a:prstGeom>
          <a:noFill/>
        </p:spPr>
        <p:txBody>
          <a:bodyPr wrap="square" rtlCol="0">
            <a:spAutoFit/>
          </a:bodyPr>
          <a:lstStyle/>
          <a:p>
            <a:r>
              <a:rPr lang="en-US" b="1" dirty="0" smtClean="0"/>
              <a:t>(5) </a:t>
            </a:r>
            <a:r>
              <a:rPr lang="en-US" dirty="0"/>
              <a:t>Find </a:t>
            </a:r>
            <a:r>
              <a:rPr lang="en-US" dirty="0" smtClean="0"/>
              <a:t>the Number </a:t>
            </a:r>
            <a:r>
              <a:rPr lang="en-US" dirty="0"/>
              <a:t>Of Active Hosts Per </a:t>
            </a:r>
            <a:r>
              <a:rPr lang="en-US" dirty="0" smtClean="0"/>
              <a:t>Location by Each Neighborhood Groups.</a:t>
            </a:r>
            <a:endParaRPr lang="en-IN" dirty="0"/>
          </a:p>
        </p:txBody>
      </p:sp>
      <p:sp>
        <p:nvSpPr>
          <p:cNvPr id="21" name="TextBox 20"/>
          <p:cNvSpPr txBox="1"/>
          <p:nvPr/>
        </p:nvSpPr>
        <p:spPr>
          <a:xfrm>
            <a:off x="825817" y="3339399"/>
            <a:ext cx="9386277" cy="369332"/>
          </a:xfrm>
          <a:prstGeom prst="rect">
            <a:avLst/>
          </a:prstGeom>
          <a:noFill/>
        </p:spPr>
        <p:txBody>
          <a:bodyPr wrap="square" rtlCol="0">
            <a:spAutoFit/>
          </a:bodyPr>
          <a:lstStyle/>
          <a:p>
            <a:r>
              <a:rPr lang="en-US" b="1" dirty="0" smtClean="0"/>
              <a:t>(6) </a:t>
            </a:r>
            <a:r>
              <a:rPr lang="en-US" dirty="0"/>
              <a:t>Find T</a:t>
            </a:r>
            <a:r>
              <a:rPr lang="en-US" dirty="0" smtClean="0"/>
              <a:t>otal </a:t>
            </a:r>
            <a:r>
              <a:rPr lang="en-US" dirty="0"/>
              <a:t>Counts Of Each Room </a:t>
            </a:r>
            <a:r>
              <a:rPr lang="en-US" dirty="0" smtClean="0"/>
              <a:t>Types in entire NYC.</a:t>
            </a:r>
            <a:endParaRPr lang="en-IN" dirty="0"/>
          </a:p>
        </p:txBody>
      </p:sp>
      <p:sp>
        <p:nvSpPr>
          <p:cNvPr id="22" name="TextBox 21"/>
          <p:cNvSpPr txBox="1"/>
          <p:nvPr/>
        </p:nvSpPr>
        <p:spPr>
          <a:xfrm>
            <a:off x="825817" y="3708731"/>
            <a:ext cx="8887533" cy="369332"/>
          </a:xfrm>
          <a:prstGeom prst="rect">
            <a:avLst/>
          </a:prstGeom>
          <a:noFill/>
        </p:spPr>
        <p:txBody>
          <a:bodyPr wrap="square" rtlCol="0">
            <a:spAutoFit/>
          </a:bodyPr>
          <a:lstStyle/>
          <a:p>
            <a:r>
              <a:rPr lang="en-US" b="1" dirty="0" smtClean="0"/>
              <a:t>(7) </a:t>
            </a:r>
            <a:r>
              <a:rPr lang="en-US" dirty="0" smtClean="0"/>
              <a:t>Find Stay </a:t>
            </a:r>
            <a:r>
              <a:rPr lang="en-US" dirty="0"/>
              <a:t>Requirement counts by Minimum </a:t>
            </a:r>
            <a:r>
              <a:rPr lang="en-US" dirty="0" smtClean="0"/>
              <a:t>Nights.</a:t>
            </a:r>
            <a:endParaRPr lang="en-IN" dirty="0"/>
          </a:p>
        </p:txBody>
      </p:sp>
      <p:sp>
        <p:nvSpPr>
          <p:cNvPr id="23" name="TextBox 22"/>
          <p:cNvSpPr txBox="1"/>
          <p:nvPr/>
        </p:nvSpPr>
        <p:spPr>
          <a:xfrm flipH="1">
            <a:off x="825816" y="4078063"/>
            <a:ext cx="10282155" cy="369332"/>
          </a:xfrm>
          <a:prstGeom prst="rect">
            <a:avLst/>
          </a:prstGeom>
          <a:noFill/>
        </p:spPr>
        <p:txBody>
          <a:bodyPr wrap="square" rtlCol="0">
            <a:spAutoFit/>
          </a:bodyPr>
          <a:lstStyle/>
          <a:p>
            <a:r>
              <a:rPr lang="en-US" b="1" dirty="0" smtClean="0"/>
              <a:t>(</a:t>
            </a:r>
            <a:r>
              <a:rPr lang="en-US" b="1" dirty="0"/>
              <a:t>8</a:t>
            </a:r>
            <a:r>
              <a:rPr lang="en-US" b="1" dirty="0" smtClean="0"/>
              <a:t>) </a:t>
            </a:r>
            <a:r>
              <a:rPr lang="en-US" dirty="0"/>
              <a:t>Find </a:t>
            </a:r>
            <a:r>
              <a:rPr lang="en-US" dirty="0" smtClean="0"/>
              <a:t>the total numbers of Reviews and Maximum Reviews </a:t>
            </a:r>
            <a:r>
              <a:rPr lang="en-US" dirty="0"/>
              <a:t>by Each Neighborhood </a:t>
            </a:r>
            <a:r>
              <a:rPr lang="en-US" dirty="0" smtClean="0"/>
              <a:t>Group.</a:t>
            </a:r>
            <a:endParaRPr lang="en-IN" dirty="0"/>
          </a:p>
        </p:txBody>
      </p:sp>
      <p:sp>
        <p:nvSpPr>
          <p:cNvPr id="28" name="TextBox 27"/>
          <p:cNvSpPr txBox="1"/>
          <p:nvPr/>
        </p:nvSpPr>
        <p:spPr>
          <a:xfrm>
            <a:off x="825817" y="4447395"/>
            <a:ext cx="8530562" cy="369332"/>
          </a:xfrm>
          <a:prstGeom prst="rect">
            <a:avLst/>
          </a:prstGeom>
          <a:noFill/>
        </p:spPr>
        <p:txBody>
          <a:bodyPr wrap="square" rtlCol="0">
            <a:spAutoFit/>
          </a:bodyPr>
          <a:lstStyle/>
          <a:p>
            <a:r>
              <a:rPr lang="en-US" b="1" dirty="0" smtClean="0"/>
              <a:t>(</a:t>
            </a:r>
            <a:r>
              <a:rPr lang="en-US" b="1" dirty="0"/>
              <a:t>9</a:t>
            </a:r>
            <a:r>
              <a:rPr lang="en-US" b="1" dirty="0" smtClean="0"/>
              <a:t>) </a:t>
            </a:r>
            <a:r>
              <a:rPr lang="en-US" dirty="0"/>
              <a:t>Find M</a:t>
            </a:r>
            <a:r>
              <a:rPr lang="en-US" dirty="0" smtClean="0"/>
              <a:t>ost </a:t>
            </a:r>
            <a:r>
              <a:rPr lang="en-US" dirty="0"/>
              <a:t>reviewed room type in </a:t>
            </a:r>
            <a:r>
              <a:rPr lang="en-US" dirty="0" smtClean="0"/>
              <a:t>Neighborhood </a:t>
            </a:r>
            <a:r>
              <a:rPr lang="en-US" dirty="0"/>
              <a:t>groups per </a:t>
            </a:r>
            <a:r>
              <a:rPr lang="en-US" dirty="0" smtClean="0"/>
              <a:t>month.</a:t>
            </a:r>
            <a:endParaRPr lang="en-IN" dirty="0"/>
          </a:p>
        </p:txBody>
      </p:sp>
      <p:sp>
        <p:nvSpPr>
          <p:cNvPr id="29" name="TextBox 28"/>
          <p:cNvSpPr txBox="1"/>
          <p:nvPr/>
        </p:nvSpPr>
        <p:spPr>
          <a:xfrm>
            <a:off x="825817" y="4816727"/>
            <a:ext cx="7895645" cy="369332"/>
          </a:xfrm>
          <a:prstGeom prst="rect">
            <a:avLst/>
          </a:prstGeom>
          <a:noFill/>
        </p:spPr>
        <p:txBody>
          <a:bodyPr wrap="square" rtlCol="0">
            <a:spAutoFit/>
          </a:bodyPr>
          <a:lstStyle/>
          <a:p>
            <a:r>
              <a:rPr lang="en-US" b="1" dirty="0" smtClean="0"/>
              <a:t>(10) </a:t>
            </a:r>
            <a:r>
              <a:rPr lang="en-US" dirty="0" smtClean="0"/>
              <a:t>Find Best location listing/property location for travelers. </a:t>
            </a:r>
            <a:endParaRPr lang="en-IN" dirty="0"/>
          </a:p>
        </p:txBody>
      </p:sp>
      <p:sp>
        <p:nvSpPr>
          <p:cNvPr id="30" name="TextBox 29"/>
          <p:cNvSpPr txBox="1"/>
          <p:nvPr/>
        </p:nvSpPr>
        <p:spPr>
          <a:xfrm flipH="1">
            <a:off x="825817" y="5186059"/>
            <a:ext cx="8072563" cy="369332"/>
          </a:xfrm>
          <a:prstGeom prst="rect">
            <a:avLst/>
          </a:prstGeom>
          <a:noFill/>
        </p:spPr>
        <p:txBody>
          <a:bodyPr wrap="square" rtlCol="0">
            <a:spAutoFit/>
          </a:bodyPr>
          <a:lstStyle/>
          <a:p>
            <a:r>
              <a:rPr lang="en-US" b="1" dirty="0"/>
              <a:t>(</a:t>
            </a:r>
            <a:r>
              <a:rPr lang="en-US" b="1" dirty="0" smtClean="0"/>
              <a:t>11) </a:t>
            </a:r>
            <a:r>
              <a:rPr lang="en-US" dirty="0"/>
              <a:t>Find </a:t>
            </a:r>
            <a:r>
              <a:rPr lang="en-US" dirty="0" smtClean="0"/>
              <a:t>also </a:t>
            </a:r>
            <a:r>
              <a:rPr lang="en-US" dirty="0"/>
              <a:t>best location listing/property location for </a:t>
            </a:r>
            <a:r>
              <a:rPr lang="en-US" dirty="0" smtClean="0"/>
              <a:t>Hosts. </a:t>
            </a:r>
            <a:endParaRPr lang="en-IN" dirty="0"/>
          </a:p>
        </p:txBody>
      </p:sp>
      <p:sp>
        <p:nvSpPr>
          <p:cNvPr id="31" name="TextBox 30"/>
          <p:cNvSpPr txBox="1"/>
          <p:nvPr/>
        </p:nvSpPr>
        <p:spPr>
          <a:xfrm>
            <a:off x="825817" y="5555391"/>
            <a:ext cx="8037581" cy="369332"/>
          </a:xfrm>
          <a:prstGeom prst="rect">
            <a:avLst/>
          </a:prstGeom>
          <a:noFill/>
        </p:spPr>
        <p:txBody>
          <a:bodyPr wrap="square" rtlCol="0">
            <a:spAutoFit/>
          </a:bodyPr>
          <a:lstStyle/>
          <a:p>
            <a:r>
              <a:rPr lang="en-US" b="1" dirty="0"/>
              <a:t>(</a:t>
            </a:r>
            <a:r>
              <a:rPr lang="en-US" b="1" dirty="0" smtClean="0"/>
              <a:t>12) </a:t>
            </a:r>
            <a:r>
              <a:rPr lang="en-US" dirty="0" smtClean="0"/>
              <a:t>Find </a:t>
            </a:r>
            <a:r>
              <a:rPr lang="en-US" dirty="0"/>
              <a:t>Price variations in NYC </a:t>
            </a:r>
            <a:r>
              <a:rPr lang="en-US" dirty="0" smtClean="0"/>
              <a:t>Neighborhood groups.</a:t>
            </a:r>
            <a:endParaRPr lang="en-IN" dirty="0"/>
          </a:p>
        </p:txBody>
      </p:sp>
      <p:sp>
        <p:nvSpPr>
          <p:cNvPr id="32" name="TextBox 31"/>
          <p:cNvSpPr txBox="1"/>
          <p:nvPr/>
        </p:nvSpPr>
        <p:spPr>
          <a:xfrm>
            <a:off x="527642" y="5970889"/>
            <a:ext cx="8491993" cy="646331"/>
          </a:xfrm>
          <a:prstGeom prst="rect">
            <a:avLst/>
          </a:prstGeom>
          <a:noFill/>
        </p:spPr>
        <p:txBody>
          <a:bodyPr wrap="square" rtlCol="0">
            <a:spAutoFit/>
          </a:bodyPr>
          <a:lstStyle/>
          <a:p>
            <a:r>
              <a:rPr lang="en-US" b="1" dirty="0" smtClean="0"/>
              <a:t>There are many other problem statements to find more valuable information and insights, so lets start Visualizations……</a:t>
            </a:r>
            <a:endParaRPr lang="en-IN" b="1" dirty="0"/>
          </a:p>
        </p:txBody>
      </p:sp>
    </p:spTree>
    <p:extLst>
      <p:ext uri="{BB962C8B-B14F-4D97-AF65-F5344CB8AC3E}">
        <p14:creationId xmlns:p14="http://schemas.microsoft.com/office/powerpoint/2010/main" val="5260734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229" y="339645"/>
            <a:ext cx="10515600" cy="427444"/>
          </a:xfrm>
        </p:spPr>
        <p:txBody>
          <a:bodyPr>
            <a:noAutofit/>
          </a:bodyPr>
          <a:lstStyle/>
          <a:p>
            <a:r>
              <a:rPr lang="en-US" sz="2600" b="1" dirty="0"/>
              <a:t> </a:t>
            </a:r>
            <a:r>
              <a:rPr lang="en-US" sz="2600" b="1" u="sng" dirty="0">
                <a:solidFill>
                  <a:srgbClr val="FF0000"/>
                </a:solidFill>
              </a:rPr>
              <a:t>Distribution Of Airbnb Bookings Price Range Using Histogram</a:t>
            </a:r>
            <a:endParaRPr lang="en-IN" sz="2600" u="sng" dirty="0">
              <a:solidFill>
                <a:srgbClr val="FF0000"/>
              </a:solidFill>
            </a:endParaRPr>
          </a:p>
        </p:txBody>
      </p:sp>
      <p:sp>
        <p:nvSpPr>
          <p:cNvPr id="3" name="Right Arrow 2"/>
          <p:cNvSpPr/>
          <p:nvPr/>
        </p:nvSpPr>
        <p:spPr>
          <a:xfrm>
            <a:off x="412932" y="411995"/>
            <a:ext cx="402908" cy="23527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932" y="1082718"/>
            <a:ext cx="7689447" cy="3082320"/>
          </a:xfrm>
          <a:prstGeom prst="rect">
            <a:avLst/>
          </a:prstGeom>
        </p:spPr>
      </p:pic>
      <p:sp>
        <p:nvSpPr>
          <p:cNvPr id="8" name="TextBox 7"/>
          <p:cNvSpPr txBox="1"/>
          <p:nvPr/>
        </p:nvSpPr>
        <p:spPr>
          <a:xfrm flipH="1">
            <a:off x="752230" y="4826442"/>
            <a:ext cx="9870712" cy="584775"/>
          </a:xfrm>
          <a:prstGeom prst="rect">
            <a:avLst/>
          </a:prstGeom>
          <a:noFill/>
        </p:spPr>
        <p:txBody>
          <a:bodyPr wrap="square" rtlCol="0">
            <a:spAutoFit/>
          </a:bodyPr>
          <a:lstStyle/>
          <a:p>
            <a:r>
              <a:rPr lang="en-US" sz="1600" dirty="0"/>
              <a:t>The range of prices being charged on Airbnb appears to be from </a:t>
            </a:r>
            <a:r>
              <a:rPr lang="en-US" sz="1600" b="1" dirty="0" smtClean="0"/>
              <a:t>20$ </a:t>
            </a:r>
            <a:r>
              <a:rPr lang="en-US" sz="1600" b="1" dirty="0"/>
              <a:t>to </a:t>
            </a:r>
            <a:r>
              <a:rPr lang="en-US" sz="1600" b="1" dirty="0" smtClean="0"/>
              <a:t>330$</a:t>
            </a:r>
            <a:r>
              <a:rPr lang="en-US" sz="1600" dirty="0"/>
              <a:t> , with the majority </a:t>
            </a:r>
            <a:r>
              <a:rPr lang="en-US" sz="1600" dirty="0" smtClean="0"/>
              <a:t>of </a:t>
            </a:r>
            <a:r>
              <a:rPr lang="en-US" sz="1600" dirty="0"/>
              <a:t>listings falling in the price range of </a:t>
            </a:r>
            <a:r>
              <a:rPr lang="en-US" sz="1600" b="1" dirty="0" smtClean="0"/>
              <a:t>50$ </a:t>
            </a:r>
            <a:r>
              <a:rPr lang="en-US" sz="1600" b="1" dirty="0"/>
              <a:t>to </a:t>
            </a:r>
            <a:r>
              <a:rPr lang="en-US" sz="1600" b="1" dirty="0" smtClean="0"/>
              <a:t>150$ .</a:t>
            </a:r>
            <a:endParaRPr lang="en-US" sz="1600" dirty="0"/>
          </a:p>
        </p:txBody>
      </p:sp>
      <p:sp>
        <p:nvSpPr>
          <p:cNvPr id="9" name="TextBox 8"/>
          <p:cNvSpPr txBox="1"/>
          <p:nvPr/>
        </p:nvSpPr>
        <p:spPr>
          <a:xfrm>
            <a:off x="752230" y="5457700"/>
            <a:ext cx="9870712" cy="584775"/>
          </a:xfrm>
          <a:prstGeom prst="rect">
            <a:avLst/>
          </a:prstGeom>
          <a:noFill/>
        </p:spPr>
        <p:txBody>
          <a:bodyPr wrap="square" rtlCol="0">
            <a:spAutoFit/>
          </a:bodyPr>
          <a:lstStyle/>
          <a:p>
            <a:r>
              <a:rPr lang="en-US" sz="1600" dirty="0"/>
              <a:t>The distribution of prices appears to have a peak in the </a:t>
            </a:r>
            <a:r>
              <a:rPr lang="en-US" sz="1600" b="1" dirty="0"/>
              <a:t>50 to </a:t>
            </a:r>
            <a:r>
              <a:rPr lang="en-US" sz="1600" b="1" dirty="0" smtClean="0"/>
              <a:t>150$ </a:t>
            </a:r>
            <a:r>
              <a:rPr lang="en-US" sz="1600" b="1" dirty="0"/>
              <a:t>range</a:t>
            </a:r>
            <a:r>
              <a:rPr lang="en-US" sz="1600" dirty="0"/>
              <a:t>, with a relatively lower density of listings in higher and lower price </a:t>
            </a:r>
            <a:r>
              <a:rPr lang="en-US" sz="1600" dirty="0" smtClean="0"/>
              <a:t>ranges.</a:t>
            </a:r>
            <a:endParaRPr lang="en-IN" sz="1600" dirty="0"/>
          </a:p>
        </p:txBody>
      </p:sp>
      <p:sp>
        <p:nvSpPr>
          <p:cNvPr id="10" name="TextBox 9"/>
          <p:cNvSpPr txBox="1"/>
          <p:nvPr/>
        </p:nvSpPr>
        <p:spPr>
          <a:xfrm>
            <a:off x="752229" y="6104031"/>
            <a:ext cx="9870713" cy="338554"/>
          </a:xfrm>
          <a:prstGeom prst="rect">
            <a:avLst/>
          </a:prstGeom>
          <a:noFill/>
        </p:spPr>
        <p:txBody>
          <a:bodyPr wrap="square" rtlCol="0">
            <a:spAutoFit/>
          </a:bodyPr>
          <a:lstStyle/>
          <a:p>
            <a:r>
              <a:rPr lang="en-US" sz="1600" dirty="0"/>
              <a:t>There may be fewer listings available at prices above </a:t>
            </a:r>
            <a:r>
              <a:rPr lang="en-US" sz="1600" b="1" dirty="0" smtClean="0"/>
              <a:t>250$ </a:t>
            </a:r>
            <a:r>
              <a:rPr lang="en-US" sz="1600" dirty="0" smtClean="0"/>
              <a:t>, </a:t>
            </a:r>
            <a:r>
              <a:rPr lang="en-US" sz="1600" dirty="0"/>
              <a:t>as the density of listings drops significantly in this range.</a:t>
            </a:r>
          </a:p>
        </p:txBody>
      </p:sp>
      <p:sp>
        <p:nvSpPr>
          <p:cNvPr id="11" name="TextBox 10"/>
          <p:cNvSpPr txBox="1"/>
          <p:nvPr/>
        </p:nvSpPr>
        <p:spPr>
          <a:xfrm>
            <a:off x="412932" y="4400430"/>
            <a:ext cx="4564049" cy="369332"/>
          </a:xfrm>
          <a:prstGeom prst="rect">
            <a:avLst/>
          </a:prstGeom>
          <a:noFill/>
        </p:spPr>
        <p:txBody>
          <a:bodyPr wrap="square" rtlCol="0">
            <a:spAutoFit/>
          </a:bodyPr>
          <a:lstStyle/>
          <a:p>
            <a:r>
              <a:rPr lang="en-US" b="1" u="sng" dirty="0" smtClean="0"/>
              <a:t>OBSERVATIONS</a:t>
            </a:r>
            <a:r>
              <a:rPr lang="en-US" b="1" dirty="0" smtClean="0"/>
              <a:t> :-</a:t>
            </a:r>
            <a:endParaRPr lang="en-IN" b="1" dirty="0"/>
          </a:p>
        </p:txBody>
      </p:sp>
      <p:sp>
        <p:nvSpPr>
          <p:cNvPr id="12" name="Flowchart: Connector 11"/>
          <p:cNvSpPr/>
          <p:nvPr/>
        </p:nvSpPr>
        <p:spPr>
          <a:xfrm>
            <a:off x="696570" y="4988224"/>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lowchart: Connector 12"/>
          <p:cNvSpPr/>
          <p:nvPr/>
        </p:nvSpPr>
        <p:spPr>
          <a:xfrm>
            <a:off x="696570" y="5610701"/>
            <a:ext cx="55659" cy="47708"/>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lowchart: Connector 13"/>
          <p:cNvSpPr/>
          <p:nvPr/>
        </p:nvSpPr>
        <p:spPr>
          <a:xfrm>
            <a:off x="711316" y="626457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973018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792</TotalTime>
  <Words>3117</Words>
  <Application>Microsoft Office PowerPoint</Application>
  <PresentationFormat>Widescreen</PresentationFormat>
  <Paragraphs>237</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Capstone Project</vt:lpstr>
      <vt:lpstr>   Points For Discussion </vt:lpstr>
      <vt:lpstr>Introduction of Airbnb</vt:lpstr>
      <vt:lpstr>About the Dataset – Airbnb Bookings</vt:lpstr>
      <vt:lpstr>Project Summary Of EDA </vt:lpstr>
      <vt:lpstr>Understand The Given Variables </vt:lpstr>
      <vt:lpstr>Correlation Heat Map Visualization</vt:lpstr>
      <vt:lpstr>Problem statements</vt:lpstr>
      <vt:lpstr> Distribution Of Airbnb Bookings Price Range Using Histogram</vt:lpstr>
      <vt:lpstr>Total Listing/Property count in Each Neighborhood Group using Count plot</vt:lpstr>
      <vt:lpstr>Average Price Of Each Neighborhood Group using Point Plot</vt:lpstr>
      <vt:lpstr>  Price Distribution Of Each Neighborhood Group using Violin Plot</vt:lpstr>
      <vt:lpstr>Top Neighborhoods by Listing/property using Bar plot</vt:lpstr>
      <vt:lpstr>Top Hosts With More Listing/Property using Bar chart</vt:lpstr>
      <vt:lpstr>Number Of Active Hosts Per Location Using Line Chart</vt:lpstr>
      <vt:lpstr>Total Counts Of Each Room Types in entire Nyc Using Pie Chart</vt:lpstr>
      <vt:lpstr>Stay Requirement counts by Minimum Nights using Bar chart</vt:lpstr>
      <vt:lpstr>Total Reviews by Each Neighborhood Group using Pie Chart</vt:lpstr>
      <vt:lpstr>Number of Max. Reviews by Each Neighborhood Group using Pie Chart</vt:lpstr>
      <vt:lpstr>Most Reviewed Room Type Per Month In Neighborhood groups</vt:lpstr>
      <vt:lpstr>Count Of Each Room Types In Entire NYC Using Multiple Bar Plot</vt:lpstr>
      <vt:lpstr>Distribution Of Room Types Across NYC</vt:lpstr>
      <vt:lpstr>Price variations in NYC Neighborhood groups using scatter plot</vt:lpstr>
      <vt:lpstr>Find Best Location Listing/Property Location For Travelers and Hosts</vt:lpstr>
      <vt:lpstr>BUSINESS CONCLUSION</vt:lpstr>
      <vt:lpstr>BUSINESS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Project-1</dc:title>
  <dc:creator>lenovo</dc:creator>
  <cp:lastModifiedBy>lenovo</cp:lastModifiedBy>
  <cp:revision>79</cp:revision>
  <dcterms:created xsi:type="dcterms:W3CDTF">2022-12-22T10:33:00Z</dcterms:created>
  <dcterms:modified xsi:type="dcterms:W3CDTF">2022-12-24T07:08:52Z</dcterms:modified>
</cp:coreProperties>
</file>