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3"/>
  </p:sldMasterIdLst>
  <p:sldIdLst>
    <p:sldId id="256" r:id="rId4"/>
    <p:sldId id="308" r:id="rId5"/>
    <p:sldId id="259" r:id="rId6"/>
    <p:sldId id="261" r:id="rId7"/>
    <p:sldId id="309" r:id="rId8"/>
    <p:sldId id="326" r:id="rId9"/>
    <p:sldId id="315" r:id="rId10"/>
    <p:sldId id="316" r:id="rId11"/>
    <p:sldId id="317" r:id="rId12"/>
    <p:sldId id="321" r:id="rId13"/>
    <p:sldId id="335" r:id="rId14"/>
    <p:sldId id="310" r:id="rId15"/>
    <p:sldId id="323" r:id="rId16"/>
    <p:sldId id="336" r:id="rId17"/>
    <p:sldId id="338" r:id="rId18"/>
    <p:sldId id="339" r:id="rId19"/>
    <p:sldId id="340" r:id="rId20"/>
    <p:sldId id="341" r:id="rId21"/>
    <p:sldId id="342" r:id="rId22"/>
    <p:sldId id="343" r:id="rId23"/>
    <p:sldId id="348" r:id="rId24"/>
    <p:sldId id="319"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A3CFD1-4645-4AF3-A2BA-212D50B6DC0A}">
          <p14:sldIdLst>
            <p14:sldId id="256"/>
            <p14:sldId id="308"/>
            <p14:sldId id="259"/>
            <p14:sldId id="261"/>
            <p14:sldId id="309"/>
            <p14:sldId id="326"/>
            <p14:sldId id="315"/>
            <p14:sldId id="316"/>
            <p14:sldId id="317"/>
            <p14:sldId id="321"/>
            <p14:sldId id="335"/>
            <p14:sldId id="310"/>
            <p14:sldId id="323"/>
            <p14:sldId id="336"/>
            <p14:sldId id="338"/>
            <p14:sldId id="339"/>
            <p14:sldId id="340"/>
            <p14:sldId id="341"/>
            <p14:sldId id="342"/>
            <p14:sldId id="343"/>
            <p14:sldId id="348"/>
            <p14:sldId id="319"/>
            <p14:sldId id="26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gandh Agarwal" initials="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0" autoAdjust="0"/>
    <p:restoredTop sz="94660"/>
  </p:normalViewPr>
  <p:slideViewPr>
    <p:cSldViewPr snapToGrid="0">
      <p:cViewPr varScale="1">
        <p:scale>
          <a:sx n="72" d="100"/>
          <a:sy n="72" d="100"/>
        </p:scale>
        <p:origin x="630" y="78"/>
      </p:cViewPr>
      <p:guideLst>
        <p:guide orient="horz" pos="2160"/>
        <p:guide pos="3877"/>
      </p:guideLst>
    </p:cSldViewPr>
  </p:slideViewPr>
  <p:notesTextViewPr>
    <p:cViewPr>
      <p:scale>
        <a:sx n="1" d="1"/>
        <a:sy n="1" d="1"/>
      </p:scale>
      <p:origin x="0" y="0"/>
    </p:cViewPr>
  </p:notesTextViewPr>
  <p:sorterViewPr>
    <p:cViewPr varScale="1">
      <p:scale>
        <a:sx n="100" d="100"/>
        <a:sy n="100" d="100"/>
      </p:scale>
      <p:origin x="0" y="-531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20700" y="286603"/>
            <a:ext cx="10634980" cy="235499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D0000CC-4E9C-4EDC-A2BC-251611EF4A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0000CC-4E9C-4EDC-A2BC-251611EF4A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0000CC-4E9C-4EDC-A2BC-251611EF4A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D0000CC-4E9C-4EDC-A2BC-251611EF4A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D0000CC-4E9C-4EDC-A2BC-251611EF4A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D0000CC-4E9C-4EDC-A2BC-251611EF4A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387" y="2302934"/>
            <a:ext cx="1005840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itle 9"/>
          <p:cNvSpPr>
            <a:spLocks noGrp="1"/>
          </p:cNvSpPr>
          <p:nvPr>
            <p:ph type="title"/>
          </p:nvPr>
        </p:nvSpPr>
        <p:spPr>
          <a:xfrm>
            <a:off x="1097280" y="286603"/>
            <a:ext cx="10599420" cy="1770797"/>
          </a:xfrm>
          <a:prstGeom prst="rect">
            <a:avLst/>
          </a:prstGeom>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000CC-4E9C-4EDC-A2BC-251611EF4A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0000CC-4E9C-4EDC-A2BC-251611EF4A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0000CC-4E9C-4EDC-A2BC-251611EF4A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0000CC-4E9C-4EDC-A2BC-251611EF4A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0000CC-4E9C-4EDC-A2BC-251611EF4A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F2943-7C93-4D38-A3CD-6D24E58CC5D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20700" y="286603"/>
            <a:ext cx="10634980" cy="2354997"/>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40080" y="312003"/>
            <a:ext cx="9761220" cy="2532797"/>
          </a:xfrm>
          <a:prstGeom prst="rect">
            <a:avLst/>
          </a:prstGeom>
        </p:spPr>
        <p:txBody>
          <a:bodyPr/>
          <a:lstStyle/>
          <a:p>
            <a:r>
              <a:rPr lang="en-US" dirty="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0700" y="286603"/>
            <a:ext cx="10634980" cy="235499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790700" y="3898900"/>
            <a:ext cx="9364980" cy="1970194"/>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000CC-4E9C-4EDC-A2BC-251611EF4AB1}"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F2943-7C93-4D38-A3CD-6D24E58CC5D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16716" y="1822180"/>
            <a:ext cx="9478850" cy="1691640"/>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MINOR- I</a:t>
            </a:r>
            <a:endParaRPr lang="en-GB" sz="2400" b="1"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800" b="1" dirty="0">
                <a:latin typeface="Times New Roman" panose="02020603050405020304" pitchFamily="18" charset="0"/>
                <a:cs typeface="Times New Roman" panose="02020603050405020304" pitchFamily="18" charset="0"/>
              </a:rPr>
              <a:t>Comparative Study of Ant Colony Optimization Algorithm on Travelling Salesman Problem </a:t>
            </a:r>
            <a:endParaRPr lang="en-IN"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806609" y="1166191"/>
            <a:ext cx="184731" cy="369332"/>
          </a:xfrm>
          <a:prstGeom prst="rect">
            <a:avLst/>
          </a:prstGeom>
          <a:noFill/>
        </p:spPr>
        <p:txBody>
          <a:bodyPr wrap="none" rtlCol="0">
            <a:spAutoFit/>
          </a:bodyPr>
          <a:lstStyle/>
          <a:p>
            <a:endParaRPr lang="en-IN" dirty="0"/>
          </a:p>
        </p:txBody>
      </p:sp>
      <p:sp>
        <p:nvSpPr>
          <p:cNvPr id="12" name="TextBox 11"/>
          <p:cNvSpPr txBox="1"/>
          <p:nvPr/>
        </p:nvSpPr>
        <p:spPr>
          <a:xfrm>
            <a:off x="1743859" y="868693"/>
            <a:ext cx="8824564"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UNIVERSITY OF PETROLEUM AND ENERGY STUDIES DEHRADUN</a:t>
            </a:r>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29589" y="3756977"/>
            <a:ext cx="5531834" cy="2368550"/>
          </a:xfrm>
          <a:prstGeom prst="rect">
            <a:avLst/>
          </a:prstGeom>
          <a:noFill/>
        </p:spPr>
        <p:txBody>
          <a:bodyPr wrap="square" rtlCol="0">
            <a:spAutoFit/>
          </a:bodyPr>
          <a:lstStyle/>
          <a:p>
            <a:pPr algn="ctr"/>
            <a:r>
              <a:rPr lang="en-GB" b="1" dirty="0"/>
              <a:t> </a:t>
            </a:r>
            <a:endParaRPr lang="en-IN" dirty="0"/>
          </a:p>
          <a:p>
            <a:pPr algn="r"/>
            <a:r>
              <a:rPr lang="en-GB" sz="2600" b="1" dirty="0">
                <a:latin typeface="Times New Roman" panose="02020603050405020304" pitchFamily="18" charset="0"/>
                <a:cs typeface="Times New Roman" panose="02020603050405020304" pitchFamily="18" charset="0"/>
              </a:rPr>
              <a:t>UNDER THE GUIDANCE OF:-</a:t>
            </a:r>
            <a:endParaRPr lang="en-IN" sz="2600" dirty="0">
              <a:latin typeface="Times New Roman" panose="02020603050405020304" pitchFamily="18" charset="0"/>
              <a:cs typeface="Times New Roman" panose="02020603050405020304" pitchFamily="18" charset="0"/>
            </a:endParaRPr>
          </a:p>
          <a:p>
            <a:pPr algn="r"/>
            <a:r>
              <a:rPr lang="en-GB" sz="2600" b="1" dirty="0">
                <a:latin typeface="Times New Roman" panose="02020603050405020304" pitchFamily="18" charset="0"/>
                <a:cs typeface="Times New Roman" panose="02020603050405020304" pitchFamily="18" charset="0"/>
              </a:rPr>
              <a:t>    Mr. </a:t>
            </a:r>
            <a:r>
              <a:rPr lang="en-US" altLang="en-GB" sz="2600" b="1" dirty="0">
                <a:latin typeface="Times New Roman" panose="02020603050405020304" pitchFamily="18" charset="0"/>
                <a:cs typeface="Times New Roman" panose="02020603050405020304" pitchFamily="18" charset="0"/>
              </a:rPr>
              <a:t>Adarsh Kumar </a:t>
            </a:r>
            <a:endParaRPr lang="en-IN" sz="2600" dirty="0">
              <a:latin typeface="Times New Roman" panose="02020603050405020304" pitchFamily="18" charset="0"/>
              <a:cs typeface="Times New Roman" panose="02020603050405020304" pitchFamily="18" charset="0"/>
            </a:endParaRPr>
          </a:p>
          <a:p>
            <a:pPr algn="r"/>
            <a:r>
              <a:rPr lang="en-GB" sz="2600" dirty="0">
                <a:latin typeface="Times New Roman" panose="02020603050405020304" pitchFamily="18" charset="0"/>
                <a:cs typeface="Times New Roman" panose="02020603050405020304" pitchFamily="18" charset="0"/>
              </a:rPr>
              <a:t>Ass</a:t>
            </a:r>
            <a:r>
              <a:rPr lang="en-US" altLang="en-GB" sz="2600" dirty="0">
                <a:latin typeface="Times New Roman" panose="02020603050405020304" pitchFamily="18" charset="0"/>
                <a:cs typeface="Times New Roman" panose="02020603050405020304" pitchFamily="18" charset="0"/>
              </a:rPr>
              <a:t>ociate</a:t>
            </a:r>
            <a:r>
              <a:rPr lang="en-GB" sz="2600" dirty="0">
                <a:latin typeface="Times New Roman" panose="02020603050405020304" pitchFamily="18" charset="0"/>
                <a:cs typeface="Times New Roman" panose="02020603050405020304" pitchFamily="18" charset="0"/>
              </a:rPr>
              <a:t> Professor   </a:t>
            </a:r>
            <a:endParaRPr lang="en-GB" sz="2600" dirty="0">
              <a:latin typeface="Times New Roman" panose="02020603050405020304" pitchFamily="18" charset="0"/>
              <a:cs typeface="Times New Roman" panose="02020603050405020304" pitchFamily="18" charset="0"/>
            </a:endParaRPr>
          </a:p>
          <a:p>
            <a:pPr algn="r"/>
            <a:r>
              <a:rPr lang="en-GB" sz="2600" dirty="0">
                <a:latin typeface="Times New Roman" panose="02020603050405020304" pitchFamily="18" charset="0"/>
                <a:cs typeface="Times New Roman" panose="02020603050405020304" pitchFamily="18" charset="0"/>
              </a:rPr>
              <a:t>Department of </a:t>
            </a:r>
            <a:r>
              <a:rPr lang="en-US" altLang="en-GB" sz="2600" dirty="0">
                <a:latin typeface="Times New Roman" panose="02020603050405020304" pitchFamily="18" charset="0"/>
                <a:cs typeface="Times New Roman" panose="02020603050405020304" pitchFamily="18" charset="0"/>
              </a:rPr>
              <a:t>Systemics</a:t>
            </a:r>
            <a:endParaRPr lang="en-IN" sz="2600" dirty="0">
              <a:latin typeface="Times New Roman" panose="02020603050405020304" pitchFamily="18" charset="0"/>
              <a:cs typeface="Times New Roman" panose="02020603050405020304" pitchFamily="18" charset="0"/>
            </a:endParaRPr>
          </a:p>
          <a:p>
            <a:pPr algn="r"/>
            <a:r>
              <a:rPr lang="en-GB" sz="2600" b="1" dirty="0">
                <a:latin typeface="Times New Roman" panose="02020603050405020304" pitchFamily="18" charset="0"/>
                <a:cs typeface="Times New Roman" panose="02020603050405020304" pitchFamily="18" charset="0"/>
              </a:rPr>
              <a:t>School of Computer Science</a:t>
            </a:r>
            <a:endParaRPr lang="en-IN" sz="2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68396" y="3756877"/>
            <a:ext cx="4594672" cy="230695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SUBMITTED BY:-</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altLang="en-IN" b="1" dirty="0">
                <a:latin typeface="Times New Roman" panose="02020603050405020304" pitchFamily="18" charset="0"/>
                <a:cs typeface="Times New Roman" panose="02020603050405020304" pitchFamily="18" charset="0"/>
              </a:rPr>
              <a:t>Harshit Gupta</a:t>
            </a:r>
            <a:endParaRPr lang="en-US" alt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5000</a:t>
            </a:r>
            <a:r>
              <a:rPr lang="en-US" altLang="en-IN" dirty="0">
                <a:latin typeface="Times New Roman" panose="02020603050405020304" pitchFamily="18" charset="0"/>
                <a:cs typeface="Times New Roman" panose="02020603050405020304" pitchFamily="18" charset="0"/>
              </a:rPr>
              <a:t>62804</a:t>
            </a:r>
            <a:r>
              <a:rPr lang="en-IN" dirty="0">
                <a:latin typeface="Times New Roman" panose="02020603050405020304" pitchFamily="18" charset="0"/>
                <a:cs typeface="Times New Roman" panose="02020603050405020304" pitchFamily="18" charset="0"/>
              </a:rPr>
              <a:t> (R1</a:t>
            </a:r>
            <a:r>
              <a:rPr lang="en-US" altLang="en-IN" dirty="0">
                <a:latin typeface="Times New Roman" panose="02020603050405020304" pitchFamily="18" charset="0"/>
                <a:cs typeface="Times New Roman" panose="02020603050405020304" pitchFamily="18" charset="0"/>
              </a:rPr>
              <a:t>64217020</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altLang="en-IN" b="1" dirty="0">
                <a:latin typeface="Times New Roman" panose="02020603050405020304" pitchFamily="18" charset="0"/>
                <a:cs typeface="Times New Roman" panose="02020603050405020304" pitchFamily="18" charset="0"/>
              </a:rPr>
              <a:t>Divyank Kargeti</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5000</a:t>
            </a:r>
            <a:r>
              <a:rPr lang="en-US" altLang="en-IN" dirty="0">
                <a:latin typeface="Times New Roman" panose="02020603050405020304" pitchFamily="18" charset="0"/>
                <a:cs typeface="Times New Roman" panose="02020603050405020304" pitchFamily="18" charset="0"/>
              </a:rPr>
              <a:t>62838</a:t>
            </a:r>
            <a:r>
              <a:rPr lang="en-IN" dirty="0">
                <a:latin typeface="Times New Roman" panose="02020603050405020304" pitchFamily="18" charset="0"/>
                <a:cs typeface="Times New Roman" panose="02020603050405020304" pitchFamily="18" charset="0"/>
              </a:rPr>
              <a:t> (R1</a:t>
            </a:r>
            <a:r>
              <a:rPr lang="en-US" altLang="en-IN" dirty="0">
                <a:latin typeface="Times New Roman" panose="02020603050405020304" pitchFamily="18" charset="0"/>
                <a:cs typeface="Times New Roman" panose="02020603050405020304" pitchFamily="18" charset="0"/>
              </a:rPr>
              <a:t>64217017</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B</a:t>
            </a:r>
            <a:r>
              <a:rPr lang="en-IN" b="1" dirty="0">
                <a:latin typeface="Times New Roman" panose="02020603050405020304" pitchFamily="18" charset="0"/>
                <a:cs typeface="Times New Roman" panose="02020603050405020304" pitchFamily="18" charset="0"/>
              </a:rPr>
              <a:t>. TECH. CSE-</a:t>
            </a:r>
            <a:r>
              <a:rPr lang="en-US" altLang="en-IN" b="1" dirty="0">
                <a:latin typeface="Times New Roman" panose="02020603050405020304" pitchFamily="18" charset="0"/>
                <a:cs typeface="Times New Roman" panose="02020603050405020304" pitchFamily="18" charset="0"/>
              </a:rPr>
              <a:t>IoT&amp;SC</a:t>
            </a:r>
            <a:r>
              <a:rPr lang="en-IN" b="1" dirty="0">
                <a:latin typeface="Times New Roman" panose="02020603050405020304" pitchFamily="18" charset="0"/>
                <a:cs typeface="Times New Roman" panose="02020603050405020304" pitchFamily="18" charset="0"/>
              </a:rPr>
              <a:t> (SEMESTER V)</a:t>
            </a:r>
            <a:endParaRPr lang="en-IN" b="1" dirty="0">
              <a:latin typeface="Times New Roman" panose="02020603050405020304" pitchFamily="18" charset="0"/>
              <a:cs typeface="Times New Roman" panose="02020603050405020304" pitchFamily="18" charset="0"/>
            </a:endParaRPr>
          </a:p>
        </p:txBody>
      </p:sp>
      <p:pic>
        <p:nvPicPr>
          <p:cNvPr id="8" name="Picture 7" descr="UPESLOGO.PNG"/>
          <p:cNvPicPr>
            <a:picLocks noChangeAspect="1"/>
          </p:cNvPicPr>
          <p:nvPr/>
        </p:nvPicPr>
        <p:blipFill>
          <a:blip r:embed="rId1"/>
          <a:stretch>
            <a:fillRect/>
          </a:stretch>
        </p:blipFill>
        <p:spPr>
          <a:xfrm>
            <a:off x="5259158" y="185277"/>
            <a:ext cx="1793966" cy="6834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165" y="721042"/>
            <a:ext cx="11662410" cy="5415915"/>
          </a:xfrm>
          <a:prstGeom prst="rect">
            <a:avLst/>
          </a:prstGeom>
          <a:noFill/>
        </p:spPr>
        <p:txBody>
          <a:bodyPr wrap="square" rtlCol="0">
            <a:spAutoFit/>
          </a:bodyPr>
          <a:lstStyle/>
          <a:p>
            <a:pPr algn="just"/>
            <a:r>
              <a:rPr lang="en-US" altLang="en-GB" sz="2800" b="1" dirty="0">
                <a:latin typeface="Times New Roman" panose="02020603050405020304" pitchFamily="18" charset="0"/>
                <a:cs typeface="Times New Roman" panose="02020603050405020304" pitchFamily="18" charset="0"/>
              </a:rPr>
              <a:t>WORKFLOW</a:t>
            </a:r>
            <a:endParaRPr lang="en-GB" sz="2800"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Project follows the following Process :</a:t>
            </a: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The program asks the User to enter</a:t>
            </a:r>
            <a:r>
              <a:rPr lang="en-US" altLang="en-IN" sz="2000" b="1" dirty="0">
                <a:latin typeface="Times New Roman" panose="02020603050405020304" pitchFamily="18" charset="0"/>
                <a:cs typeface="Times New Roman" panose="02020603050405020304" pitchFamily="18" charset="0"/>
              </a:rPr>
              <a:t> 'Total number of cities needed to be covered'</a:t>
            </a: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0" lvl="1" indent="-342900" algn="just">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sym typeface="+mn-ea"/>
              </a:rPr>
              <a:t>The program now asks the User to enter</a:t>
            </a:r>
            <a:r>
              <a:rPr lang="en-US" altLang="en-IN" sz="2000" b="1" dirty="0">
                <a:latin typeface="Times New Roman" panose="02020603050405020304" pitchFamily="18" charset="0"/>
                <a:cs typeface="Times New Roman" panose="02020603050405020304" pitchFamily="18" charset="0"/>
                <a:sym typeface="+mn-ea"/>
              </a:rPr>
              <a:t> 'Cost matrix'</a:t>
            </a: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3" name="Picture 2" descr="UPESLOGO.PNG"/>
          <p:cNvPicPr>
            <a:picLocks noChangeAspect="1"/>
          </p:cNvPicPr>
          <p:nvPr/>
        </p:nvPicPr>
        <p:blipFill>
          <a:blip r:embed="rId1"/>
          <a:stretch>
            <a:fillRect/>
          </a:stretch>
        </p:blipFill>
        <p:spPr>
          <a:xfrm>
            <a:off x="10230609" y="214989"/>
            <a:ext cx="1793966" cy="683416"/>
          </a:xfrm>
          <a:prstGeom prst="rect">
            <a:avLst/>
          </a:prstGeom>
        </p:spPr>
      </p:pic>
      <p:pic>
        <p:nvPicPr>
          <p:cNvPr id="5" name="Picture 4" descr="Screenshot (14)"/>
          <p:cNvPicPr>
            <a:picLocks noChangeAspect="1"/>
          </p:cNvPicPr>
          <p:nvPr/>
        </p:nvPicPr>
        <p:blipFill>
          <a:blip r:embed="rId2"/>
          <a:stretch>
            <a:fillRect/>
          </a:stretch>
        </p:blipFill>
        <p:spPr>
          <a:xfrm>
            <a:off x="1685925" y="2378710"/>
            <a:ext cx="7087235" cy="972185"/>
          </a:xfrm>
          <a:prstGeom prst="rect">
            <a:avLst/>
          </a:prstGeom>
        </p:spPr>
      </p:pic>
      <p:pic>
        <p:nvPicPr>
          <p:cNvPr id="6" name="Picture 5" descr="Screenshot (15)"/>
          <p:cNvPicPr>
            <a:picLocks noChangeAspect="1"/>
          </p:cNvPicPr>
          <p:nvPr/>
        </p:nvPicPr>
        <p:blipFill>
          <a:blip r:embed="rId3"/>
          <a:stretch>
            <a:fillRect/>
          </a:stretch>
        </p:blipFill>
        <p:spPr>
          <a:xfrm>
            <a:off x="1685925" y="4012882"/>
            <a:ext cx="4860290" cy="2124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39825" y="694331"/>
            <a:ext cx="10200005" cy="8955405"/>
          </a:xfrm>
          <a:prstGeom prst="rect">
            <a:avLst/>
          </a:prstGeom>
          <a:noFill/>
        </p:spPr>
        <p:txBody>
          <a:bodyPr wrap="square" rtlCol="0" anchor="t">
            <a:spAutoFit/>
          </a:bodyPr>
          <a:lstStyle/>
          <a:p>
            <a:pPr marL="800100" lvl="1" indent="-342900" algn="just">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The program now displays </a:t>
            </a:r>
            <a:r>
              <a:rPr lang="en-US" altLang="en-IN" b="1" dirty="0">
                <a:latin typeface="Times New Roman" panose="02020603050405020304" pitchFamily="18" charset="0"/>
                <a:cs typeface="Times New Roman" panose="02020603050405020304" pitchFamily="18" charset="0"/>
              </a:rPr>
              <a:t>'Cost Matrix' </a:t>
            </a:r>
            <a:r>
              <a:rPr lang="en-US" altLang="en-IN" dirty="0">
                <a:latin typeface="Times New Roman" panose="02020603050405020304" pitchFamily="18" charset="0"/>
                <a:cs typeface="Times New Roman" panose="02020603050405020304" pitchFamily="18" charset="0"/>
              </a:rPr>
              <a:t> on the output screen </a:t>
            </a:r>
            <a:r>
              <a:rPr lang="en-US" altLang="en-IN" dirty="0">
                <a:latin typeface="Times New Roman" panose="02020603050405020304" pitchFamily="18" charset="0"/>
                <a:cs typeface="Times New Roman" panose="02020603050405020304" pitchFamily="18" charset="0"/>
                <a:sym typeface="+mn-ea"/>
              </a:rPr>
              <a:t>as entered by the user</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The </a:t>
            </a:r>
            <a:r>
              <a:rPr lang="en-US" altLang="en-IN" dirty="0">
                <a:latin typeface="Times New Roman" panose="02020603050405020304" pitchFamily="18" charset="0"/>
                <a:cs typeface="Times New Roman" panose="02020603050405020304" pitchFamily="18" charset="0"/>
                <a:sym typeface="+mn-ea"/>
              </a:rPr>
              <a:t>program calculates and displays </a:t>
            </a:r>
            <a:r>
              <a:rPr lang="en-US" altLang="en-IN" b="1" dirty="0">
                <a:latin typeface="Times New Roman" panose="02020603050405020304" pitchFamily="18" charset="0"/>
                <a:cs typeface="Times New Roman" panose="02020603050405020304" pitchFamily="18" charset="0"/>
                <a:sym typeface="+mn-ea"/>
              </a:rPr>
              <a:t>'Shortest Path' </a:t>
            </a:r>
            <a:r>
              <a:rPr lang="en-US" altLang="en-IN" dirty="0">
                <a:latin typeface="Times New Roman" panose="02020603050405020304" pitchFamily="18" charset="0"/>
                <a:cs typeface="Times New Roman" panose="02020603050405020304" pitchFamily="18" charset="0"/>
                <a:sym typeface="+mn-ea"/>
              </a:rPr>
              <a:t> on the output screen.</a:t>
            </a: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The program displays </a:t>
            </a:r>
            <a:r>
              <a:rPr lang="en-US" altLang="en-IN" b="1" dirty="0">
                <a:latin typeface="Times New Roman" panose="02020603050405020304" pitchFamily="18" charset="0"/>
                <a:cs typeface="Times New Roman" panose="02020603050405020304" pitchFamily="18" charset="0"/>
                <a:sym typeface="+mn-ea"/>
              </a:rPr>
              <a:t>'Minimum Cost and Total Time Spent ' </a:t>
            </a:r>
            <a:r>
              <a:rPr lang="en-US" altLang="en-IN" dirty="0">
                <a:latin typeface="Times New Roman" panose="02020603050405020304" pitchFamily="18" charset="0"/>
                <a:cs typeface="Times New Roman" panose="02020603050405020304" pitchFamily="18" charset="0"/>
                <a:sym typeface="+mn-ea"/>
              </a:rPr>
              <a:t>on the output screen.</a:t>
            </a: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dirty="0"/>
          </a:p>
        </p:txBody>
      </p:sp>
      <p:pic>
        <p:nvPicPr>
          <p:cNvPr id="3" name="Picture 2" descr="Screenshot (16)"/>
          <p:cNvPicPr>
            <a:picLocks noChangeAspect="1"/>
          </p:cNvPicPr>
          <p:nvPr/>
        </p:nvPicPr>
        <p:blipFill>
          <a:blip r:embed="rId1"/>
          <a:stretch>
            <a:fillRect/>
          </a:stretch>
        </p:blipFill>
        <p:spPr>
          <a:xfrm>
            <a:off x="2750820" y="1092808"/>
            <a:ext cx="6506210" cy="1941830"/>
          </a:xfrm>
          <a:prstGeom prst="rect">
            <a:avLst/>
          </a:prstGeom>
        </p:spPr>
      </p:pic>
      <p:pic>
        <p:nvPicPr>
          <p:cNvPr id="4" name="Picture 3" descr="Screenshot (17)"/>
          <p:cNvPicPr>
            <a:picLocks noChangeAspect="1"/>
          </p:cNvPicPr>
          <p:nvPr/>
        </p:nvPicPr>
        <p:blipFill>
          <a:blip r:embed="rId2"/>
          <a:stretch>
            <a:fillRect/>
          </a:stretch>
        </p:blipFill>
        <p:spPr>
          <a:xfrm>
            <a:off x="2750820" y="3584769"/>
            <a:ext cx="6609080" cy="1230630"/>
          </a:xfrm>
          <a:prstGeom prst="rect">
            <a:avLst/>
          </a:prstGeom>
        </p:spPr>
      </p:pic>
      <p:pic>
        <p:nvPicPr>
          <p:cNvPr id="5" name="Picture 4" descr="Screenshot (18)"/>
          <p:cNvPicPr>
            <a:picLocks noChangeAspect="1"/>
          </p:cNvPicPr>
          <p:nvPr/>
        </p:nvPicPr>
        <p:blipFill>
          <a:blip r:embed="rId3"/>
          <a:stretch>
            <a:fillRect/>
          </a:stretch>
        </p:blipFill>
        <p:spPr>
          <a:xfrm>
            <a:off x="2750820" y="5213144"/>
            <a:ext cx="6506210" cy="1065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0328" y="1730384"/>
            <a:ext cx="7827553" cy="3046095"/>
          </a:xfrm>
          <a:prstGeom prst="rect">
            <a:avLst/>
          </a:prstGeom>
          <a:noFill/>
        </p:spPr>
        <p:txBody>
          <a:bodyPr wrap="square" lIns="91440" tIns="45720" rIns="91440" bIns="45720">
            <a:spAutoFit/>
          </a:bodyPr>
          <a:lstStyle/>
          <a:p>
            <a:pPr algn="ctr"/>
            <a:r>
              <a:rPr lang="en-US" sz="9600" b="1" dirty="0">
                <a:latin typeface="Times New Roman" panose="02020603050405020304" pitchFamily="18" charset="0"/>
                <a:cs typeface="Times New Roman" panose="02020603050405020304" pitchFamily="18" charset="0"/>
              </a:rPr>
              <a:t>OUTPUT</a:t>
            </a:r>
            <a:endParaRPr lang="en-US" sz="9600" b="1" dirty="0">
              <a:latin typeface="Times New Roman" panose="02020603050405020304" pitchFamily="18" charset="0"/>
              <a:cs typeface="Times New Roman" panose="02020603050405020304" pitchFamily="18" charset="0"/>
            </a:endParaRPr>
          </a:p>
          <a:p>
            <a:pPr algn="ctr"/>
            <a:r>
              <a:rPr lang="en-US" sz="9600" b="1" dirty="0">
                <a:latin typeface="Times New Roman" panose="02020603050405020304" pitchFamily="18" charset="0"/>
                <a:cs typeface="Times New Roman" panose="02020603050405020304" pitchFamily="18" charset="0"/>
              </a:rPr>
              <a:t>SCREEN</a:t>
            </a:r>
            <a:endParaRPr lang="en-US" sz="9600" b="1"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pic>
        <p:nvPicPr>
          <p:cNvPr id="3" name="Picture 2" descr="Screenshot (13)"/>
          <p:cNvPicPr>
            <a:picLocks noChangeAspect="1"/>
          </p:cNvPicPr>
          <p:nvPr/>
        </p:nvPicPr>
        <p:blipFill>
          <a:blip r:embed="rId2"/>
          <a:stretch>
            <a:fillRect/>
          </a:stretch>
        </p:blipFill>
        <p:spPr>
          <a:xfrm>
            <a:off x="1018540" y="812800"/>
            <a:ext cx="10396855" cy="5356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21634" y="1417320"/>
            <a:ext cx="10058400" cy="4023360"/>
          </a:xfrm>
        </p:spPr>
        <p:txBody>
          <a:bodyPr/>
          <a:lstStyle/>
          <a:p>
            <a:r>
              <a:rPr lang="en-IN" b="1" dirty="0"/>
              <a:t>                                       </a:t>
            </a:r>
            <a:endParaRPr lang="en-IN" b="1" dirty="0"/>
          </a:p>
          <a:p>
            <a:pPr marL="0" indent="0">
              <a:buNone/>
            </a:pPr>
            <a:r>
              <a:rPr lang="en-IN" b="1" dirty="0"/>
              <a:t>                                         General optimization problem: </a:t>
            </a:r>
            <a:endParaRPr lang="en-IN" b="1" dirty="0"/>
          </a:p>
          <a:p>
            <a:r>
              <a:rPr lang="en-IN" dirty="0"/>
              <a:t>                                       given f:X-&gt;ℝ,</a:t>
            </a:r>
            <a:endParaRPr lang="en-IN" dirty="0"/>
          </a:p>
          <a:p>
            <a:r>
              <a:rPr lang="en-IN" dirty="0"/>
              <a:t>                                       find </a:t>
            </a:r>
            <a:r>
              <a:rPr lang="en-IN" dirty="0" err="1"/>
              <a:t>xεX</a:t>
            </a:r>
            <a:r>
              <a:rPr lang="en-IN" dirty="0"/>
              <a:t> such that f(x) is minimum.</a:t>
            </a:r>
            <a:endParaRPr lang="en-IN" dirty="0"/>
          </a:p>
          <a:p>
            <a:endParaRPr lang="en-IN" dirty="0"/>
          </a:p>
          <a:p>
            <a:pPr>
              <a:buFont typeface="Arial" panose="020B0604020202020204" pitchFamily="34" charset="0"/>
              <a:buChar char="•"/>
            </a:pPr>
            <a:r>
              <a:rPr lang="en-IN" dirty="0"/>
              <a:t>  Given a graph with two specified vertices A and B, find a shortest path from A to B.</a:t>
            </a:r>
            <a:endParaRPr lang="en-IN" dirty="0"/>
          </a:p>
          <a:p>
            <a:pPr>
              <a:buFont typeface="Arial" panose="020B0604020202020204" pitchFamily="34" charset="0"/>
              <a:buChar char="•"/>
            </a:pPr>
            <a:r>
              <a:rPr lang="en-IN" dirty="0"/>
              <a:t>  Given a set of cities and pairwise distances, find a shortest tour</a:t>
            </a:r>
            <a:endParaRPr lang="en-IN" dirty="0"/>
          </a:p>
          <a:p>
            <a:endParaRPr lang="en-IN" dirty="0"/>
          </a:p>
        </p:txBody>
      </p:sp>
      <p:sp>
        <p:nvSpPr>
          <p:cNvPr id="5" name="Title 4"/>
          <p:cNvSpPr>
            <a:spLocks noGrp="1"/>
          </p:cNvSpPr>
          <p:nvPr>
            <p:ph type="title"/>
          </p:nvPr>
        </p:nvSpPr>
        <p:spPr>
          <a:xfrm>
            <a:off x="569843" y="399185"/>
            <a:ext cx="9947413" cy="725711"/>
          </a:xfrm>
          <a:prstGeom prst="rect">
            <a:avLst/>
          </a:prstGeom>
        </p:spPr>
        <p:txBody>
          <a:bodyPr wrap="square">
            <a:spAutoFit/>
          </a:bodyPr>
          <a:lstStyle/>
          <a:p>
            <a:r>
              <a:rPr lang="en-IN" b="1" dirty="0"/>
              <a:t>Ant Colony Optimization (ACO)</a:t>
            </a:r>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7114" y="1417320"/>
            <a:ext cx="10058400" cy="4023360"/>
          </a:xfrm>
        </p:spPr>
        <p:txBody>
          <a:bodyPr>
            <a:normAutofit/>
          </a:bodyPr>
          <a:lstStyle/>
          <a:p>
            <a:pPr>
              <a:buFont typeface="Wingdings" panose="05000000000000000000" pitchFamily="2" charset="2"/>
              <a:buChar char="§"/>
            </a:pPr>
            <a:r>
              <a:rPr lang="en-IN" sz="2400" dirty="0"/>
              <a:t>In the real world, ants (initially) wander randomly, and upon finding food return to their colony while laying down pheromone trails. If other ants find such a path, they are likely not to keep traveling at random, but instead follow the trail laid by earlier ants, returning and reinforcing it if they eventually find food.</a:t>
            </a:r>
            <a:endParaRPr lang="en-IN" sz="2400" dirty="0"/>
          </a:p>
          <a:p>
            <a:pPr>
              <a:buFont typeface="Wingdings" panose="05000000000000000000" pitchFamily="2" charset="2"/>
              <a:buChar char="§"/>
            </a:pPr>
            <a:r>
              <a:rPr lang="en-IN" sz="2400" dirty="0"/>
              <a:t> Over time, however, the pheromone trail starts to evaporate, thus reducing its attractive strength. The more time it takes for an ant to travel down the path and back again, the more time the pheromones have to evaporate. </a:t>
            </a:r>
            <a:endParaRPr lang="en-IN" sz="2400" dirty="0"/>
          </a:p>
          <a:p>
            <a:pPr>
              <a:buFont typeface="Wingdings" panose="05000000000000000000" pitchFamily="2" charset="2"/>
              <a:buChar char="§"/>
            </a:pPr>
            <a:r>
              <a:rPr lang="en-IN" sz="2400" dirty="0"/>
              <a:t> A short path, by comparison, gets marched over faster, and thus the pheromone density remains high </a:t>
            </a:r>
            <a:endParaRPr lang="en-IN" sz="2400" dirty="0"/>
          </a:p>
        </p:txBody>
      </p:sp>
      <p:sp>
        <p:nvSpPr>
          <p:cNvPr id="3" name="Title 2"/>
          <p:cNvSpPr>
            <a:spLocks noGrp="1"/>
          </p:cNvSpPr>
          <p:nvPr>
            <p:ph type="title"/>
          </p:nvPr>
        </p:nvSpPr>
        <p:spPr>
          <a:xfrm>
            <a:off x="607114" y="318051"/>
            <a:ext cx="9523343" cy="732183"/>
          </a:xfrm>
        </p:spPr>
        <p:txBody>
          <a:bodyPr/>
          <a:lstStyle/>
          <a:p>
            <a:r>
              <a:rPr lang="en-IN" b="1" dirty="0"/>
              <a:t>Abstract</a:t>
            </a: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3734"/>
            <a:ext cx="10058400" cy="4023360"/>
          </a:xfrm>
        </p:spPr>
        <p:txBody>
          <a:bodyPr/>
          <a:lstStyle/>
          <a:p>
            <a:r>
              <a:rPr lang="en-IN" dirty="0"/>
              <a:t>Shortest route is found using pheromone trails which ants deposit whenever they travel, as a form of indirect communication</a:t>
            </a:r>
            <a:endParaRPr lang="en-IN" dirty="0"/>
          </a:p>
          <a:p>
            <a:endParaRPr lang="en-IN" dirty="0"/>
          </a:p>
          <a:p>
            <a:endParaRPr lang="en-IN" dirty="0"/>
          </a:p>
          <a:p>
            <a:endParaRPr lang="en-IN" dirty="0"/>
          </a:p>
        </p:txBody>
      </p:sp>
      <p:sp>
        <p:nvSpPr>
          <p:cNvPr id="3" name="Title 2"/>
          <p:cNvSpPr>
            <a:spLocks noGrp="1"/>
          </p:cNvSpPr>
          <p:nvPr>
            <p:ph type="title"/>
          </p:nvPr>
        </p:nvSpPr>
        <p:spPr>
          <a:xfrm>
            <a:off x="609600" y="192119"/>
            <a:ext cx="9430578" cy="679174"/>
          </a:xfrm>
        </p:spPr>
        <p:txBody>
          <a:bodyPr/>
          <a:lstStyle/>
          <a:p>
            <a:r>
              <a:rPr lang="en-IN" b="1" dirty="0"/>
              <a:t>Shortest Route</a:t>
            </a:r>
            <a:br>
              <a:rPr lang="en-IN" dirty="0"/>
            </a:br>
            <a:endParaRPr lang="en-IN" dirty="0"/>
          </a:p>
        </p:txBody>
      </p:sp>
      <p:pic>
        <p:nvPicPr>
          <p:cNvPr id="5" name="Picture 4"/>
          <p:cNvPicPr>
            <a:picLocks noChangeAspect="1"/>
          </p:cNvPicPr>
          <p:nvPr/>
        </p:nvPicPr>
        <p:blipFill>
          <a:blip r:embed="rId1"/>
          <a:stretch>
            <a:fillRect/>
          </a:stretch>
        </p:blipFill>
        <p:spPr>
          <a:xfrm>
            <a:off x="2137741" y="2067893"/>
            <a:ext cx="6374295" cy="30392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6320" y="1547559"/>
            <a:ext cx="10058400" cy="4023360"/>
          </a:xfrm>
        </p:spPr>
        <p:txBody>
          <a:bodyPr>
            <a:normAutofit/>
          </a:bodyPr>
          <a:lstStyle/>
          <a:p>
            <a:pPr>
              <a:buFont typeface="Wingdings" panose="05000000000000000000" pitchFamily="2" charset="2"/>
              <a:buChar char="§"/>
            </a:pPr>
            <a:r>
              <a:rPr lang="en-IN" sz="3200" dirty="0"/>
              <a:t> The process starts by generating m random ants (solution).</a:t>
            </a:r>
            <a:endParaRPr lang="en-IN" sz="3200" dirty="0"/>
          </a:p>
          <a:p>
            <a:pPr>
              <a:buFont typeface="Wingdings" panose="05000000000000000000" pitchFamily="2" charset="2"/>
              <a:buChar char="§"/>
            </a:pPr>
            <a:r>
              <a:rPr lang="en-IN" sz="3200" dirty="0"/>
              <a:t>  An ant  k (k=1,2…….,m)  represents a solution string, with     a selected value for each variable.</a:t>
            </a:r>
            <a:endParaRPr lang="en-IN" sz="3200" dirty="0"/>
          </a:p>
          <a:p>
            <a:pPr>
              <a:buFont typeface="Wingdings" panose="05000000000000000000" pitchFamily="2" charset="2"/>
              <a:buChar char="§"/>
            </a:pPr>
            <a:r>
              <a:rPr lang="en-IN" sz="3200" dirty="0"/>
              <a:t>  An ant is evaluated according to an objective function. </a:t>
            </a:r>
            <a:endParaRPr lang="en-IN" sz="3200" dirty="0"/>
          </a:p>
          <a:p>
            <a:pPr>
              <a:buFont typeface="Wingdings" panose="05000000000000000000" pitchFamily="2" charset="2"/>
              <a:buChar char="§"/>
            </a:pPr>
            <a:r>
              <a:rPr lang="en-IN" sz="3200" dirty="0"/>
              <a:t>  Accordingly, pheromone concentration associated with each possible route( variable value) is    changed in a way to reinforce good solutions as follows: </a:t>
            </a:r>
            <a:endParaRPr lang="en-IN" sz="3200" dirty="0"/>
          </a:p>
        </p:txBody>
      </p:sp>
      <p:sp>
        <p:nvSpPr>
          <p:cNvPr id="3" name="Title 2"/>
          <p:cNvSpPr>
            <a:spLocks noGrp="1"/>
          </p:cNvSpPr>
          <p:nvPr>
            <p:ph type="title"/>
          </p:nvPr>
        </p:nvSpPr>
        <p:spPr>
          <a:xfrm>
            <a:off x="1036320" y="299856"/>
            <a:ext cx="10599420" cy="1770797"/>
          </a:xfrm>
        </p:spPr>
        <p:txBody>
          <a:bodyPr/>
          <a:lstStyle/>
          <a:p>
            <a:r>
              <a:rPr lang="en-IN" b="1" dirty="0"/>
              <a:t>ACO algorithm</a:t>
            </a:r>
            <a:br>
              <a:rPr lang="en-IN" b="1" dirty="0"/>
            </a:br>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ACO algorithm Implementation</a:t>
            </a:r>
            <a:endParaRPr lang="en-IN" b="1" dirty="0"/>
          </a:p>
        </p:txBody>
      </p:sp>
      <p:pic>
        <p:nvPicPr>
          <p:cNvPr id="8" name="Content Placeholder 7"/>
          <p:cNvPicPr>
            <a:picLocks noGrp="1" noChangeAspect="1"/>
          </p:cNvPicPr>
          <p:nvPr>
            <p:ph idx="1"/>
          </p:nvPr>
        </p:nvPicPr>
        <p:blipFill>
          <a:blip r:embed="rId1"/>
          <a:stretch>
            <a:fillRect/>
          </a:stretch>
        </p:blipFill>
        <p:spPr>
          <a:xfrm>
            <a:off x="1097280" y="1276724"/>
            <a:ext cx="7743549" cy="500480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097280" y="1333501"/>
            <a:ext cx="8749085" cy="4391438"/>
          </a:xfrm>
        </p:spPr>
      </p:pic>
      <p:sp>
        <p:nvSpPr>
          <p:cNvPr id="3" name="Title 2"/>
          <p:cNvSpPr>
            <a:spLocks noGrp="1"/>
          </p:cNvSpPr>
          <p:nvPr>
            <p:ph type="title"/>
          </p:nvPr>
        </p:nvSpPr>
        <p:spPr/>
        <p:txBody>
          <a:bodyPr/>
          <a:lstStyle/>
          <a:p>
            <a:r>
              <a:rPr lang="en-IN" b="1" dirty="0"/>
              <a:t>ACO Pseudo Code</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723" y="898405"/>
            <a:ext cx="11394920" cy="4123055"/>
          </a:xfrm>
          <a:prstGeom prst="rect">
            <a:avLst/>
          </a:prstGeom>
          <a:noFill/>
        </p:spPr>
        <p:txBody>
          <a:bodyPr wrap="square" rtlCol="0">
            <a:spAutoFit/>
          </a:bodyPr>
          <a:lstStyle/>
          <a:p>
            <a:pPr algn="just"/>
            <a:r>
              <a:rPr lang="en-GB" sz="2800" b="1" dirty="0">
                <a:latin typeface="Times New Roman" panose="02020603050405020304" pitchFamily="18" charset="0"/>
                <a:cs typeface="Times New Roman" panose="02020603050405020304" pitchFamily="18" charset="0"/>
              </a:rPr>
              <a:t>ABSTRACT</a:t>
            </a:r>
            <a:endParaRPr lang="en-GB" sz="2800" b="1" dirty="0">
              <a:latin typeface="Times New Roman" panose="02020603050405020304" pitchFamily="18" charset="0"/>
              <a:cs typeface="Times New Roman" panose="02020603050405020304" pitchFamily="18" charset="0"/>
            </a:endParaRPr>
          </a:p>
          <a:p>
            <a:pPr algn="just"/>
            <a:endParaRPr lang="en-US" dirty="0"/>
          </a:p>
          <a:p>
            <a:pPr algn="just"/>
            <a:r>
              <a:rPr lang="en-US" sz="2400" dirty="0">
                <a:latin typeface="Times New Roman" panose="02020603050405020304" pitchFamily="18" charset="0"/>
                <a:cs typeface="Times New Roman" panose="02020603050405020304" pitchFamily="18" charset="0"/>
              </a:rPr>
              <a:t>E-commerce organizations have a separate department to handle logistics for timely delivery of products ordered by their customers.The process, after the order has been accepted and is to be dispatched, begins with collection of goods from the warehouse and doorstep delivery via optimized path calculation, factoring in the essential components like fuel economy, load, and quantity.Hence, this automation leads to profitability, and reduction in cost of resources being used. An accurate way to calculate this path is via the Travelling-Salesman Problem by W.R. Hamilton.</a:t>
            </a:r>
            <a:endParaRPr lang="en-US"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Keywords: </a:t>
            </a:r>
            <a:r>
              <a:rPr lang="en-US" sz="2400" i="1" dirty="0">
                <a:latin typeface="Times New Roman" panose="02020603050405020304" pitchFamily="18" charset="0"/>
                <a:cs typeface="Times New Roman" panose="02020603050405020304" pitchFamily="18" charset="0"/>
              </a:rPr>
              <a:t>Travelling-Salesman, Hamiltonian Cycle, E-commerce, Optimization</a:t>
            </a:r>
            <a:endParaRPr lang="en-IN" sz="2400" i="1" dirty="0">
              <a:latin typeface="Times New Roman" panose="02020603050405020304" pitchFamily="18" charset="0"/>
              <a:cs typeface="Times New Roman" panose="02020603050405020304" pitchFamily="18" charset="0"/>
            </a:endParaRPr>
          </a:p>
        </p:txBody>
      </p:sp>
      <p:pic>
        <p:nvPicPr>
          <p:cNvPr id="4" name="Picture 3"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097279" y="1225761"/>
            <a:ext cx="9040633" cy="5135282"/>
          </a:xfrm>
        </p:spPr>
      </p:pic>
      <p:sp>
        <p:nvSpPr>
          <p:cNvPr id="3" name="Title 2"/>
          <p:cNvSpPr>
            <a:spLocks noGrp="1"/>
          </p:cNvSpPr>
          <p:nvPr>
            <p:ph type="title"/>
          </p:nvPr>
        </p:nvSpPr>
        <p:spPr/>
        <p:txBody>
          <a:bodyPr/>
          <a:lstStyle/>
          <a:p>
            <a:r>
              <a:rPr lang="en-IN" b="1" dirty="0"/>
              <a:t>Pheromone Concentration Calculation</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t>OUTPUT SCREEN FOR ACO</a:t>
            </a:r>
            <a:endParaRPr lang="en-US" sz="3200" b="1"/>
          </a:p>
        </p:txBody>
      </p:sp>
      <p:pic>
        <p:nvPicPr>
          <p:cNvPr id="3" name="Content Placeholder 2" descr="WhatsApp Image 2019-12-18 at 12.25.00 AM"/>
          <p:cNvPicPr>
            <a:picLocks noChangeAspect="1"/>
          </p:cNvPicPr>
          <p:nvPr>
            <p:ph idx="1"/>
          </p:nvPr>
        </p:nvPicPr>
        <p:blipFill>
          <a:blip r:embed="rId1"/>
          <a:stretch>
            <a:fillRect/>
          </a:stretch>
        </p:blipFill>
        <p:spPr>
          <a:xfrm>
            <a:off x="1826260" y="1031240"/>
            <a:ext cx="8969375" cy="4980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
        <p:nvSpPr>
          <p:cNvPr id="7" name="TextBox 6"/>
          <p:cNvSpPr txBox="1"/>
          <p:nvPr/>
        </p:nvSpPr>
        <p:spPr>
          <a:xfrm>
            <a:off x="578224" y="793376"/>
            <a:ext cx="11093823" cy="584775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 </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100" dirty="0">
                <a:latin typeface="Times New Roman" panose="02020603050405020304" pitchFamily="18" charset="0"/>
                <a:cs typeface="Times New Roman" panose="02020603050405020304" pitchFamily="18" charset="0"/>
              </a:rPr>
              <a:t>T.H. Cormen, C.E. Leiserson, R.R. Rivest, C. Stein. </a:t>
            </a:r>
            <a:r>
              <a:rPr lang="en-US" sz="2100" i="1" dirty="0">
                <a:latin typeface="Times New Roman" panose="02020603050405020304" pitchFamily="18" charset="0"/>
                <a:cs typeface="Times New Roman" panose="02020603050405020304" pitchFamily="18" charset="0"/>
              </a:rPr>
              <a:t>Introduction to Algorithms: Third Edition.</a:t>
            </a:r>
            <a:r>
              <a:rPr lang="en-US" sz="2100" dirty="0">
                <a:latin typeface="Times New Roman" panose="02020603050405020304" pitchFamily="18" charset="0"/>
                <a:cs typeface="Times New Roman" panose="02020603050405020304" pitchFamily="18" charset="0"/>
              </a:rPr>
              <a:t> The MIT Press, Cambridge, Massachusetts, London, England</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Cook, William J. </a:t>
            </a:r>
            <a:r>
              <a:rPr lang="en-US" sz="2100" i="1" dirty="0">
                <a:latin typeface="Times New Roman" panose="02020603050405020304" pitchFamily="18" charset="0"/>
                <a:cs typeface="Times New Roman" panose="02020603050405020304" pitchFamily="18" charset="0"/>
              </a:rPr>
              <a:t>In Pursuit of the Traveling Salesman: Mathematics at the Limit of Computation</a:t>
            </a:r>
            <a:r>
              <a:rPr lang="en-US" sz="2100" dirty="0">
                <a:latin typeface="Times New Roman" panose="02020603050405020304" pitchFamily="18" charset="0"/>
                <a:cs typeface="Times New Roman" panose="02020603050405020304" pitchFamily="18" charset="0"/>
              </a:rPr>
              <a:t>. Princeton, NJ: Princeton UP, 2012 [Print]</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C. Brucato. “The Travelling Salesman Problem,” 2013, pp. 10-14</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C. Woodford. “E-Commerce.” Internet: https://www.explainthatstuff.com/ecommerce.html, Sept. 14, 2016 [Sept. 06, 2018]</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Emad </a:t>
            </a:r>
            <a:r>
              <a:rPr lang="en-US" sz="2100" dirty="0" err="1">
                <a:latin typeface="Times New Roman" panose="02020603050405020304" pitchFamily="18" charset="0"/>
                <a:cs typeface="Times New Roman" panose="02020603050405020304" pitchFamily="18" charset="0"/>
              </a:rPr>
              <a:t>Elbeltagi</a:t>
            </a:r>
            <a:r>
              <a:rPr lang="en-US" sz="2100" dirty="0">
                <a:latin typeface="Times New Roman" panose="02020603050405020304" pitchFamily="18" charset="0"/>
                <a:cs typeface="Times New Roman" panose="02020603050405020304" pitchFamily="18" charset="0"/>
              </a:rPr>
              <a:t>, Tarek </a:t>
            </a:r>
            <a:r>
              <a:rPr lang="en-US" sz="2100" dirty="0" err="1">
                <a:latin typeface="Times New Roman" panose="02020603050405020304" pitchFamily="18" charset="0"/>
                <a:cs typeface="Times New Roman" panose="02020603050405020304" pitchFamily="18" charset="0"/>
              </a:rPr>
              <a:t>Hegazy</a:t>
            </a:r>
            <a:r>
              <a:rPr lang="en-US" sz="2100" dirty="0">
                <a:latin typeface="Times New Roman" panose="02020603050405020304" pitchFamily="18" charset="0"/>
                <a:cs typeface="Times New Roman" panose="02020603050405020304" pitchFamily="18" charset="0"/>
              </a:rPr>
              <a:t>, Donald Grierson, Comparison among five evolutionary-based optimized algorithm, 19 January 2005,Advanced Engineering informatics 19 (2005) 43-53 </a:t>
            </a:r>
            <a:endParaRPr lang="en-US"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“E-commerce Logistics in Supply Chain Management: Practice Perspective,” 2016, pp. 179-185</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K.K. Aggarwal, Y. Singh. </a:t>
            </a:r>
            <a:r>
              <a:rPr lang="en-US" sz="2100" i="1" dirty="0">
                <a:latin typeface="Times New Roman" panose="02020603050405020304" pitchFamily="18" charset="0"/>
                <a:cs typeface="Times New Roman" panose="02020603050405020304" pitchFamily="18" charset="0"/>
              </a:rPr>
              <a:t>Software Engineering: Third Edition.</a:t>
            </a:r>
            <a:r>
              <a:rPr lang="en-US" sz="2100" dirty="0">
                <a:latin typeface="Times New Roman" panose="02020603050405020304" pitchFamily="18" charset="0"/>
                <a:cs typeface="Times New Roman" panose="02020603050405020304" pitchFamily="18" charset="0"/>
              </a:rPr>
              <a:t> New Age International Publishers, </a:t>
            </a:r>
            <a:r>
              <a:rPr lang="en-US" sz="2100" dirty="0" err="1">
                <a:latin typeface="Times New Roman" panose="02020603050405020304" pitchFamily="18" charset="0"/>
                <a:cs typeface="Times New Roman" panose="02020603050405020304" pitchFamily="18" charset="0"/>
              </a:rPr>
              <a:t>Dariya</a:t>
            </a:r>
            <a:r>
              <a:rPr lang="en-US" sz="2100" dirty="0">
                <a:latin typeface="Times New Roman" panose="02020603050405020304" pitchFamily="18" charset="0"/>
                <a:cs typeface="Times New Roman" panose="02020603050405020304" pitchFamily="18" charset="0"/>
              </a:rPr>
              <a:t> Ganj, New Delhi, Delhi</a:t>
            </a:r>
            <a:endParaRPr lang="en-IN" sz="21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100" dirty="0">
                <a:latin typeface="Times New Roman" panose="02020603050405020304" pitchFamily="18" charset="0"/>
                <a:cs typeface="Times New Roman" panose="02020603050405020304" pitchFamily="18" charset="0"/>
              </a:rPr>
              <a:t>S.K. Pal. “Software Engineering | Iterative Waterfall Model.” Internet: https://www.geeksforgeeks.org/software-engineering-iterative-waterfall-model, Aug. 26, 2016 </a:t>
            </a:r>
            <a:endParaRPr lang="en-IN" sz="21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0328" y="2335499"/>
            <a:ext cx="7827553" cy="3046095"/>
          </a:xfrm>
          <a:prstGeom prst="rect">
            <a:avLst/>
          </a:prstGeom>
          <a:noFill/>
        </p:spPr>
        <p:txBody>
          <a:bodyPr wrap="square" lIns="91440" tIns="45720" rIns="91440" bIns="45720">
            <a:spAutoFit/>
          </a:bodyPr>
          <a:lstStyle/>
          <a:p>
            <a:pPr algn="ctr"/>
            <a:r>
              <a:rPr lang="en-US" sz="9600" b="1" dirty="0">
                <a:latin typeface="Times New Roman" panose="02020603050405020304" pitchFamily="18" charset="0"/>
                <a:cs typeface="Times New Roman" panose="02020603050405020304" pitchFamily="18" charset="0"/>
              </a:rPr>
              <a:t>THANK YOU!</a:t>
            </a:r>
            <a:endParaRPr lang="en-US" sz="9600" b="1"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697" y="898405"/>
            <a:ext cx="11460987" cy="3692525"/>
          </a:xfrm>
          <a:prstGeom prst="rect">
            <a:avLst/>
          </a:prstGeom>
          <a:noFill/>
        </p:spPr>
        <p:txBody>
          <a:bodyPr wrap="square" rtlCol="0">
            <a:spAutoFit/>
          </a:bodyPr>
          <a:lstStyle/>
          <a:p>
            <a:pPr algn="just"/>
            <a:r>
              <a:rPr lang="en-GB" sz="2800" b="1" dirty="0">
                <a:latin typeface="Times New Roman" panose="02020603050405020304" pitchFamily="18" charset="0"/>
                <a:cs typeface="Times New Roman" panose="02020603050405020304" pitchFamily="18" charset="0"/>
              </a:rPr>
              <a:t>PROBLEM STATEMENT</a:t>
            </a:r>
            <a:endParaRPr lang="en-GB" sz="2800" b="1"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main challenge in doing this project is to optimize the cost of the logistics system by devising an algorithm which involves minimum space and time. We will take orders from multiple users, from a specific city and take the respective addresses to calculate the optimized path of delivery.</a:t>
            </a:r>
            <a:endParaRPr lang="en-IN" sz="3200"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35" y="898525"/>
            <a:ext cx="11565890" cy="3476625"/>
          </a:xfrm>
          <a:prstGeom prst="rect">
            <a:avLst/>
          </a:prstGeom>
          <a:noFill/>
        </p:spPr>
        <p:txBody>
          <a:bodyPr wrap="square" rtlCol="0">
            <a:spAutoFit/>
          </a:bodyPr>
          <a:lstStyle/>
          <a:p>
            <a:pPr algn="just"/>
            <a:r>
              <a:rPr lang="en-GB" sz="2800" b="1" dirty="0">
                <a:latin typeface="Times New Roman" panose="02020603050405020304" pitchFamily="18" charset="0"/>
                <a:cs typeface="Times New Roman" panose="02020603050405020304" pitchFamily="18" charset="0"/>
              </a:rPr>
              <a:t>PROJECT OBJECTIVES</a:t>
            </a:r>
            <a:endParaRPr lang="en-GB" sz="2800" b="1"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 1:</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have an understanding of algorithm used.</a:t>
            </a:r>
            <a:r>
              <a:rPr lang="en-US" sz="2400" cap="all" dirty="0">
                <a:latin typeface="Times New Roman" panose="02020603050405020304" pitchFamily="18" charset="0"/>
                <a:cs typeface="Times New Roman" panose="02020603050405020304" pitchFamily="18" charset="0"/>
              </a:rPr>
              <a:t> </a:t>
            </a:r>
            <a:endParaRPr lang="en-US" sz="2400" cap="all"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US" sz="2400" cap="all"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 2:</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understand the working of delivery routing systems used by the logistics staff in an e-commerce organization, and to demonstrate the methodology used by this algorithm.</a:t>
            </a:r>
            <a:endParaRPr lang="en-IN" sz="2400"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287" y="898405"/>
            <a:ext cx="11275207" cy="4739759"/>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INTRODUCTION</a:t>
            </a:r>
            <a:endParaRPr lang="en-GB" sz="2800"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travelling-salesman problem, which is closely related to the Hamiltonian cycle problem, a salesman must visit n cities. Modeling the problem as a complete graph with n vertices, we can say that the salesman wishes to make a tour, visiting each city exactly once and finishing at the city he starts from. The salesman incurs a nonnegative integer cost c(A,B) to travel from city A to city B, and he wishes for this cost to be minimum, where the total cost is the sum of the individual costs along the edges of the tour</a:t>
            </a:r>
            <a:endParaRPr lang="en-US" sz="2400" baseline="30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baseline="30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Modifying the problem to sectors in a city and cost as fuel, the staff for logistics shall have an optimized path with economical fuel expense. Given the functionalities of programming language C, a possible implementation is with the defined complexity of  O (n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287" y="898405"/>
            <a:ext cx="11275207" cy="553997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PSEUDOCODE: BELLMAN-HELD-KARP</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function algorithm TSP (G, n)</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for k := 2 to n do</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C({k}, k) := d</a:t>
            </a:r>
            <a:r>
              <a:rPr lang="en-US" sz="2000" baseline="-25000" dirty="0">
                <a:latin typeface="Times New Roman" panose="02020603050405020304" pitchFamily="18" charset="0"/>
                <a:cs typeface="Times New Roman" panose="02020603050405020304" pitchFamily="18" charset="0"/>
              </a:rPr>
              <a:t>1,k</a:t>
            </a:r>
            <a:endParaRPr lang="en-IN" sz="2000" baseline="-25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end for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for s := 2 to n-1 do</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for all S ⊆ {2, . . . , n}, |S| = s do</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for all k ∈ S do</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C(S, k) := </a:t>
            </a:r>
            <a:r>
              <a:rPr lang="en-US" sz="2000" dirty="0" err="1">
                <a:latin typeface="Times New Roman" panose="02020603050405020304" pitchFamily="18" charset="0"/>
                <a:cs typeface="Times New Roman" panose="02020603050405020304" pitchFamily="18" charset="0"/>
              </a:rPr>
              <a:t>min</a:t>
            </a:r>
            <a:r>
              <a:rPr lang="en-US" sz="2000" baseline="-25000" dirty="0" err="1">
                <a:latin typeface="Times New Roman" panose="02020603050405020304" pitchFamily="18" charset="0"/>
                <a:cs typeface="Times New Roman" panose="02020603050405020304" pitchFamily="18" charset="0"/>
              </a:rPr>
              <a:t>m≠k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[C(S\{k}, m) + </a:t>
            </a:r>
            <a:r>
              <a:rPr lang="en-US" sz="2000" dirty="0" err="1">
                <a:latin typeface="Times New Roman" panose="02020603050405020304" pitchFamily="18" charset="0"/>
                <a:cs typeface="Times New Roman" panose="02020603050405020304" pitchFamily="18" charset="0"/>
              </a:rPr>
              <a:t>d</a:t>
            </a:r>
            <a:r>
              <a:rPr lang="en-US" sz="2000" baseline="-25000" dirty="0" err="1">
                <a:latin typeface="Times New Roman" panose="02020603050405020304" pitchFamily="18" charset="0"/>
                <a:cs typeface="Times New Roman" panose="02020603050405020304" pitchFamily="18" charset="0"/>
              </a:rPr>
              <a:t>m,k</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end for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end for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end for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opt := min</a:t>
            </a:r>
            <a:r>
              <a:rPr lang="en-US" sz="2000" baseline="-25000" dirty="0">
                <a:latin typeface="Times New Roman" panose="02020603050405020304" pitchFamily="18" charset="0"/>
                <a:cs typeface="Times New Roman" panose="02020603050405020304" pitchFamily="18" charset="0"/>
              </a:rPr>
              <a:t>k≠1</a:t>
            </a:r>
            <a:r>
              <a:rPr lang="en-US" sz="2000" dirty="0">
                <a:latin typeface="Times New Roman" panose="02020603050405020304" pitchFamily="18" charset="0"/>
                <a:cs typeface="Times New Roman" panose="02020603050405020304" pitchFamily="18" charset="0"/>
              </a:rPr>
              <a:t> [C({2, 3, . . . , n}, k) + d</a:t>
            </a:r>
            <a:r>
              <a:rPr lang="en-US" sz="2000" baseline="-25000" dirty="0">
                <a:latin typeface="Times New Roman" panose="02020603050405020304" pitchFamily="18" charset="0"/>
                <a:cs typeface="Times New Roman" panose="02020603050405020304" pitchFamily="18" charset="0"/>
              </a:rPr>
              <a:t>k,1</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return (opt)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end</a:t>
            </a:r>
            <a:endParaRPr lang="en-IN" sz="2000"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288" y="898405"/>
            <a:ext cx="11369336" cy="532453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 USED: BELLMAN-HELD-KARP ALGORITHM</a:t>
            </a:r>
            <a:endParaRPr lang="en-US" sz="2800"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algorithm belongs to Dynamic Programming in TSP, and is the most efficient algorithm to be implemented for solving it:</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Take one starting vertex x arbitrarily</a:t>
            </a:r>
            <a:endParaRPr lang="en-GB"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For the set of vertices  S belonging to V\{S}, vertex v is in S, let:</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B(S,V) = minimum length of path, that:</a:t>
            </a:r>
            <a:endParaRPr lang="en-GB" sz="20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Starts in S</a:t>
            </a:r>
            <a:endParaRPr lang="en-GB" sz="20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Visits S and all vertices in S (and no other vertices)</a:t>
            </a:r>
            <a:endParaRPr lang="en-GB" sz="20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Ends in V</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2000" dirty="0">
                <a:latin typeface="Times New Roman" panose="02020603050405020304" pitchFamily="18" charset="0"/>
                <a:cs typeface="Times New Roman" panose="02020603050405020304" pitchFamily="18" charset="0"/>
              </a:rPr>
              <a:t>B({v},v) = d(</a:t>
            </a:r>
            <a:r>
              <a:rPr lang="en-GB" sz="2000" dirty="0" err="1">
                <a:latin typeface="Times New Roman" panose="02020603050405020304" pitchFamily="18" charset="0"/>
                <a:cs typeface="Times New Roman" panose="02020603050405020304" pitchFamily="18" charset="0"/>
              </a:rPr>
              <a:t>s,v</a:t>
            </a:r>
            <a:r>
              <a:rPr lang="en-GB"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2000" dirty="0">
                <a:latin typeface="Times New Roman" panose="02020603050405020304" pitchFamily="18" charset="0"/>
                <a:cs typeface="Times New Roman" panose="02020603050405020304" pitchFamily="18" charset="0"/>
              </a:rPr>
              <a:t>For j = 2 to |V| - 1:</a:t>
            </a:r>
            <a:endParaRPr lang="en-GB" sz="2000"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GB" sz="2000" dirty="0">
                <a:latin typeface="Times New Roman" panose="02020603050405020304" pitchFamily="18" charset="0"/>
                <a:cs typeface="Times New Roman" panose="02020603050405020304" pitchFamily="18" charset="0"/>
              </a:rPr>
              <a:t>For all sets S, |S| = j for all v belonging to S:</a:t>
            </a:r>
            <a:endParaRPr lang="en-GB" sz="2000"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GB" sz="2000" dirty="0">
                <a:latin typeface="Times New Roman" panose="02020603050405020304" pitchFamily="18" charset="0"/>
                <a:cs typeface="Times New Roman" panose="02020603050405020304" pitchFamily="18" charset="0"/>
              </a:rPr>
              <a:t>B(</a:t>
            </a:r>
            <a:r>
              <a:rPr lang="en-GB" sz="2000" dirty="0" err="1">
                <a:latin typeface="Times New Roman" panose="02020603050405020304" pitchFamily="18" charset="0"/>
                <a:cs typeface="Times New Roman" panose="02020603050405020304" pitchFamily="18" charset="0"/>
              </a:rPr>
              <a:t>s,v</a:t>
            </a:r>
            <a:r>
              <a:rPr lang="en-GB" sz="2000" dirty="0">
                <a:latin typeface="Times New Roman" panose="02020603050405020304" pitchFamily="18" charset="0"/>
                <a:cs typeface="Times New Roman" panose="02020603050405020304" pitchFamily="18" charset="0"/>
              </a:rPr>
              <a:t>) = </a:t>
            </a:r>
            <a:r>
              <a:rPr lang="en-GB" sz="2000" dirty="0" err="1">
                <a:latin typeface="Times New Roman" panose="02020603050405020304" pitchFamily="18" charset="0"/>
                <a:cs typeface="Times New Roman" panose="02020603050405020304" pitchFamily="18" charset="0"/>
              </a:rPr>
              <a:t>min</a:t>
            </a:r>
            <a:r>
              <a:rPr lang="en-GB" sz="2000" baseline="-25000" dirty="0" err="1">
                <a:latin typeface="Times New Roman" panose="02020603050405020304" pitchFamily="18" charset="0"/>
                <a:cs typeface="Times New Roman" panose="02020603050405020304" pitchFamily="18" charset="0"/>
              </a:rPr>
              <a:t>w</a:t>
            </a:r>
            <a:r>
              <a:rPr lang="en-GB" sz="2000" baseline="-25000" dirty="0">
                <a:latin typeface="Times New Roman" panose="02020603050405020304" pitchFamily="18" charset="0"/>
                <a:cs typeface="Times New Roman" panose="02020603050405020304" pitchFamily="18" charset="0"/>
              </a:rPr>
              <a:t>-S\(v)</a:t>
            </a:r>
            <a:r>
              <a:rPr lang="en-GB" sz="2000" dirty="0">
                <a:latin typeface="Times New Roman" panose="02020603050405020304" pitchFamily="18" charset="0"/>
                <a:cs typeface="Times New Roman" panose="02020603050405020304" pitchFamily="18" charset="0"/>
              </a:rPr>
              <a:t>{B(S\{V},w}) + d(</a:t>
            </a:r>
            <a:r>
              <a:rPr lang="en-GB" sz="2000" dirty="0" err="1">
                <a:latin typeface="Times New Roman" panose="02020603050405020304" pitchFamily="18" charset="0"/>
                <a:cs typeface="Times New Roman" panose="02020603050405020304" pitchFamily="18" charset="0"/>
              </a:rPr>
              <a:t>w,v</a:t>
            </a:r>
            <a:r>
              <a:rPr lang="en-GB"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2000" dirty="0">
                <a:latin typeface="Times New Roman" panose="02020603050405020304" pitchFamily="18" charset="0"/>
                <a:cs typeface="Times New Roman" panose="02020603050405020304" pitchFamily="18" charset="0"/>
              </a:rPr>
              <a:t>Return min{B(V\{s},v) + d(</a:t>
            </a:r>
            <a:r>
              <a:rPr lang="en-GB" sz="2000" dirty="0" err="1">
                <a:latin typeface="Times New Roman" panose="02020603050405020304" pitchFamily="18" charset="0"/>
                <a:cs typeface="Times New Roman" panose="02020603050405020304" pitchFamily="18" charset="0"/>
              </a:rPr>
              <a:t>v,s</a:t>
            </a:r>
            <a:r>
              <a:rPr lang="en-GB" sz="2000" dirty="0">
                <a:latin typeface="Times New Roman" panose="02020603050405020304" pitchFamily="18" charset="0"/>
                <a:cs typeface="Times New Roman" panose="02020603050405020304" pitchFamily="18" charset="0"/>
              </a:rPr>
              <a:t>) | v belongs to V}</a:t>
            </a:r>
            <a:endParaRPr lang="en-GB" sz="2000"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
        <p:nvSpPr>
          <p:cNvPr id="4" name="TextBox 3"/>
          <p:cNvSpPr txBox="1"/>
          <p:nvPr/>
        </p:nvSpPr>
        <p:spPr>
          <a:xfrm>
            <a:off x="7342095" y="3568148"/>
            <a:ext cx="4437529"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total running time is therefore </a:t>
            </a:r>
            <a:r>
              <a:rPr lang="en-US" sz="2400" b="1" dirty="0">
                <a:latin typeface="Times New Roman" panose="02020603050405020304" pitchFamily="18" charset="0"/>
                <a:cs typeface="Times New Roman" panose="02020603050405020304" pitchFamily="18" charset="0"/>
              </a:rPr>
              <a:t>O (n</a:t>
            </a:r>
            <a:r>
              <a:rPr lang="en-US" sz="2400" b="1" baseline="30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*2</a:t>
            </a:r>
            <a:r>
              <a:rPr lang="en-US" sz="2400" b="1" baseline="30000" dirty="0">
                <a:latin typeface="Times New Roman" panose="02020603050405020304" pitchFamily="18" charset="0"/>
                <a:cs typeface="Times New Roman" panose="02020603050405020304" pitchFamily="18" charset="0"/>
              </a:rPr>
              <a:t>n</a:t>
            </a:r>
            <a:r>
              <a:rPr lang="en-US" sz="2400"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287" y="898405"/>
            <a:ext cx="11275207" cy="421653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BELLMAN-HELD-KARP ALGORITHM ANALYSIS</a:t>
            </a:r>
            <a:endParaRPr lang="en-US" sz="2800"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key points of analysis of Bellman-Held-Karp Algorithm are as follows:</a:t>
            </a:r>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is the most efficient algorithm to solve the TSP dynamically</a:t>
            </a:r>
            <a:endParaRPr lang="en-GB"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time complexity of this algorithm is </a:t>
            </a:r>
            <a:r>
              <a:rPr lang="en-US" sz="2400" b="1" dirty="0">
                <a:latin typeface="Times New Roman" panose="02020603050405020304" pitchFamily="18" charset="0"/>
                <a:cs typeface="Times New Roman" panose="02020603050405020304" pitchFamily="18" charset="0"/>
              </a:rPr>
              <a:t>O (n</a:t>
            </a:r>
            <a:r>
              <a:rPr lang="en-US" sz="2400" b="1" baseline="30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*2</a:t>
            </a:r>
            <a:r>
              <a:rPr lang="en-US" sz="2400" b="1" baseline="30000" dirty="0">
                <a:latin typeface="Times New Roman" panose="02020603050405020304" pitchFamily="18" charset="0"/>
                <a:cs typeface="Times New Roman" panose="02020603050405020304" pitchFamily="18" charset="0"/>
              </a:rPr>
              <a:t>n</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space complexity of this algorithm is </a:t>
            </a:r>
            <a:r>
              <a:rPr lang="en-US" sz="2400" b="1" dirty="0">
                <a:latin typeface="Times New Roman" panose="02020603050405020304" pitchFamily="18" charset="0"/>
                <a:cs typeface="Times New Roman" panose="02020603050405020304" pitchFamily="18" charset="0"/>
              </a:rPr>
              <a:t>O (n*2</a:t>
            </a:r>
            <a:r>
              <a:rPr lang="en-US" sz="2400" b="1" baseline="30000" dirty="0">
                <a:latin typeface="Times New Roman" panose="02020603050405020304" pitchFamily="18" charset="0"/>
                <a:cs typeface="Times New Roman" panose="02020603050405020304" pitchFamily="18" charset="0"/>
              </a:rPr>
              <a:t>n</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9368" y="898405"/>
            <a:ext cx="11275207" cy="430887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OTHER ALGORITHMS</a:t>
            </a:r>
            <a:endParaRPr lang="en-IN" sz="2400"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BRUTE FORCE SEARCH</a:t>
            </a:r>
            <a:endParaRPr 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NEAREST NEIGHBOR (NN) ALGORITHM</a:t>
            </a:r>
            <a:endParaRPr 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altLang="en-GB" sz="2400" dirty="0">
                <a:latin typeface="Times New Roman" panose="02020603050405020304" pitchFamily="18" charset="0"/>
                <a:cs typeface="Times New Roman" panose="02020603050405020304" pitchFamily="18" charset="0"/>
              </a:rPr>
              <a:t>CHRISTOFIDE'S ALGORITHM</a:t>
            </a:r>
            <a:endParaRPr lang="en-US" alt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alt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ANT COLONEY OPTIMIZATION ALGORITHM</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pic>
        <p:nvPicPr>
          <p:cNvPr id="6" name="Picture 5" descr="UPESLOGO.PNG"/>
          <p:cNvPicPr>
            <a:picLocks noChangeAspect="1"/>
          </p:cNvPicPr>
          <p:nvPr/>
        </p:nvPicPr>
        <p:blipFill>
          <a:blip r:embed="rId1"/>
          <a:stretch>
            <a:fillRect/>
          </a:stretch>
        </p:blipFill>
        <p:spPr>
          <a:xfrm>
            <a:off x="10230609" y="214989"/>
            <a:ext cx="1793966" cy="683416"/>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6919</Words>
  <Application>WPS Presentation</Application>
  <PresentationFormat>Widescreen</PresentationFormat>
  <Paragraphs>219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Arial</vt:lpstr>
      <vt:lpstr>SimSun</vt:lpstr>
      <vt:lpstr>Wingdings</vt:lpstr>
      <vt:lpstr>Calibri</vt:lpstr>
      <vt:lpstr>Times New Roman</vt:lpstr>
      <vt:lpstr>Microsoft YaHei</vt:lpstr>
      <vt:lpstr>Arial Unicode MS</vt:lpstr>
      <vt:lpstr>Calibri Light</vt:lpstr>
      <vt:lpstr>Retrospect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Ant Colony Optimization (ACO)</vt:lpstr>
      <vt:lpstr>Abstract</vt:lpstr>
      <vt:lpstr>Shortest Route </vt:lpstr>
      <vt:lpstr>ACO algorithm </vt:lpstr>
      <vt:lpstr>ACO algorithm Implementation</vt:lpstr>
      <vt:lpstr>ACO Pseudo Code</vt:lpstr>
      <vt:lpstr>Pheromone Concentration Calculation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 Agarwal</dc:creator>
  <cp:keywords>Minor1</cp:keywords>
  <cp:lastModifiedBy>Divyank Kargeti</cp:lastModifiedBy>
  <cp:revision>169</cp:revision>
  <dcterms:created xsi:type="dcterms:W3CDTF">2017-08-25T12:54:00Z</dcterms:created>
  <dcterms:modified xsi:type="dcterms:W3CDTF">2019-12-17T20:22:32Z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