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3"/>
  </p:notesMasterIdLst>
  <p:handoutMasterIdLst>
    <p:handoutMasterId r:id="rId34"/>
  </p:handoutMasterIdLst>
  <p:sldIdLst>
    <p:sldId id="350" r:id="rId5"/>
    <p:sldId id="361" r:id="rId6"/>
    <p:sldId id="365" r:id="rId7"/>
    <p:sldId id="388" r:id="rId8"/>
    <p:sldId id="353" r:id="rId9"/>
    <p:sldId id="375" r:id="rId10"/>
    <p:sldId id="366" r:id="rId11"/>
    <p:sldId id="380" r:id="rId12"/>
    <p:sldId id="367" r:id="rId13"/>
    <p:sldId id="376" r:id="rId14"/>
    <p:sldId id="368" r:id="rId15"/>
    <p:sldId id="384" r:id="rId16"/>
    <p:sldId id="385" r:id="rId17"/>
    <p:sldId id="369" r:id="rId18"/>
    <p:sldId id="377" r:id="rId19"/>
    <p:sldId id="371" r:id="rId20"/>
    <p:sldId id="378" r:id="rId21"/>
    <p:sldId id="370" r:id="rId22"/>
    <p:sldId id="379" r:id="rId23"/>
    <p:sldId id="372" r:id="rId24"/>
    <p:sldId id="382" r:id="rId25"/>
    <p:sldId id="386" r:id="rId26"/>
    <p:sldId id="373" r:id="rId27"/>
    <p:sldId id="381" r:id="rId28"/>
    <p:sldId id="387" r:id="rId29"/>
    <p:sldId id="374" r:id="rId30"/>
    <p:sldId id="383" r:id="rId31"/>
    <p:sldId id="343" r:id="rId3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98" d="100"/>
          <a:sy n="98" d="100"/>
        </p:scale>
        <p:origin x="1074" y="31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22/05/2025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E25C1-2915-5E5D-0BB0-4F12D1DF36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36870-721F-AB3B-3E55-6FED7D5B7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966A54-0353-91EB-5851-AF1188C422B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E6D5893-B49C-3B11-52FF-319222CC542F}"/>
              </a:ext>
            </a:extLst>
          </p:cNvPr>
          <p:cNvSpPr>
            <a:spLocks noGrp="1"/>
          </p:cNvSpPr>
          <p:nvPr>
            <p:ph type="sldNum" sz="quarter" idx="5"/>
          </p:nvPr>
        </p:nvSpPr>
        <p:spPr/>
        <p:txBody>
          <a:bodyPr/>
          <a:lstStyle/>
          <a:p>
            <a:pPr rtl="0"/>
            <a:fld id="{A89C7E07-3C67-C64C-8DA0-0404F6303970}" type="slidenum">
              <a:rPr lang="en-GB" smtClean="0"/>
              <a:t>18</a:t>
            </a:fld>
            <a:endParaRPr lang="en-GB"/>
          </a:p>
        </p:txBody>
      </p:sp>
    </p:spTree>
    <p:extLst>
      <p:ext uri="{BB962C8B-B14F-4D97-AF65-F5344CB8AC3E}">
        <p14:creationId xmlns:p14="http://schemas.microsoft.com/office/powerpoint/2010/main" val="387438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6069-E4B2-0A24-B026-48C119D358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6A237D-3569-A9CB-8AC3-FEE1CF706E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9554E5-0EDD-68A5-5992-EC4A3E64C1FB}"/>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D8CBDC5-4531-AFF4-EF81-A18EED814032}"/>
              </a:ext>
            </a:extLst>
          </p:cNvPr>
          <p:cNvSpPr>
            <a:spLocks noGrp="1"/>
          </p:cNvSpPr>
          <p:nvPr>
            <p:ph type="sldNum" sz="quarter" idx="5"/>
          </p:nvPr>
        </p:nvSpPr>
        <p:spPr/>
        <p:txBody>
          <a:bodyPr/>
          <a:lstStyle/>
          <a:p>
            <a:pPr rtl="0"/>
            <a:fld id="{A89C7E07-3C67-C64C-8DA0-0404F6303970}" type="slidenum">
              <a:rPr lang="en-GB" smtClean="0"/>
              <a:t>20</a:t>
            </a:fld>
            <a:endParaRPr lang="en-GB"/>
          </a:p>
        </p:txBody>
      </p:sp>
    </p:spTree>
    <p:extLst>
      <p:ext uri="{BB962C8B-B14F-4D97-AF65-F5344CB8AC3E}">
        <p14:creationId xmlns:p14="http://schemas.microsoft.com/office/powerpoint/2010/main" val="4207813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78A39-1033-269A-0A0B-9D0C70BD42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699AB-CABF-94A6-C890-2F329C22A3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B1230C-73DF-9125-8624-C16639ACDB1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A97EA7D-C858-16A1-664D-1A2B75E91157}"/>
              </a:ext>
            </a:extLst>
          </p:cNvPr>
          <p:cNvSpPr>
            <a:spLocks noGrp="1"/>
          </p:cNvSpPr>
          <p:nvPr>
            <p:ph type="sldNum" sz="quarter" idx="5"/>
          </p:nvPr>
        </p:nvSpPr>
        <p:spPr/>
        <p:txBody>
          <a:bodyPr/>
          <a:lstStyle/>
          <a:p>
            <a:pPr rtl="0"/>
            <a:fld id="{A89C7E07-3C67-C64C-8DA0-0404F6303970}" type="slidenum">
              <a:rPr lang="en-GB" smtClean="0"/>
              <a:t>23</a:t>
            </a:fld>
            <a:endParaRPr lang="en-GB"/>
          </a:p>
        </p:txBody>
      </p:sp>
    </p:spTree>
    <p:extLst>
      <p:ext uri="{BB962C8B-B14F-4D97-AF65-F5344CB8AC3E}">
        <p14:creationId xmlns:p14="http://schemas.microsoft.com/office/powerpoint/2010/main" val="3079057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3F60A-2A0F-988A-A279-A4575F28EF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7B0EA-4923-E96E-7D63-D70A31ED65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B60EF-5F80-2573-1F91-133D8682A8F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03D80EFA-FC7A-3CA2-356C-00AB4E28883B}"/>
              </a:ext>
            </a:extLst>
          </p:cNvPr>
          <p:cNvSpPr>
            <a:spLocks noGrp="1"/>
          </p:cNvSpPr>
          <p:nvPr>
            <p:ph type="sldNum" sz="quarter" idx="5"/>
          </p:nvPr>
        </p:nvSpPr>
        <p:spPr/>
        <p:txBody>
          <a:bodyPr/>
          <a:lstStyle/>
          <a:p>
            <a:pPr rtl="0"/>
            <a:fld id="{A89C7E07-3C67-C64C-8DA0-0404F6303970}" type="slidenum">
              <a:rPr lang="en-GB" smtClean="0"/>
              <a:t>26</a:t>
            </a:fld>
            <a:endParaRPr lang="en-GB"/>
          </a:p>
        </p:txBody>
      </p:sp>
    </p:spTree>
    <p:extLst>
      <p:ext uri="{BB962C8B-B14F-4D97-AF65-F5344CB8AC3E}">
        <p14:creationId xmlns:p14="http://schemas.microsoft.com/office/powerpoint/2010/main" val="2711286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28</a:t>
            </a:fld>
            <a:endParaRPr lang="en-GB"/>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AB320-F65B-171B-B3B7-D7E6EB62B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7F4E7-2D5E-65C7-49FC-2E7D2CBA76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05C04C-5F92-93DD-AFB0-B4A4572523B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ADF563C-475F-6C3E-0FF8-855EFE6E524D}"/>
              </a:ext>
            </a:extLst>
          </p:cNvPr>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296688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E7324-BD0F-CF23-07B7-511CE50E5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AF9C9-549D-2B11-05B3-5233F9F079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4FCA0A-C6D4-C9FA-21F5-05D532CCCA9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B8A9E0D-12A0-7398-88C5-414547C82B1D}"/>
              </a:ext>
            </a:extLst>
          </p:cNvPr>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3877063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AE1D6-C93E-878D-8E7D-F8CC71609C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9246AC-044C-55A9-7D20-95C33D3EF1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E1CD2-13EA-24A4-5DCD-EE5E7A654B2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DC16067-76BC-B394-F33A-6569D253664D}"/>
              </a:ext>
            </a:extLst>
          </p:cNvPr>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293659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CD188-BBD5-6113-7A9B-904F73CE4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39F873-6A46-3705-DE53-3EFD9FBB8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62685-3CA4-A806-210B-61D862EDF99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5118E69-671E-FB23-C158-7434280A554E}"/>
              </a:ext>
            </a:extLst>
          </p:cNvPr>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371834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99CEB-94D9-C957-2D34-15D5FD137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A1402B-6153-4524-3B20-43ABE8ED1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333EE-9630-18A4-6963-1A0144B6C352}"/>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8847704-EDD6-1813-71BE-8B08BD9CE7F8}"/>
              </a:ext>
            </a:extLst>
          </p:cNvPr>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4190313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381C4-B53F-EF47-43BA-33EC56545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0E483B-2BE4-950A-078B-F534834D57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7DB7FA-3544-F05F-F313-9D2091B42EB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EF857467-858A-A95D-051F-C3644D8698B6}"/>
              </a:ext>
            </a:extLst>
          </p:cNvPr>
          <p:cNvSpPr>
            <a:spLocks noGrp="1"/>
          </p:cNvSpPr>
          <p:nvPr>
            <p:ph type="sldNum" sz="quarter" idx="5"/>
          </p:nvPr>
        </p:nvSpPr>
        <p:spPr/>
        <p:txBody>
          <a:bodyPr/>
          <a:lstStyle/>
          <a:p>
            <a:pPr rtl="0"/>
            <a:fld id="{A89C7E07-3C67-C64C-8DA0-0404F6303970}" type="slidenum">
              <a:rPr lang="en-GB" smtClean="0"/>
              <a:t>16</a:t>
            </a:fld>
            <a:endParaRPr lang="en-GB"/>
          </a:p>
        </p:txBody>
      </p:sp>
    </p:spTree>
    <p:extLst>
      <p:ext uri="{BB962C8B-B14F-4D97-AF65-F5344CB8AC3E}">
        <p14:creationId xmlns:p14="http://schemas.microsoft.com/office/powerpoint/2010/main" val="399928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22 May, 2025</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22 May, 2025</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22 May, 2025</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22 May, 2025</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22 May, 2025</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22 May, 2025</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22 May, 2025</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22 May, 2025</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22 May, 2025</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22 May, 2025</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rtlCol="0"/>
          <a:lstStyle/>
          <a:p>
            <a:pPr rtl="0"/>
            <a:r>
              <a:rPr lang="en-GB" dirty="0">
                <a:solidFill>
                  <a:srgbClr val="7CA655"/>
                </a:solidFill>
              </a:rPr>
              <a:t>AtliQ Hardware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GB" sz="2800" dirty="0">
                <a:latin typeface="+mj-lt"/>
              </a:rPr>
              <a:t>Ad-hoc Analysis</a:t>
            </a:r>
            <a:endParaRPr lang="en-GB" sz="2800" dirty="0"/>
          </a:p>
          <a:p>
            <a:pPr rtl="0"/>
            <a:r>
              <a:rPr lang="en-GB" dirty="0"/>
              <a:t>Business Intelligence Team</a:t>
            </a:r>
          </a:p>
          <a:p>
            <a:pPr rtl="0"/>
            <a:endParaRPr lang="en-GB" dirty="0"/>
          </a:p>
        </p:txBody>
      </p:sp>
    </p:spTree>
    <p:extLst>
      <p:ext uri="{BB962C8B-B14F-4D97-AF65-F5344CB8AC3E}">
        <p14:creationId xmlns:p14="http://schemas.microsoft.com/office/powerpoint/2010/main" val="2960950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CE8513B-5B08-6C4B-7975-569F3BA34DB1}"/>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140D0789-A0F0-B499-A294-3149FBE3A2A4}"/>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143232E7-6E96-AD25-5A17-12FC9141299E}"/>
              </a:ext>
            </a:extLst>
          </p:cNvPr>
          <p:cNvSpPr>
            <a:spLocks noGrp="1"/>
          </p:cNvSpPr>
          <p:nvPr>
            <p:ph type="sldNum" sz="quarter" idx="13"/>
          </p:nvPr>
        </p:nvSpPr>
        <p:spPr/>
        <p:txBody>
          <a:bodyPr/>
          <a:lstStyle/>
          <a:p>
            <a:pPr rtl="0"/>
            <a:fld id="{294A09A9-5501-47C1-A89A-A340965A2BE2}" type="slidenum">
              <a:rPr lang="en-GB" noProof="0" smtClean="0"/>
              <a:pPr rtl="0"/>
              <a:t>10</a:t>
            </a:fld>
            <a:endParaRPr lang="en-GB" noProof="0">
              <a:latin typeface="+mn-lt"/>
            </a:endParaRPr>
          </a:p>
        </p:txBody>
      </p:sp>
      <p:sp>
        <p:nvSpPr>
          <p:cNvPr id="7" name="Title 2">
            <a:extLst>
              <a:ext uri="{FF2B5EF4-FFF2-40B4-BE49-F238E27FC236}">
                <a16:creationId xmlns:a16="http://schemas.microsoft.com/office/drawing/2014/main" id="{A7B6F4D8-DA2B-F14F-3782-461A4522A7B5}"/>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third request</a:t>
            </a:r>
            <a:endParaRPr lang="en-GB" sz="1800" dirty="0"/>
          </a:p>
        </p:txBody>
      </p:sp>
      <p:pic>
        <p:nvPicPr>
          <p:cNvPr id="17" name="Picture 16">
            <a:extLst>
              <a:ext uri="{FF2B5EF4-FFF2-40B4-BE49-F238E27FC236}">
                <a16:creationId xmlns:a16="http://schemas.microsoft.com/office/drawing/2014/main" id="{D342C8FD-BC00-7D36-CCD3-DEB41B8994C9}"/>
              </a:ext>
            </a:extLst>
          </p:cNvPr>
          <p:cNvPicPr>
            <a:picLocks noChangeAspect="1"/>
          </p:cNvPicPr>
          <p:nvPr/>
        </p:nvPicPr>
        <p:blipFill>
          <a:blip r:embed="rId2"/>
          <a:stretch>
            <a:fillRect/>
          </a:stretch>
        </p:blipFill>
        <p:spPr>
          <a:xfrm>
            <a:off x="2048860" y="978240"/>
            <a:ext cx="8094274" cy="4901520"/>
          </a:xfrm>
          <a:prstGeom prst="rect">
            <a:avLst/>
          </a:prstGeom>
          <a:noFill/>
        </p:spPr>
      </p:pic>
    </p:spTree>
    <p:extLst>
      <p:ext uri="{BB962C8B-B14F-4D97-AF65-F5344CB8AC3E}">
        <p14:creationId xmlns:p14="http://schemas.microsoft.com/office/powerpoint/2010/main" val="414526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072B0-185F-CB80-5EEE-2BA49E8F37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7F225C9-8ABD-DA61-8C6A-00AF269C4E21}"/>
              </a:ext>
            </a:extLst>
          </p:cNvPr>
          <p:cNvSpPr>
            <a:spLocks noGrp="1"/>
          </p:cNvSpPr>
          <p:nvPr>
            <p:ph type="title"/>
          </p:nvPr>
        </p:nvSpPr>
        <p:spPr>
          <a:xfrm>
            <a:off x="2055173" y="278129"/>
            <a:ext cx="8081654" cy="610863"/>
          </a:xfrm>
        </p:spPr>
        <p:txBody>
          <a:bodyPr rtlCol="0">
            <a:noAutofit/>
          </a:bodyPr>
          <a:lstStyle/>
          <a:p>
            <a:pPr algn="ctr" rtl="0"/>
            <a:r>
              <a:rPr lang="en-GB" sz="2000" dirty="0"/>
              <a:t>4. Follow-up: Which segment had the most increase in unique products in 2021 vs 2020?</a:t>
            </a:r>
          </a:p>
        </p:txBody>
      </p:sp>
      <p:sp>
        <p:nvSpPr>
          <p:cNvPr id="6" name="Slide Number Placeholder 5">
            <a:extLst>
              <a:ext uri="{FF2B5EF4-FFF2-40B4-BE49-F238E27FC236}">
                <a16:creationId xmlns:a16="http://schemas.microsoft.com/office/drawing/2014/main" id="{5E5251BE-129F-524F-28A4-52F4E31530D9}"/>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11</a:t>
            </a:fld>
            <a:endParaRPr lang="en-GB" dirty="0"/>
          </a:p>
        </p:txBody>
      </p:sp>
      <p:sp>
        <p:nvSpPr>
          <p:cNvPr id="4" name="Date Placeholder 3">
            <a:extLst>
              <a:ext uri="{FF2B5EF4-FFF2-40B4-BE49-F238E27FC236}">
                <a16:creationId xmlns:a16="http://schemas.microsoft.com/office/drawing/2014/main" id="{0217E225-A3FE-14E3-3E55-739F39E900D3}"/>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5C1F14D6-EF67-682E-7457-F8B2AEA4E17F}"/>
              </a:ext>
            </a:extLst>
          </p:cNvPr>
          <p:cNvSpPr txBox="1">
            <a:spLocks/>
          </p:cNvSpPr>
          <p:nvPr/>
        </p:nvSpPr>
        <p:spPr>
          <a:xfrm>
            <a:off x="3390102" y="1113301"/>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sp>
        <p:nvSpPr>
          <p:cNvPr id="12" name="Arrow: Down 11">
            <a:extLst>
              <a:ext uri="{FF2B5EF4-FFF2-40B4-BE49-F238E27FC236}">
                <a16:creationId xmlns:a16="http://schemas.microsoft.com/office/drawing/2014/main" id="{A9B52E42-1D5E-549D-1CDC-6BCC5E89FB14}"/>
              </a:ext>
            </a:extLst>
          </p:cNvPr>
          <p:cNvSpPr/>
          <p:nvPr/>
        </p:nvSpPr>
        <p:spPr>
          <a:xfrm>
            <a:off x="2752928" y="4328809"/>
            <a:ext cx="239192" cy="32926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screenshot of a computer program&#10;&#10;AI-generated content may be incorrect.">
            <a:extLst>
              <a:ext uri="{FF2B5EF4-FFF2-40B4-BE49-F238E27FC236}">
                <a16:creationId xmlns:a16="http://schemas.microsoft.com/office/drawing/2014/main" id="{01E53ADC-FD11-2F88-269D-F291059D1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65" y="1569022"/>
            <a:ext cx="5707310" cy="4369987"/>
          </a:xfrm>
          <a:prstGeom prst="rect">
            <a:avLst/>
          </a:prstGeom>
        </p:spPr>
      </p:pic>
      <p:pic>
        <p:nvPicPr>
          <p:cNvPr id="10" name="Picture 9">
            <a:extLst>
              <a:ext uri="{FF2B5EF4-FFF2-40B4-BE49-F238E27FC236}">
                <a16:creationId xmlns:a16="http://schemas.microsoft.com/office/drawing/2014/main" id="{7265C7E6-ED7C-0886-1DA5-738BB9BAAF99}"/>
              </a:ext>
            </a:extLst>
          </p:cNvPr>
          <p:cNvPicPr>
            <a:picLocks noChangeAspect="1"/>
          </p:cNvPicPr>
          <p:nvPr/>
        </p:nvPicPr>
        <p:blipFill>
          <a:blip r:embed="rId4"/>
          <a:stretch>
            <a:fillRect/>
          </a:stretch>
        </p:blipFill>
        <p:spPr>
          <a:xfrm>
            <a:off x="7861304" y="3257526"/>
            <a:ext cx="3810532" cy="342948"/>
          </a:xfrm>
          <a:prstGeom prst="rect">
            <a:avLst/>
          </a:prstGeom>
        </p:spPr>
      </p:pic>
      <p:sp>
        <p:nvSpPr>
          <p:cNvPr id="2" name="Footer Placeholder 4">
            <a:extLst>
              <a:ext uri="{FF2B5EF4-FFF2-40B4-BE49-F238E27FC236}">
                <a16:creationId xmlns:a16="http://schemas.microsoft.com/office/drawing/2014/main" id="{399C8468-190D-F412-40F7-EE845F72946D}"/>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spTree>
    <p:extLst>
      <p:ext uri="{BB962C8B-B14F-4D97-AF65-F5344CB8AC3E}">
        <p14:creationId xmlns:p14="http://schemas.microsoft.com/office/powerpoint/2010/main" val="4165639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1F2B4-A4E6-292C-0332-78A0BC371C3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366937F-5D24-5F57-D61B-08A6671D45EE}"/>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2E12DBE1-0FD6-1DC0-B954-ED30C5871E0D}"/>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F14E6236-F97A-A15D-0F50-3C96D57CB0F9}"/>
              </a:ext>
            </a:extLst>
          </p:cNvPr>
          <p:cNvSpPr>
            <a:spLocks noGrp="1"/>
          </p:cNvSpPr>
          <p:nvPr>
            <p:ph type="sldNum" sz="quarter" idx="13"/>
          </p:nvPr>
        </p:nvSpPr>
        <p:spPr/>
        <p:txBody>
          <a:bodyPr/>
          <a:lstStyle/>
          <a:p>
            <a:pPr rtl="0"/>
            <a:fld id="{294A09A9-5501-47C1-A89A-A340965A2BE2}" type="slidenum">
              <a:rPr lang="en-GB" noProof="0" smtClean="0"/>
              <a:pPr rtl="0"/>
              <a:t>12</a:t>
            </a:fld>
            <a:endParaRPr lang="en-GB" noProof="0">
              <a:latin typeface="+mn-lt"/>
            </a:endParaRPr>
          </a:p>
        </p:txBody>
      </p:sp>
      <p:sp>
        <p:nvSpPr>
          <p:cNvPr id="7" name="Title 2">
            <a:extLst>
              <a:ext uri="{FF2B5EF4-FFF2-40B4-BE49-F238E27FC236}">
                <a16:creationId xmlns:a16="http://schemas.microsoft.com/office/drawing/2014/main" id="{A9091F67-4EDD-1865-B55A-D33402206754}"/>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fourth request</a:t>
            </a:r>
            <a:endParaRPr lang="en-GB" sz="1800" dirty="0"/>
          </a:p>
        </p:txBody>
      </p:sp>
      <p:pic>
        <p:nvPicPr>
          <p:cNvPr id="18" name="Picture 17">
            <a:extLst>
              <a:ext uri="{FF2B5EF4-FFF2-40B4-BE49-F238E27FC236}">
                <a16:creationId xmlns:a16="http://schemas.microsoft.com/office/drawing/2014/main" id="{D63E0761-7DED-D718-509F-30A5AF9100F0}"/>
              </a:ext>
            </a:extLst>
          </p:cNvPr>
          <p:cNvPicPr>
            <a:picLocks noChangeAspect="1"/>
          </p:cNvPicPr>
          <p:nvPr/>
        </p:nvPicPr>
        <p:blipFill>
          <a:blip r:embed="rId2"/>
          <a:stretch>
            <a:fillRect/>
          </a:stretch>
        </p:blipFill>
        <p:spPr>
          <a:xfrm>
            <a:off x="2299372" y="1021269"/>
            <a:ext cx="7593250" cy="4815461"/>
          </a:xfrm>
          <a:prstGeom prst="rect">
            <a:avLst/>
          </a:prstGeom>
        </p:spPr>
      </p:pic>
    </p:spTree>
    <p:extLst>
      <p:ext uri="{BB962C8B-B14F-4D97-AF65-F5344CB8AC3E}">
        <p14:creationId xmlns:p14="http://schemas.microsoft.com/office/powerpoint/2010/main" val="1751733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1F1ED-210A-B8F3-D1C4-5936A1CA036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66EEC24-B340-E869-BC8E-9D1B5F1BAE6A}"/>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4D4C9DCE-4184-34E6-3112-FB9FD1D9D5C1}"/>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2239B15A-E09C-0D57-1793-501EA6009896}"/>
              </a:ext>
            </a:extLst>
          </p:cNvPr>
          <p:cNvSpPr>
            <a:spLocks noGrp="1"/>
          </p:cNvSpPr>
          <p:nvPr>
            <p:ph type="sldNum" sz="quarter" idx="13"/>
          </p:nvPr>
        </p:nvSpPr>
        <p:spPr/>
        <p:txBody>
          <a:bodyPr/>
          <a:lstStyle/>
          <a:p>
            <a:pPr rtl="0"/>
            <a:fld id="{294A09A9-5501-47C1-A89A-A340965A2BE2}" type="slidenum">
              <a:rPr lang="en-GB" noProof="0" smtClean="0"/>
              <a:pPr rtl="0"/>
              <a:t>13</a:t>
            </a:fld>
            <a:endParaRPr lang="en-GB" noProof="0">
              <a:latin typeface="+mn-lt"/>
            </a:endParaRPr>
          </a:p>
        </p:txBody>
      </p:sp>
      <p:sp>
        <p:nvSpPr>
          <p:cNvPr id="7" name="Title 2">
            <a:extLst>
              <a:ext uri="{FF2B5EF4-FFF2-40B4-BE49-F238E27FC236}">
                <a16:creationId xmlns:a16="http://schemas.microsoft.com/office/drawing/2014/main" id="{2E425A59-AB90-E0F4-F42E-A3A537A71727}"/>
              </a:ext>
            </a:extLst>
          </p:cNvPr>
          <p:cNvSpPr txBox="1">
            <a:spLocks/>
          </p:cNvSpPr>
          <p:nvPr/>
        </p:nvSpPr>
        <p:spPr>
          <a:xfrm>
            <a:off x="-606927" y="507064"/>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Additional Insights from previous visual</a:t>
            </a:r>
            <a:endParaRPr lang="en-GB" sz="1800" dirty="0"/>
          </a:p>
        </p:txBody>
      </p:sp>
      <p:sp>
        <p:nvSpPr>
          <p:cNvPr id="2" name="Title 2">
            <a:extLst>
              <a:ext uri="{FF2B5EF4-FFF2-40B4-BE49-F238E27FC236}">
                <a16:creationId xmlns:a16="http://schemas.microsoft.com/office/drawing/2014/main" id="{68956F45-EE9B-0E5E-9EBC-59CAAD93D645}"/>
              </a:ext>
            </a:extLst>
          </p:cNvPr>
          <p:cNvSpPr txBox="1">
            <a:spLocks/>
          </p:cNvSpPr>
          <p:nvPr/>
        </p:nvSpPr>
        <p:spPr>
          <a:xfrm>
            <a:off x="3157704" y="3023655"/>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dirty="0">
                <a:latin typeface="Segoe UI Semibold" panose="020B0702040204020203" pitchFamily="34" charset="0"/>
                <a:cs typeface="Segoe UI Semibold" panose="020B0702040204020203" pitchFamily="34" charset="0"/>
              </a:rPr>
              <a:t>As we can see from the visual in the previous slide, the segment with maximum increase in unique products is Accessories with an additional 34 unique products in 2021.</a:t>
            </a:r>
            <a:endParaRPr lang="en-GB" sz="1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68364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553C2-89C3-7CF7-579F-48CBACB0655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C7C733-E0B7-F293-0119-FED50671628C}"/>
              </a:ext>
            </a:extLst>
          </p:cNvPr>
          <p:cNvSpPr>
            <a:spLocks noGrp="1"/>
          </p:cNvSpPr>
          <p:nvPr>
            <p:ph type="title"/>
          </p:nvPr>
        </p:nvSpPr>
        <p:spPr>
          <a:xfrm>
            <a:off x="2055173" y="278129"/>
            <a:ext cx="8081654" cy="610863"/>
          </a:xfrm>
        </p:spPr>
        <p:txBody>
          <a:bodyPr rtlCol="0">
            <a:noAutofit/>
          </a:bodyPr>
          <a:lstStyle/>
          <a:p>
            <a:pPr algn="ctr"/>
            <a:r>
              <a:rPr lang="en-GB" sz="2000" dirty="0"/>
              <a:t>5. Get the products that have the highest and lowest manufacturing costs. </a:t>
            </a:r>
          </a:p>
        </p:txBody>
      </p:sp>
      <p:sp>
        <p:nvSpPr>
          <p:cNvPr id="6" name="Slide Number Placeholder 5">
            <a:extLst>
              <a:ext uri="{FF2B5EF4-FFF2-40B4-BE49-F238E27FC236}">
                <a16:creationId xmlns:a16="http://schemas.microsoft.com/office/drawing/2014/main" id="{EB589680-2447-6A75-737C-9BBA7908E4E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14</a:t>
            </a:fld>
            <a:endParaRPr lang="en-GB" dirty="0"/>
          </a:p>
        </p:txBody>
      </p:sp>
      <p:sp>
        <p:nvSpPr>
          <p:cNvPr id="4" name="Date Placeholder 3">
            <a:extLst>
              <a:ext uri="{FF2B5EF4-FFF2-40B4-BE49-F238E27FC236}">
                <a16:creationId xmlns:a16="http://schemas.microsoft.com/office/drawing/2014/main" id="{9437E267-DFC4-BA81-D64B-FFC7F673C3D5}"/>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02627D63-A188-3006-34AC-91483032A85E}"/>
              </a:ext>
            </a:extLst>
          </p:cNvPr>
          <p:cNvSpPr txBox="1">
            <a:spLocks/>
          </p:cNvSpPr>
          <p:nvPr/>
        </p:nvSpPr>
        <p:spPr>
          <a:xfrm>
            <a:off x="3390102" y="1060315"/>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pic>
        <p:nvPicPr>
          <p:cNvPr id="8" name="Picture 7" descr="A screenshot of a computer code&#10;&#10;AI-generated content may be incorrect.">
            <a:extLst>
              <a:ext uri="{FF2B5EF4-FFF2-40B4-BE49-F238E27FC236}">
                <a16:creationId xmlns:a16="http://schemas.microsoft.com/office/drawing/2014/main" id="{1C60D3D3-6760-5ACD-A1EB-6156FE2A8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39" y="1801231"/>
            <a:ext cx="5411795" cy="4119334"/>
          </a:xfrm>
          <a:prstGeom prst="rect">
            <a:avLst/>
          </a:prstGeom>
        </p:spPr>
      </p:pic>
      <p:pic>
        <p:nvPicPr>
          <p:cNvPr id="17" name="Picture 16">
            <a:extLst>
              <a:ext uri="{FF2B5EF4-FFF2-40B4-BE49-F238E27FC236}">
                <a16:creationId xmlns:a16="http://schemas.microsoft.com/office/drawing/2014/main" id="{8F758E1A-B8E2-91A8-FA47-D0A9CD28CD2F}"/>
              </a:ext>
            </a:extLst>
          </p:cNvPr>
          <p:cNvPicPr>
            <a:picLocks noChangeAspect="1"/>
          </p:cNvPicPr>
          <p:nvPr/>
        </p:nvPicPr>
        <p:blipFill>
          <a:blip r:embed="rId4"/>
          <a:stretch>
            <a:fillRect/>
          </a:stretch>
        </p:blipFill>
        <p:spPr>
          <a:xfrm>
            <a:off x="7729260" y="3418472"/>
            <a:ext cx="4247389" cy="679582"/>
          </a:xfrm>
          <a:prstGeom prst="rect">
            <a:avLst/>
          </a:prstGeom>
        </p:spPr>
      </p:pic>
      <p:sp>
        <p:nvSpPr>
          <p:cNvPr id="19" name="Footer Placeholder 4">
            <a:extLst>
              <a:ext uri="{FF2B5EF4-FFF2-40B4-BE49-F238E27FC236}">
                <a16:creationId xmlns:a16="http://schemas.microsoft.com/office/drawing/2014/main" id="{C5BB8220-1E90-007D-DAA0-2CAC6F368B4B}"/>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spTree>
    <p:extLst>
      <p:ext uri="{BB962C8B-B14F-4D97-AF65-F5344CB8AC3E}">
        <p14:creationId xmlns:p14="http://schemas.microsoft.com/office/powerpoint/2010/main" val="604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92B42-9C4F-1C4A-CEC2-527E47D0B89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E88A73D-2FF3-431E-28B7-0900971347D4}"/>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E648568F-8BC0-C2FB-FC50-C2B26F526463}"/>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85409163-D3E8-D06E-745B-439CD1BF391E}"/>
              </a:ext>
            </a:extLst>
          </p:cNvPr>
          <p:cNvSpPr>
            <a:spLocks noGrp="1"/>
          </p:cNvSpPr>
          <p:nvPr>
            <p:ph type="sldNum" sz="quarter" idx="13"/>
          </p:nvPr>
        </p:nvSpPr>
        <p:spPr/>
        <p:txBody>
          <a:bodyPr/>
          <a:lstStyle/>
          <a:p>
            <a:pPr rtl="0"/>
            <a:fld id="{294A09A9-5501-47C1-A89A-A340965A2BE2}" type="slidenum">
              <a:rPr lang="en-GB" noProof="0" smtClean="0"/>
              <a:pPr rtl="0"/>
              <a:t>15</a:t>
            </a:fld>
            <a:endParaRPr lang="en-GB" noProof="0">
              <a:latin typeface="+mn-lt"/>
            </a:endParaRPr>
          </a:p>
        </p:txBody>
      </p:sp>
      <p:sp>
        <p:nvSpPr>
          <p:cNvPr id="7" name="Title 2">
            <a:extLst>
              <a:ext uri="{FF2B5EF4-FFF2-40B4-BE49-F238E27FC236}">
                <a16:creationId xmlns:a16="http://schemas.microsoft.com/office/drawing/2014/main" id="{0C647B57-5273-AE0E-6109-883A4F0ABB62}"/>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fifth request</a:t>
            </a:r>
            <a:endParaRPr lang="en-GB" sz="1800" dirty="0"/>
          </a:p>
        </p:txBody>
      </p:sp>
      <p:pic>
        <p:nvPicPr>
          <p:cNvPr id="11" name="Picture 10">
            <a:extLst>
              <a:ext uri="{FF2B5EF4-FFF2-40B4-BE49-F238E27FC236}">
                <a16:creationId xmlns:a16="http://schemas.microsoft.com/office/drawing/2014/main" id="{75A390BD-782B-F0C6-B245-967774B1EB79}"/>
              </a:ext>
            </a:extLst>
          </p:cNvPr>
          <p:cNvPicPr>
            <a:picLocks noChangeAspect="1"/>
          </p:cNvPicPr>
          <p:nvPr/>
        </p:nvPicPr>
        <p:blipFill>
          <a:blip r:embed="rId2"/>
          <a:stretch>
            <a:fillRect/>
          </a:stretch>
        </p:blipFill>
        <p:spPr>
          <a:xfrm>
            <a:off x="2641685" y="1626923"/>
            <a:ext cx="6908623" cy="3144063"/>
          </a:xfrm>
          <a:prstGeom prst="rect">
            <a:avLst/>
          </a:prstGeom>
        </p:spPr>
      </p:pic>
    </p:spTree>
    <p:extLst>
      <p:ext uri="{BB962C8B-B14F-4D97-AF65-F5344CB8AC3E}">
        <p14:creationId xmlns:p14="http://schemas.microsoft.com/office/powerpoint/2010/main" val="1994854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99C13-A582-1561-AE5D-138CD5FC9F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3C91BDA-B6C5-E878-B7F1-D86ECC03FC42}"/>
              </a:ext>
            </a:extLst>
          </p:cNvPr>
          <p:cNvSpPr>
            <a:spLocks noGrp="1"/>
          </p:cNvSpPr>
          <p:nvPr>
            <p:ph type="title"/>
          </p:nvPr>
        </p:nvSpPr>
        <p:spPr>
          <a:xfrm>
            <a:off x="2055173" y="408964"/>
            <a:ext cx="8081654" cy="610863"/>
          </a:xfrm>
        </p:spPr>
        <p:txBody>
          <a:bodyPr rtlCol="0">
            <a:noAutofit/>
          </a:bodyPr>
          <a:lstStyle/>
          <a:p>
            <a:pPr algn="ctr"/>
            <a:r>
              <a:rPr lang="en-GB" sz="2000" dirty="0"/>
              <a:t>6. Generate a report which contains the top 5 customers who received an average high pre_invoice_discount_pct for the fiscal year 2021 and in the Indian market.</a:t>
            </a:r>
          </a:p>
        </p:txBody>
      </p:sp>
      <p:sp>
        <p:nvSpPr>
          <p:cNvPr id="6" name="Slide Number Placeholder 5">
            <a:extLst>
              <a:ext uri="{FF2B5EF4-FFF2-40B4-BE49-F238E27FC236}">
                <a16:creationId xmlns:a16="http://schemas.microsoft.com/office/drawing/2014/main" id="{4B74BEB1-1FAA-7EB4-719E-FC6AD53402E1}"/>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16</a:t>
            </a:fld>
            <a:endParaRPr lang="en-GB" dirty="0"/>
          </a:p>
        </p:txBody>
      </p:sp>
      <p:sp>
        <p:nvSpPr>
          <p:cNvPr id="4" name="Date Placeholder 3">
            <a:extLst>
              <a:ext uri="{FF2B5EF4-FFF2-40B4-BE49-F238E27FC236}">
                <a16:creationId xmlns:a16="http://schemas.microsoft.com/office/drawing/2014/main" id="{A3E11D8D-3DE1-AEA1-B409-B98CE69AD07F}"/>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9F1007E3-67EF-9B33-C7E2-28FC4D10F326}"/>
              </a:ext>
            </a:extLst>
          </p:cNvPr>
          <p:cNvSpPr txBox="1">
            <a:spLocks/>
          </p:cNvSpPr>
          <p:nvPr/>
        </p:nvSpPr>
        <p:spPr>
          <a:xfrm>
            <a:off x="3390102" y="1196287"/>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pic>
        <p:nvPicPr>
          <p:cNvPr id="10" name="Picture 9">
            <a:extLst>
              <a:ext uri="{FF2B5EF4-FFF2-40B4-BE49-F238E27FC236}">
                <a16:creationId xmlns:a16="http://schemas.microsoft.com/office/drawing/2014/main" id="{C48B312A-4D7C-49F8-7EE2-DB30D7F69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90" y="1935805"/>
            <a:ext cx="5525060" cy="3419602"/>
          </a:xfrm>
          <a:prstGeom prst="rect">
            <a:avLst/>
          </a:prstGeom>
        </p:spPr>
      </p:pic>
      <p:pic>
        <p:nvPicPr>
          <p:cNvPr id="14" name="Picture 13">
            <a:extLst>
              <a:ext uri="{FF2B5EF4-FFF2-40B4-BE49-F238E27FC236}">
                <a16:creationId xmlns:a16="http://schemas.microsoft.com/office/drawing/2014/main" id="{05DE7955-0A81-F117-09C8-DD0C2F760974}"/>
              </a:ext>
            </a:extLst>
          </p:cNvPr>
          <p:cNvPicPr>
            <a:picLocks noChangeAspect="1"/>
          </p:cNvPicPr>
          <p:nvPr/>
        </p:nvPicPr>
        <p:blipFill>
          <a:blip r:embed="rId4"/>
          <a:stretch>
            <a:fillRect/>
          </a:stretch>
        </p:blipFill>
        <p:spPr>
          <a:xfrm>
            <a:off x="7634243" y="3005846"/>
            <a:ext cx="3754061" cy="1283337"/>
          </a:xfrm>
          <a:prstGeom prst="rect">
            <a:avLst/>
          </a:prstGeom>
        </p:spPr>
      </p:pic>
      <p:sp>
        <p:nvSpPr>
          <p:cNvPr id="18" name="Footer Placeholder 4">
            <a:extLst>
              <a:ext uri="{FF2B5EF4-FFF2-40B4-BE49-F238E27FC236}">
                <a16:creationId xmlns:a16="http://schemas.microsoft.com/office/drawing/2014/main" id="{0FAA9979-43ED-37CB-74F0-13ED4166D473}"/>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spTree>
    <p:extLst>
      <p:ext uri="{BB962C8B-B14F-4D97-AF65-F5344CB8AC3E}">
        <p14:creationId xmlns:p14="http://schemas.microsoft.com/office/powerpoint/2010/main" val="285477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AC101-C504-8EB4-AEF0-6D208CB8061A}"/>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623E7D6-F63A-0AAF-1C6C-0E6866B124D8}"/>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B247C75E-5B0B-4793-0AD9-4BFFE7848E4D}"/>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385A6814-A59B-342A-E857-6B9FB132ED49}"/>
              </a:ext>
            </a:extLst>
          </p:cNvPr>
          <p:cNvSpPr>
            <a:spLocks noGrp="1"/>
          </p:cNvSpPr>
          <p:nvPr>
            <p:ph type="sldNum" sz="quarter" idx="13"/>
          </p:nvPr>
        </p:nvSpPr>
        <p:spPr/>
        <p:txBody>
          <a:bodyPr/>
          <a:lstStyle/>
          <a:p>
            <a:pPr rtl="0"/>
            <a:fld id="{294A09A9-5501-47C1-A89A-A340965A2BE2}" type="slidenum">
              <a:rPr lang="en-GB" noProof="0" smtClean="0"/>
              <a:pPr rtl="0"/>
              <a:t>17</a:t>
            </a:fld>
            <a:endParaRPr lang="en-GB" noProof="0">
              <a:latin typeface="+mn-lt"/>
            </a:endParaRPr>
          </a:p>
        </p:txBody>
      </p:sp>
      <p:pic>
        <p:nvPicPr>
          <p:cNvPr id="7" name="Picture 6">
            <a:extLst>
              <a:ext uri="{FF2B5EF4-FFF2-40B4-BE49-F238E27FC236}">
                <a16:creationId xmlns:a16="http://schemas.microsoft.com/office/drawing/2014/main" id="{31AF68CC-B162-E22E-EA9C-AF56A65C61BD}"/>
              </a:ext>
            </a:extLst>
          </p:cNvPr>
          <p:cNvPicPr>
            <a:picLocks noChangeAspect="1"/>
          </p:cNvPicPr>
          <p:nvPr/>
        </p:nvPicPr>
        <p:blipFill>
          <a:blip r:embed="rId2"/>
          <a:stretch>
            <a:fillRect/>
          </a:stretch>
        </p:blipFill>
        <p:spPr>
          <a:xfrm>
            <a:off x="3333667" y="1411536"/>
            <a:ext cx="5524666" cy="4034927"/>
          </a:xfrm>
          <a:prstGeom prst="rect">
            <a:avLst/>
          </a:prstGeom>
        </p:spPr>
      </p:pic>
      <p:sp>
        <p:nvSpPr>
          <p:cNvPr id="8" name="Title 2">
            <a:extLst>
              <a:ext uri="{FF2B5EF4-FFF2-40B4-BE49-F238E27FC236}">
                <a16:creationId xmlns:a16="http://schemas.microsoft.com/office/drawing/2014/main" id="{3060F189-04EB-7DA3-3588-6BC119D4ADC7}"/>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sixth request</a:t>
            </a:r>
            <a:endParaRPr lang="en-GB" sz="1800" dirty="0"/>
          </a:p>
        </p:txBody>
      </p:sp>
    </p:spTree>
    <p:extLst>
      <p:ext uri="{BB962C8B-B14F-4D97-AF65-F5344CB8AC3E}">
        <p14:creationId xmlns:p14="http://schemas.microsoft.com/office/powerpoint/2010/main" val="29468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41FC-739D-80DE-0185-37DCC40BB8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B9F4D7-01E3-A238-1143-6755ADDC9CAA}"/>
              </a:ext>
            </a:extLst>
          </p:cNvPr>
          <p:cNvSpPr>
            <a:spLocks noGrp="1"/>
          </p:cNvSpPr>
          <p:nvPr>
            <p:ph type="title"/>
          </p:nvPr>
        </p:nvSpPr>
        <p:spPr>
          <a:xfrm>
            <a:off x="2055173" y="523350"/>
            <a:ext cx="8081654" cy="610863"/>
          </a:xfrm>
        </p:spPr>
        <p:txBody>
          <a:bodyPr rtlCol="0">
            <a:noAutofit/>
          </a:bodyPr>
          <a:lstStyle/>
          <a:p>
            <a:pPr algn="ctr"/>
            <a:r>
              <a:rPr lang="en-GB" sz="2000" dirty="0"/>
              <a:t>7. Get the complete report of the Gross sales amount for the customer “Atliq Exclusive” for each month . This analysis helps to get an idea of low and high-performing months and take strategic decisions. </a:t>
            </a:r>
          </a:p>
        </p:txBody>
      </p:sp>
      <p:sp>
        <p:nvSpPr>
          <p:cNvPr id="6" name="Slide Number Placeholder 5">
            <a:extLst>
              <a:ext uri="{FF2B5EF4-FFF2-40B4-BE49-F238E27FC236}">
                <a16:creationId xmlns:a16="http://schemas.microsoft.com/office/drawing/2014/main" id="{7DEB4C8D-6C3A-BACF-A969-E8E2CF84655E}"/>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18</a:t>
            </a:fld>
            <a:endParaRPr lang="en-GB" dirty="0"/>
          </a:p>
        </p:txBody>
      </p:sp>
      <p:sp>
        <p:nvSpPr>
          <p:cNvPr id="4" name="Date Placeholder 3">
            <a:extLst>
              <a:ext uri="{FF2B5EF4-FFF2-40B4-BE49-F238E27FC236}">
                <a16:creationId xmlns:a16="http://schemas.microsoft.com/office/drawing/2014/main" id="{49C1BAAC-BDE4-84EF-65C5-944054EF0536}"/>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EFA48772-5F34-68F6-C414-B9759B3F1D8E}"/>
              </a:ext>
            </a:extLst>
          </p:cNvPr>
          <p:cNvSpPr txBox="1">
            <a:spLocks/>
          </p:cNvSpPr>
          <p:nvPr/>
        </p:nvSpPr>
        <p:spPr>
          <a:xfrm>
            <a:off x="3390102" y="1390286"/>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sp>
        <p:nvSpPr>
          <p:cNvPr id="2" name="Footer Placeholder 4">
            <a:extLst>
              <a:ext uri="{FF2B5EF4-FFF2-40B4-BE49-F238E27FC236}">
                <a16:creationId xmlns:a16="http://schemas.microsoft.com/office/drawing/2014/main" id="{567B019A-2BA5-1C4D-318C-D6EEEC8FCA20}"/>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pic>
        <p:nvPicPr>
          <p:cNvPr id="12" name="Picture 11">
            <a:extLst>
              <a:ext uri="{FF2B5EF4-FFF2-40B4-BE49-F238E27FC236}">
                <a16:creationId xmlns:a16="http://schemas.microsoft.com/office/drawing/2014/main" id="{8CFECCF0-62A3-E444-68FD-1A7A6FDB8601}"/>
              </a:ext>
            </a:extLst>
          </p:cNvPr>
          <p:cNvPicPr>
            <a:picLocks noChangeAspect="1"/>
          </p:cNvPicPr>
          <p:nvPr/>
        </p:nvPicPr>
        <p:blipFill>
          <a:blip r:embed="rId3"/>
          <a:stretch>
            <a:fillRect/>
          </a:stretch>
        </p:blipFill>
        <p:spPr>
          <a:xfrm>
            <a:off x="8351038" y="2090005"/>
            <a:ext cx="2229161" cy="3830559"/>
          </a:xfrm>
          <a:prstGeom prst="rect">
            <a:avLst/>
          </a:prstGeom>
        </p:spPr>
      </p:pic>
      <p:pic>
        <p:nvPicPr>
          <p:cNvPr id="18" name="Picture 17" descr="A screenshot of a computer program&#10;&#10;AI-generated content may be incorrect.">
            <a:extLst>
              <a:ext uri="{FF2B5EF4-FFF2-40B4-BE49-F238E27FC236}">
                <a16:creationId xmlns:a16="http://schemas.microsoft.com/office/drawing/2014/main" id="{516EE680-BEFE-4EB2-A8BF-08BC33D1D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14" y="2090005"/>
            <a:ext cx="4897012" cy="3830559"/>
          </a:xfrm>
          <a:prstGeom prst="rect">
            <a:avLst/>
          </a:prstGeom>
        </p:spPr>
      </p:pic>
    </p:spTree>
    <p:extLst>
      <p:ext uri="{BB962C8B-B14F-4D97-AF65-F5344CB8AC3E}">
        <p14:creationId xmlns:p14="http://schemas.microsoft.com/office/powerpoint/2010/main" val="691305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88478-4CA6-5042-B2A0-175C199F5F4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9EEF205-A093-B7FC-5580-1401C26754F1}"/>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AF352132-7376-8AB1-DC12-A9B674F7AB64}"/>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BA49C337-E20C-5779-9862-5323CA202151}"/>
              </a:ext>
            </a:extLst>
          </p:cNvPr>
          <p:cNvSpPr>
            <a:spLocks noGrp="1"/>
          </p:cNvSpPr>
          <p:nvPr>
            <p:ph type="sldNum" sz="quarter" idx="13"/>
          </p:nvPr>
        </p:nvSpPr>
        <p:spPr/>
        <p:txBody>
          <a:bodyPr/>
          <a:lstStyle/>
          <a:p>
            <a:pPr rtl="0"/>
            <a:fld id="{294A09A9-5501-47C1-A89A-A340965A2BE2}" type="slidenum">
              <a:rPr lang="en-GB" noProof="0" smtClean="0"/>
              <a:pPr rtl="0"/>
              <a:t>19</a:t>
            </a:fld>
            <a:endParaRPr lang="en-GB" noProof="0">
              <a:latin typeface="+mn-lt"/>
            </a:endParaRPr>
          </a:p>
        </p:txBody>
      </p:sp>
      <p:sp>
        <p:nvSpPr>
          <p:cNvPr id="7" name="Title 2">
            <a:extLst>
              <a:ext uri="{FF2B5EF4-FFF2-40B4-BE49-F238E27FC236}">
                <a16:creationId xmlns:a16="http://schemas.microsoft.com/office/drawing/2014/main" id="{C6239D4E-5166-935D-3E85-AB3844DBE9D3}"/>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seventh request</a:t>
            </a:r>
            <a:endParaRPr lang="en-GB" sz="1800" dirty="0"/>
          </a:p>
        </p:txBody>
      </p:sp>
      <p:pic>
        <p:nvPicPr>
          <p:cNvPr id="9" name="Picture 8">
            <a:extLst>
              <a:ext uri="{FF2B5EF4-FFF2-40B4-BE49-F238E27FC236}">
                <a16:creationId xmlns:a16="http://schemas.microsoft.com/office/drawing/2014/main" id="{8B48587D-B5AF-87AC-CFC2-429F0E541658}"/>
              </a:ext>
            </a:extLst>
          </p:cNvPr>
          <p:cNvPicPr>
            <a:picLocks noChangeAspect="1"/>
          </p:cNvPicPr>
          <p:nvPr/>
        </p:nvPicPr>
        <p:blipFill>
          <a:blip r:embed="rId2"/>
          <a:stretch>
            <a:fillRect/>
          </a:stretch>
        </p:blipFill>
        <p:spPr>
          <a:xfrm>
            <a:off x="2984494" y="1188150"/>
            <a:ext cx="6223005" cy="4481700"/>
          </a:xfrm>
          <a:prstGeom prst="rect">
            <a:avLst/>
          </a:prstGeom>
        </p:spPr>
      </p:pic>
    </p:spTree>
    <p:extLst>
      <p:ext uri="{BB962C8B-B14F-4D97-AF65-F5344CB8AC3E}">
        <p14:creationId xmlns:p14="http://schemas.microsoft.com/office/powerpoint/2010/main" val="2137106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rtlCol="0"/>
          <a:lstStyle/>
          <a:p>
            <a:pPr rtl="0"/>
            <a:r>
              <a:rPr lang="en-GB" dirty="0"/>
              <a:t>AtliQ Hardware (imaginary company) is one of the leading computer hardware producers in India and well expanded in other countries too.</a:t>
            </a:r>
          </a:p>
          <a:p>
            <a:pPr rtl="0"/>
            <a:r>
              <a:rPr lang="en-GB" dirty="0"/>
              <a:t>However, the management noticed that they do not get enough insights to make quick and smart data-informed decisions.</a:t>
            </a:r>
          </a:p>
          <a:p>
            <a:pPr rtl="0"/>
            <a:endParaRPr lang="en-GB"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r>
              <a:rPr lang="en-US" dirty="0"/>
              <a:t>2</a:t>
            </a:r>
            <a:endParaRPr lang="en-GB"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rtlCol="0"/>
          <a:lstStyle/>
          <a:p>
            <a:pPr rtl="0"/>
            <a:r>
              <a:rPr lang="en-GB" dirty="0"/>
              <a:t>Ad-hoc Analysis</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69DA8-9526-F5C0-3DAA-1954F5EC2DF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AE4A7D5-7C9C-2161-994A-15CBAE9CF6E7}"/>
              </a:ext>
            </a:extLst>
          </p:cNvPr>
          <p:cNvSpPr>
            <a:spLocks noGrp="1"/>
          </p:cNvSpPr>
          <p:nvPr>
            <p:ph type="title"/>
          </p:nvPr>
        </p:nvSpPr>
        <p:spPr>
          <a:xfrm>
            <a:off x="2055173" y="278129"/>
            <a:ext cx="8081654" cy="610863"/>
          </a:xfrm>
        </p:spPr>
        <p:txBody>
          <a:bodyPr rtlCol="0">
            <a:noAutofit/>
          </a:bodyPr>
          <a:lstStyle/>
          <a:p>
            <a:pPr algn="ctr"/>
            <a:r>
              <a:rPr lang="en-GB" sz="2000" dirty="0"/>
              <a:t>8. In which quarter of 2020, got the maximum total_sold_quantity? </a:t>
            </a:r>
          </a:p>
        </p:txBody>
      </p:sp>
      <p:sp>
        <p:nvSpPr>
          <p:cNvPr id="6" name="Slide Number Placeholder 5">
            <a:extLst>
              <a:ext uri="{FF2B5EF4-FFF2-40B4-BE49-F238E27FC236}">
                <a16:creationId xmlns:a16="http://schemas.microsoft.com/office/drawing/2014/main" id="{5ECC1B36-E1E7-0B1D-5FDF-8D0E29822BF1}"/>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20</a:t>
            </a:fld>
            <a:endParaRPr lang="en-GB" dirty="0"/>
          </a:p>
        </p:txBody>
      </p:sp>
      <p:sp>
        <p:nvSpPr>
          <p:cNvPr id="4" name="Date Placeholder 3">
            <a:extLst>
              <a:ext uri="{FF2B5EF4-FFF2-40B4-BE49-F238E27FC236}">
                <a16:creationId xmlns:a16="http://schemas.microsoft.com/office/drawing/2014/main" id="{555FB8CD-E7F3-1B19-DA97-E946FF2287AD}"/>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D11D1B8C-0207-41FC-4D45-4A89B9012DF4}"/>
              </a:ext>
            </a:extLst>
          </p:cNvPr>
          <p:cNvSpPr txBox="1">
            <a:spLocks/>
          </p:cNvSpPr>
          <p:nvPr/>
        </p:nvSpPr>
        <p:spPr>
          <a:xfrm>
            <a:off x="3390102" y="1135939"/>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sp>
        <p:nvSpPr>
          <p:cNvPr id="13" name="Arrow: Down 12">
            <a:extLst>
              <a:ext uri="{FF2B5EF4-FFF2-40B4-BE49-F238E27FC236}">
                <a16:creationId xmlns:a16="http://schemas.microsoft.com/office/drawing/2014/main" id="{FE9DCE6C-AA6B-99A1-40B2-0738D55C6027}"/>
              </a:ext>
            </a:extLst>
          </p:cNvPr>
          <p:cNvSpPr/>
          <p:nvPr/>
        </p:nvSpPr>
        <p:spPr>
          <a:xfrm rot="16200000">
            <a:off x="3470660" y="3285851"/>
            <a:ext cx="239192" cy="286297"/>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Footer Placeholder 4">
            <a:extLst>
              <a:ext uri="{FF2B5EF4-FFF2-40B4-BE49-F238E27FC236}">
                <a16:creationId xmlns:a16="http://schemas.microsoft.com/office/drawing/2014/main" id="{01CFA335-3E95-41C1-5F11-0CF47BE91A09}"/>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pic>
        <p:nvPicPr>
          <p:cNvPr id="10" name="Picture 9" descr="A screenshot of a computer code&#10;&#10;AI-generated content may be incorrect.">
            <a:extLst>
              <a:ext uri="{FF2B5EF4-FFF2-40B4-BE49-F238E27FC236}">
                <a16:creationId xmlns:a16="http://schemas.microsoft.com/office/drawing/2014/main" id="{FF47E9D8-FACC-06C3-9B09-2B7C38247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136" y="1767635"/>
            <a:ext cx="4924264" cy="3988376"/>
          </a:xfrm>
          <a:prstGeom prst="rect">
            <a:avLst/>
          </a:prstGeom>
        </p:spPr>
      </p:pic>
      <p:pic>
        <p:nvPicPr>
          <p:cNvPr id="17" name="Picture 16">
            <a:extLst>
              <a:ext uri="{FF2B5EF4-FFF2-40B4-BE49-F238E27FC236}">
                <a16:creationId xmlns:a16="http://schemas.microsoft.com/office/drawing/2014/main" id="{6A5EEECB-C6A8-4BE3-6FE3-2107F3AD31DE}"/>
              </a:ext>
            </a:extLst>
          </p:cNvPr>
          <p:cNvPicPr>
            <a:picLocks noChangeAspect="1"/>
          </p:cNvPicPr>
          <p:nvPr/>
        </p:nvPicPr>
        <p:blipFill>
          <a:blip r:embed="rId4"/>
          <a:stretch>
            <a:fillRect/>
          </a:stretch>
        </p:blipFill>
        <p:spPr>
          <a:xfrm>
            <a:off x="8801897" y="3123567"/>
            <a:ext cx="2356184" cy="610863"/>
          </a:xfrm>
          <a:prstGeom prst="rect">
            <a:avLst/>
          </a:prstGeom>
        </p:spPr>
      </p:pic>
    </p:spTree>
    <p:extLst>
      <p:ext uri="{BB962C8B-B14F-4D97-AF65-F5344CB8AC3E}">
        <p14:creationId xmlns:p14="http://schemas.microsoft.com/office/powerpoint/2010/main" val="1167403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70944-54FF-7365-DE37-77CAE87D4AA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C614352-967A-A5AB-860F-00E18C23A5C0}"/>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09565D74-F942-D7D2-7C67-8AB932C36C70}"/>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0258052C-88D2-47DA-1842-B65F809C687F}"/>
              </a:ext>
            </a:extLst>
          </p:cNvPr>
          <p:cNvSpPr>
            <a:spLocks noGrp="1"/>
          </p:cNvSpPr>
          <p:nvPr>
            <p:ph type="sldNum" sz="quarter" idx="13"/>
          </p:nvPr>
        </p:nvSpPr>
        <p:spPr/>
        <p:txBody>
          <a:bodyPr/>
          <a:lstStyle/>
          <a:p>
            <a:pPr rtl="0"/>
            <a:fld id="{294A09A9-5501-47C1-A89A-A340965A2BE2}" type="slidenum">
              <a:rPr lang="en-GB" noProof="0" smtClean="0"/>
              <a:pPr rtl="0"/>
              <a:t>21</a:t>
            </a:fld>
            <a:endParaRPr lang="en-GB" noProof="0">
              <a:latin typeface="+mn-lt"/>
            </a:endParaRPr>
          </a:p>
        </p:txBody>
      </p:sp>
      <p:sp>
        <p:nvSpPr>
          <p:cNvPr id="7" name="Title 2">
            <a:extLst>
              <a:ext uri="{FF2B5EF4-FFF2-40B4-BE49-F238E27FC236}">
                <a16:creationId xmlns:a16="http://schemas.microsoft.com/office/drawing/2014/main" id="{55A2D7F6-0C15-B5AA-16C7-D186731EED79}"/>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eighth request</a:t>
            </a:r>
            <a:endParaRPr lang="en-GB" sz="1800" dirty="0"/>
          </a:p>
        </p:txBody>
      </p:sp>
      <p:pic>
        <p:nvPicPr>
          <p:cNvPr id="8" name="Picture 7">
            <a:extLst>
              <a:ext uri="{FF2B5EF4-FFF2-40B4-BE49-F238E27FC236}">
                <a16:creationId xmlns:a16="http://schemas.microsoft.com/office/drawing/2014/main" id="{D94B502F-170C-C148-1A00-763AC4399613}"/>
              </a:ext>
            </a:extLst>
          </p:cNvPr>
          <p:cNvPicPr>
            <a:picLocks noChangeAspect="1"/>
          </p:cNvPicPr>
          <p:nvPr/>
        </p:nvPicPr>
        <p:blipFill>
          <a:blip r:embed="rId2"/>
          <a:stretch>
            <a:fillRect/>
          </a:stretch>
        </p:blipFill>
        <p:spPr>
          <a:xfrm>
            <a:off x="2304224" y="1044544"/>
            <a:ext cx="7583551" cy="4768911"/>
          </a:xfrm>
          <a:prstGeom prst="rect">
            <a:avLst/>
          </a:prstGeom>
        </p:spPr>
      </p:pic>
    </p:spTree>
    <p:extLst>
      <p:ext uri="{BB962C8B-B14F-4D97-AF65-F5344CB8AC3E}">
        <p14:creationId xmlns:p14="http://schemas.microsoft.com/office/powerpoint/2010/main" val="462957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63E0C-E402-C8C4-B145-5847DDBB3D5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225BEE3-9A5A-BEDB-4DEC-4ADC8CADBDE5}"/>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5264AA88-B996-A49B-E762-F294545A1112}"/>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1E979C9A-DA7B-7884-34E1-92848BC0BE4F}"/>
              </a:ext>
            </a:extLst>
          </p:cNvPr>
          <p:cNvSpPr>
            <a:spLocks noGrp="1"/>
          </p:cNvSpPr>
          <p:nvPr>
            <p:ph type="sldNum" sz="quarter" idx="13"/>
          </p:nvPr>
        </p:nvSpPr>
        <p:spPr/>
        <p:txBody>
          <a:bodyPr/>
          <a:lstStyle/>
          <a:p>
            <a:pPr rtl="0"/>
            <a:fld id="{294A09A9-5501-47C1-A89A-A340965A2BE2}" type="slidenum">
              <a:rPr lang="en-GB" noProof="0" smtClean="0"/>
              <a:pPr rtl="0"/>
              <a:t>22</a:t>
            </a:fld>
            <a:endParaRPr lang="en-GB" noProof="0">
              <a:latin typeface="+mn-lt"/>
            </a:endParaRPr>
          </a:p>
        </p:txBody>
      </p:sp>
      <p:sp>
        <p:nvSpPr>
          <p:cNvPr id="7" name="Title 2">
            <a:extLst>
              <a:ext uri="{FF2B5EF4-FFF2-40B4-BE49-F238E27FC236}">
                <a16:creationId xmlns:a16="http://schemas.microsoft.com/office/drawing/2014/main" id="{F9371ECE-03FE-621F-D5B2-E54FB3D78CA6}"/>
              </a:ext>
            </a:extLst>
          </p:cNvPr>
          <p:cNvSpPr txBox="1">
            <a:spLocks/>
          </p:cNvSpPr>
          <p:nvPr/>
        </p:nvSpPr>
        <p:spPr>
          <a:xfrm>
            <a:off x="-606927" y="507064"/>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Additional Insights from previous visual</a:t>
            </a:r>
            <a:endParaRPr lang="en-GB" sz="1800" dirty="0"/>
          </a:p>
        </p:txBody>
      </p:sp>
      <p:sp>
        <p:nvSpPr>
          <p:cNvPr id="2" name="Title 2">
            <a:extLst>
              <a:ext uri="{FF2B5EF4-FFF2-40B4-BE49-F238E27FC236}">
                <a16:creationId xmlns:a16="http://schemas.microsoft.com/office/drawing/2014/main" id="{35C1324D-57BA-04C7-604B-3AB4A11CEC7D}"/>
              </a:ext>
            </a:extLst>
          </p:cNvPr>
          <p:cNvSpPr txBox="1">
            <a:spLocks/>
          </p:cNvSpPr>
          <p:nvPr/>
        </p:nvSpPr>
        <p:spPr>
          <a:xfrm>
            <a:off x="3157704" y="3023655"/>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dirty="0">
                <a:latin typeface="Segoe UI Semibold" panose="020B0702040204020203" pitchFamily="34" charset="0"/>
                <a:cs typeface="Segoe UI Semibold" panose="020B0702040204020203" pitchFamily="34" charset="0"/>
              </a:rPr>
              <a:t>As we can see from the visual in the previous slide, the Quarter with Maximum Sold Quantity in Fiscal Year 2020 is Q1 with 7.01M units sold across the quarter.</a:t>
            </a:r>
            <a:endParaRPr lang="en-GB" sz="1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47600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3B7F6-1BB5-1323-55FC-AAE4BC56EA9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9CDAA72-71B1-D89E-3B52-1017C532202B}"/>
              </a:ext>
            </a:extLst>
          </p:cNvPr>
          <p:cNvSpPr>
            <a:spLocks noGrp="1"/>
          </p:cNvSpPr>
          <p:nvPr>
            <p:ph type="title"/>
          </p:nvPr>
        </p:nvSpPr>
        <p:spPr>
          <a:xfrm>
            <a:off x="2055173" y="120506"/>
            <a:ext cx="8081654" cy="610863"/>
          </a:xfrm>
        </p:spPr>
        <p:txBody>
          <a:bodyPr rtlCol="0">
            <a:noAutofit/>
          </a:bodyPr>
          <a:lstStyle/>
          <a:p>
            <a:pPr algn="ctr"/>
            <a:r>
              <a:rPr lang="en-GB" sz="2000" dirty="0"/>
              <a:t>9. Which channel helped to bring more gross sales in the fiscal year 2021 and the percentage of contribution? </a:t>
            </a:r>
          </a:p>
        </p:txBody>
      </p:sp>
      <p:sp>
        <p:nvSpPr>
          <p:cNvPr id="6" name="Slide Number Placeholder 5">
            <a:extLst>
              <a:ext uri="{FF2B5EF4-FFF2-40B4-BE49-F238E27FC236}">
                <a16:creationId xmlns:a16="http://schemas.microsoft.com/office/drawing/2014/main" id="{A616F931-89C1-8F9F-AFE0-84E0C4126003}"/>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23</a:t>
            </a:fld>
            <a:endParaRPr lang="en-GB" dirty="0"/>
          </a:p>
        </p:txBody>
      </p:sp>
      <p:sp>
        <p:nvSpPr>
          <p:cNvPr id="4" name="Date Placeholder 3">
            <a:extLst>
              <a:ext uri="{FF2B5EF4-FFF2-40B4-BE49-F238E27FC236}">
                <a16:creationId xmlns:a16="http://schemas.microsoft.com/office/drawing/2014/main" id="{92BCE81F-6405-8A6C-F9EF-3D1E26784EDC}"/>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E6FCB426-1040-694A-0D7E-D086C08C0105}"/>
              </a:ext>
            </a:extLst>
          </p:cNvPr>
          <p:cNvSpPr txBox="1">
            <a:spLocks/>
          </p:cNvSpPr>
          <p:nvPr/>
        </p:nvSpPr>
        <p:spPr>
          <a:xfrm>
            <a:off x="3390102" y="942877"/>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sp>
        <p:nvSpPr>
          <p:cNvPr id="2" name="Footer Placeholder 4">
            <a:extLst>
              <a:ext uri="{FF2B5EF4-FFF2-40B4-BE49-F238E27FC236}">
                <a16:creationId xmlns:a16="http://schemas.microsoft.com/office/drawing/2014/main" id="{145B46BB-DF7A-D79C-07CD-4BDC7A807A36}"/>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pic>
        <p:nvPicPr>
          <p:cNvPr id="8" name="Picture 7">
            <a:extLst>
              <a:ext uri="{FF2B5EF4-FFF2-40B4-BE49-F238E27FC236}">
                <a16:creationId xmlns:a16="http://schemas.microsoft.com/office/drawing/2014/main" id="{5E7C8775-858A-B360-6B13-8FE49337ABF7}"/>
              </a:ext>
            </a:extLst>
          </p:cNvPr>
          <p:cNvPicPr>
            <a:picLocks noChangeAspect="1"/>
          </p:cNvPicPr>
          <p:nvPr/>
        </p:nvPicPr>
        <p:blipFill>
          <a:blip r:embed="rId3"/>
          <a:stretch>
            <a:fillRect/>
          </a:stretch>
        </p:blipFill>
        <p:spPr>
          <a:xfrm>
            <a:off x="8702414" y="3280652"/>
            <a:ext cx="2541433" cy="992115"/>
          </a:xfrm>
          <a:prstGeom prst="rect">
            <a:avLst/>
          </a:prstGeom>
        </p:spPr>
      </p:pic>
      <p:pic>
        <p:nvPicPr>
          <p:cNvPr id="12" name="Picture 11" descr="A screenshot of a computer program&#10;&#10;AI-generated content may be incorrect.">
            <a:extLst>
              <a:ext uri="{FF2B5EF4-FFF2-40B4-BE49-F238E27FC236}">
                <a16:creationId xmlns:a16="http://schemas.microsoft.com/office/drawing/2014/main" id="{1413CF07-0310-C4EF-C5CD-6A0F84C193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50" y="1652337"/>
            <a:ext cx="5995761" cy="4248743"/>
          </a:xfrm>
          <a:prstGeom prst="rect">
            <a:avLst/>
          </a:prstGeom>
        </p:spPr>
      </p:pic>
    </p:spTree>
    <p:extLst>
      <p:ext uri="{BB962C8B-B14F-4D97-AF65-F5344CB8AC3E}">
        <p14:creationId xmlns:p14="http://schemas.microsoft.com/office/powerpoint/2010/main" val="581988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90757-D6B0-9D3C-7AFA-41811B5CB54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30B38FF-7723-7E01-14A0-D8E8FD6A561D}"/>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36377330-8F6B-2D4A-0E48-F4B8B15F449E}"/>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E04A95B5-4562-B894-94BE-D63716C10C05}"/>
              </a:ext>
            </a:extLst>
          </p:cNvPr>
          <p:cNvSpPr>
            <a:spLocks noGrp="1"/>
          </p:cNvSpPr>
          <p:nvPr>
            <p:ph type="sldNum" sz="quarter" idx="13"/>
          </p:nvPr>
        </p:nvSpPr>
        <p:spPr/>
        <p:txBody>
          <a:bodyPr/>
          <a:lstStyle/>
          <a:p>
            <a:pPr rtl="0"/>
            <a:fld id="{294A09A9-5501-47C1-A89A-A340965A2BE2}" type="slidenum">
              <a:rPr lang="en-GB" noProof="0" smtClean="0"/>
              <a:pPr rtl="0"/>
              <a:t>24</a:t>
            </a:fld>
            <a:endParaRPr lang="en-GB" noProof="0">
              <a:latin typeface="+mn-lt"/>
            </a:endParaRPr>
          </a:p>
        </p:txBody>
      </p:sp>
      <p:sp>
        <p:nvSpPr>
          <p:cNvPr id="7" name="Title 2">
            <a:extLst>
              <a:ext uri="{FF2B5EF4-FFF2-40B4-BE49-F238E27FC236}">
                <a16:creationId xmlns:a16="http://schemas.microsoft.com/office/drawing/2014/main" id="{C152D1DA-5D69-DABB-2208-0B72FBBCBB0F}"/>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ninth request</a:t>
            </a:r>
            <a:endParaRPr lang="en-GB" sz="1800" dirty="0"/>
          </a:p>
        </p:txBody>
      </p:sp>
      <p:pic>
        <p:nvPicPr>
          <p:cNvPr id="18" name="Picture 17">
            <a:extLst>
              <a:ext uri="{FF2B5EF4-FFF2-40B4-BE49-F238E27FC236}">
                <a16:creationId xmlns:a16="http://schemas.microsoft.com/office/drawing/2014/main" id="{6D535BA2-AADC-CF87-6F7B-9C88BE416612}"/>
              </a:ext>
            </a:extLst>
          </p:cNvPr>
          <p:cNvPicPr>
            <a:picLocks noChangeAspect="1"/>
          </p:cNvPicPr>
          <p:nvPr/>
        </p:nvPicPr>
        <p:blipFill>
          <a:blip r:embed="rId2"/>
          <a:stretch>
            <a:fillRect/>
          </a:stretch>
        </p:blipFill>
        <p:spPr>
          <a:xfrm>
            <a:off x="2629695" y="824124"/>
            <a:ext cx="6932603" cy="5209752"/>
          </a:xfrm>
          <a:prstGeom prst="rect">
            <a:avLst/>
          </a:prstGeom>
        </p:spPr>
      </p:pic>
    </p:spTree>
    <p:extLst>
      <p:ext uri="{BB962C8B-B14F-4D97-AF65-F5344CB8AC3E}">
        <p14:creationId xmlns:p14="http://schemas.microsoft.com/office/powerpoint/2010/main" val="3880380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50094-2613-B077-3400-7B21BF6E78B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39B2B00-3031-74F9-9A23-CD55DD126765}"/>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D46AD1D6-14C2-07DA-5442-52B6EC3C3F79}"/>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DA301834-DC3C-C0E9-A585-E274ED8F9293}"/>
              </a:ext>
            </a:extLst>
          </p:cNvPr>
          <p:cNvSpPr>
            <a:spLocks noGrp="1"/>
          </p:cNvSpPr>
          <p:nvPr>
            <p:ph type="sldNum" sz="quarter" idx="13"/>
          </p:nvPr>
        </p:nvSpPr>
        <p:spPr/>
        <p:txBody>
          <a:bodyPr/>
          <a:lstStyle/>
          <a:p>
            <a:pPr rtl="0"/>
            <a:fld id="{294A09A9-5501-47C1-A89A-A340965A2BE2}" type="slidenum">
              <a:rPr lang="en-GB" noProof="0" smtClean="0"/>
              <a:pPr rtl="0"/>
              <a:t>25</a:t>
            </a:fld>
            <a:endParaRPr lang="en-GB" noProof="0">
              <a:latin typeface="+mn-lt"/>
            </a:endParaRPr>
          </a:p>
        </p:txBody>
      </p:sp>
      <p:sp>
        <p:nvSpPr>
          <p:cNvPr id="7" name="Title 2">
            <a:extLst>
              <a:ext uri="{FF2B5EF4-FFF2-40B4-BE49-F238E27FC236}">
                <a16:creationId xmlns:a16="http://schemas.microsoft.com/office/drawing/2014/main" id="{0539F813-B2E6-B8E4-38B8-BE68533E0C86}"/>
              </a:ext>
            </a:extLst>
          </p:cNvPr>
          <p:cNvSpPr txBox="1">
            <a:spLocks/>
          </p:cNvSpPr>
          <p:nvPr/>
        </p:nvSpPr>
        <p:spPr>
          <a:xfrm>
            <a:off x="-606927" y="507064"/>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Additional Insights from previous visual</a:t>
            </a:r>
            <a:endParaRPr lang="en-GB" sz="1800" dirty="0"/>
          </a:p>
        </p:txBody>
      </p:sp>
      <p:sp>
        <p:nvSpPr>
          <p:cNvPr id="2" name="Title 2">
            <a:extLst>
              <a:ext uri="{FF2B5EF4-FFF2-40B4-BE49-F238E27FC236}">
                <a16:creationId xmlns:a16="http://schemas.microsoft.com/office/drawing/2014/main" id="{B3252746-8748-0EB3-508E-4D4727018AB9}"/>
              </a:ext>
            </a:extLst>
          </p:cNvPr>
          <p:cNvSpPr txBox="1">
            <a:spLocks/>
          </p:cNvSpPr>
          <p:nvPr/>
        </p:nvSpPr>
        <p:spPr>
          <a:xfrm>
            <a:off x="3157704" y="3023655"/>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400" dirty="0">
                <a:latin typeface="Segoe UI Semibold" panose="020B0702040204020203" pitchFamily="34" charset="0"/>
                <a:cs typeface="Segoe UI Semibold" panose="020B0702040204020203" pitchFamily="34" charset="0"/>
              </a:rPr>
              <a:t>As we can see from the visual in the previous slide, the Retailer channel leads the Gross Sales charts in Fiscal Year 2021 with an amount equaling 2690.56M and accounting for approximately 73% of Gross Sales.</a:t>
            </a:r>
            <a:endParaRPr lang="en-GB" sz="1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85211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0C03822A-BAE7-C3F5-0C0B-BD78975CBC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75C38A-8AB8-C75E-B057-E7FF1B290337}"/>
              </a:ext>
            </a:extLst>
          </p:cNvPr>
          <p:cNvSpPr>
            <a:spLocks noGrp="1"/>
          </p:cNvSpPr>
          <p:nvPr>
            <p:ph type="title"/>
          </p:nvPr>
        </p:nvSpPr>
        <p:spPr>
          <a:xfrm>
            <a:off x="2055173" y="120506"/>
            <a:ext cx="8081654" cy="610863"/>
          </a:xfrm>
        </p:spPr>
        <p:txBody>
          <a:bodyPr rtlCol="0">
            <a:noAutofit/>
          </a:bodyPr>
          <a:lstStyle/>
          <a:p>
            <a:pPr algn="ctr"/>
            <a:r>
              <a:rPr lang="en-GB" sz="2000" dirty="0"/>
              <a:t>10. Get the Top 3 products in each division that have a high total_sold_quantity in the fiscal_year 2021</a:t>
            </a:r>
          </a:p>
        </p:txBody>
      </p:sp>
      <p:sp>
        <p:nvSpPr>
          <p:cNvPr id="6" name="Slide Number Placeholder 5">
            <a:extLst>
              <a:ext uri="{FF2B5EF4-FFF2-40B4-BE49-F238E27FC236}">
                <a16:creationId xmlns:a16="http://schemas.microsoft.com/office/drawing/2014/main" id="{9224E93F-FC49-EBC6-6EDA-8F51ACA6EE05}"/>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26</a:t>
            </a:fld>
            <a:endParaRPr lang="en-GB" dirty="0"/>
          </a:p>
        </p:txBody>
      </p:sp>
      <p:sp>
        <p:nvSpPr>
          <p:cNvPr id="4" name="Date Placeholder 3">
            <a:extLst>
              <a:ext uri="{FF2B5EF4-FFF2-40B4-BE49-F238E27FC236}">
                <a16:creationId xmlns:a16="http://schemas.microsoft.com/office/drawing/2014/main" id="{2428E7DD-DAE5-ECAC-50FA-0DF47494C0E4}"/>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64B021F8-AC36-920E-40B9-89C8C805EB5C}"/>
              </a:ext>
            </a:extLst>
          </p:cNvPr>
          <p:cNvSpPr txBox="1">
            <a:spLocks/>
          </p:cNvSpPr>
          <p:nvPr/>
        </p:nvSpPr>
        <p:spPr>
          <a:xfrm>
            <a:off x="3390102" y="915989"/>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sp>
        <p:nvSpPr>
          <p:cNvPr id="2" name="Footer Placeholder 4">
            <a:extLst>
              <a:ext uri="{FF2B5EF4-FFF2-40B4-BE49-F238E27FC236}">
                <a16:creationId xmlns:a16="http://schemas.microsoft.com/office/drawing/2014/main" id="{0FEBD160-D4C5-A681-E6C8-3285DEA4C9C4}"/>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pic>
        <p:nvPicPr>
          <p:cNvPr id="7" name="Picture 6" descr="A screenshot of a computer program&#10;&#10;AI-generated content may be incorrect.">
            <a:extLst>
              <a:ext uri="{FF2B5EF4-FFF2-40B4-BE49-F238E27FC236}">
                <a16:creationId xmlns:a16="http://schemas.microsoft.com/office/drawing/2014/main" id="{B4C2D34F-EDFD-D438-912A-6318B9B19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836" y="1553543"/>
            <a:ext cx="5208755" cy="3750913"/>
          </a:xfrm>
          <a:prstGeom prst="rect">
            <a:avLst/>
          </a:prstGeom>
        </p:spPr>
      </p:pic>
      <p:pic>
        <p:nvPicPr>
          <p:cNvPr id="10" name="Picture 9">
            <a:extLst>
              <a:ext uri="{FF2B5EF4-FFF2-40B4-BE49-F238E27FC236}">
                <a16:creationId xmlns:a16="http://schemas.microsoft.com/office/drawing/2014/main" id="{EBB200A5-F144-B9FC-9C47-62632B2B2823}"/>
              </a:ext>
            </a:extLst>
          </p:cNvPr>
          <p:cNvPicPr>
            <a:picLocks noChangeAspect="1"/>
          </p:cNvPicPr>
          <p:nvPr/>
        </p:nvPicPr>
        <p:blipFill>
          <a:blip r:embed="rId4"/>
          <a:stretch>
            <a:fillRect/>
          </a:stretch>
        </p:blipFill>
        <p:spPr>
          <a:xfrm>
            <a:off x="6881157" y="2614498"/>
            <a:ext cx="4790007" cy="1629002"/>
          </a:xfrm>
          <a:prstGeom prst="rect">
            <a:avLst/>
          </a:prstGeom>
        </p:spPr>
      </p:pic>
    </p:spTree>
    <p:extLst>
      <p:ext uri="{BB962C8B-B14F-4D97-AF65-F5344CB8AC3E}">
        <p14:creationId xmlns:p14="http://schemas.microsoft.com/office/powerpoint/2010/main" val="1164122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68894-1E36-4051-BE7D-D32C201A3A0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1BEF846-4AA9-2BD1-853D-6AEFE4D71E48}"/>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F0891243-2A8F-3DC4-DB1A-A6AA91C8AF1C}"/>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F95EA27E-21CC-8AB8-ED27-A3A760C937AB}"/>
              </a:ext>
            </a:extLst>
          </p:cNvPr>
          <p:cNvSpPr>
            <a:spLocks noGrp="1"/>
          </p:cNvSpPr>
          <p:nvPr>
            <p:ph type="sldNum" sz="quarter" idx="13"/>
          </p:nvPr>
        </p:nvSpPr>
        <p:spPr/>
        <p:txBody>
          <a:bodyPr/>
          <a:lstStyle/>
          <a:p>
            <a:pPr rtl="0"/>
            <a:fld id="{294A09A9-5501-47C1-A89A-A340965A2BE2}" type="slidenum">
              <a:rPr lang="en-GB" noProof="0" smtClean="0"/>
              <a:pPr rtl="0"/>
              <a:t>27</a:t>
            </a:fld>
            <a:endParaRPr lang="en-GB" noProof="0">
              <a:latin typeface="+mn-lt"/>
            </a:endParaRPr>
          </a:p>
        </p:txBody>
      </p:sp>
      <p:sp>
        <p:nvSpPr>
          <p:cNvPr id="7" name="Title 2">
            <a:extLst>
              <a:ext uri="{FF2B5EF4-FFF2-40B4-BE49-F238E27FC236}">
                <a16:creationId xmlns:a16="http://schemas.microsoft.com/office/drawing/2014/main" id="{5C3E5DE3-3B68-5315-271E-8758C1C0A09E}"/>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tenth request</a:t>
            </a:r>
            <a:endParaRPr lang="en-GB" sz="1800" dirty="0"/>
          </a:p>
        </p:txBody>
      </p:sp>
      <p:pic>
        <p:nvPicPr>
          <p:cNvPr id="19" name="Picture 18">
            <a:extLst>
              <a:ext uri="{FF2B5EF4-FFF2-40B4-BE49-F238E27FC236}">
                <a16:creationId xmlns:a16="http://schemas.microsoft.com/office/drawing/2014/main" id="{DCC022BF-A0B0-168D-E59D-7942AAAD269B}"/>
              </a:ext>
            </a:extLst>
          </p:cNvPr>
          <p:cNvPicPr>
            <a:picLocks noChangeAspect="1"/>
          </p:cNvPicPr>
          <p:nvPr/>
        </p:nvPicPr>
        <p:blipFill>
          <a:blip r:embed="rId2"/>
          <a:stretch>
            <a:fillRect/>
          </a:stretch>
        </p:blipFill>
        <p:spPr>
          <a:xfrm>
            <a:off x="1079767" y="1036887"/>
            <a:ext cx="10032460" cy="5010495"/>
          </a:xfrm>
          <a:prstGeom prst="rect">
            <a:avLst/>
          </a:prstGeom>
        </p:spPr>
      </p:pic>
    </p:spTree>
    <p:extLst>
      <p:ext uri="{BB962C8B-B14F-4D97-AF65-F5344CB8AC3E}">
        <p14:creationId xmlns:p14="http://schemas.microsoft.com/office/powerpoint/2010/main" val="3368631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rtlCol="0"/>
          <a:lstStyle/>
          <a:p>
            <a:pPr rtl="0"/>
            <a:r>
              <a:rPr lang="en-GB" b="1" dirty="0"/>
              <a:t>Divyank Rawat  </a:t>
            </a:r>
            <a:r>
              <a:rPr lang="en-GB" dirty="0"/>
              <a:t>  </a:t>
            </a:r>
          </a:p>
          <a:p>
            <a:pPr rtl="0"/>
            <a:r>
              <a:rPr lang="en-GB" dirty="0"/>
              <a:t>divyankrawat2021@gmail.com</a:t>
            </a:r>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3EA4F-96DA-0DA7-9328-C78CBF765C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C2E216D-6459-824C-293C-D311A9B4F37E}"/>
              </a:ext>
            </a:extLst>
          </p:cNvPr>
          <p:cNvSpPr>
            <a:spLocks noGrp="1"/>
          </p:cNvSpPr>
          <p:nvPr>
            <p:ph type="title"/>
          </p:nvPr>
        </p:nvSpPr>
        <p:spPr/>
        <p:txBody>
          <a:bodyPr rtlCol="0"/>
          <a:lstStyle/>
          <a:p>
            <a:pPr rtl="0"/>
            <a:r>
              <a:rPr lang="en-US" dirty="0"/>
              <a:t>Tasks</a:t>
            </a:r>
            <a:endParaRPr lang="en-GB" dirty="0"/>
          </a:p>
        </p:txBody>
      </p:sp>
      <p:sp>
        <p:nvSpPr>
          <p:cNvPr id="4" name="Text Placeholder 3">
            <a:extLst>
              <a:ext uri="{FF2B5EF4-FFF2-40B4-BE49-F238E27FC236}">
                <a16:creationId xmlns:a16="http://schemas.microsoft.com/office/drawing/2014/main" id="{D0A3E787-63EB-53C0-D444-F351995DD7AA}"/>
              </a:ext>
            </a:extLst>
          </p:cNvPr>
          <p:cNvSpPr>
            <a:spLocks noGrp="1"/>
          </p:cNvSpPr>
          <p:nvPr>
            <p:ph type="body" sz="quarter" idx="11"/>
          </p:nvPr>
        </p:nvSpPr>
        <p:spPr/>
        <p:txBody>
          <a:bodyPr rtlCol="0"/>
          <a:lstStyle/>
          <a:p>
            <a:pPr marL="285750" indent="-285750" rtl="0">
              <a:buFont typeface="Arial" panose="020B0604020202020204" pitchFamily="34" charset="0"/>
              <a:buChar char="•"/>
            </a:pPr>
            <a:r>
              <a:rPr lang="en-GB" dirty="0">
                <a:solidFill>
                  <a:srgbClr val="131022"/>
                </a:solidFill>
                <a:latin typeface="Manrope"/>
              </a:rPr>
              <a:t>T</a:t>
            </a:r>
            <a:r>
              <a:rPr lang="en-GB" b="0" i="0" dirty="0">
                <a:solidFill>
                  <a:srgbClr val="131022"/>
                </a:solidFill>
                <a:effectLst/>
                <a:latin typeface="Manrope"/>
              </a:rPr>
              <a:t>here are 10 ad-hoc requests for which the business needs insights.</a:t>
            </a:r>
          </a:p>
          <a:p>
            <a:pPr marL="285750" indent="-285750" rtl="0">
              <a:buFont typeface="Arial" panose="020B0604020202020204" pitchFamily="34" charset="0"/>
              <a:buChar char="•"/>
            </a:pPr>
            <a:r>
              <a:rPr lang="en-GB" dirty="0">
                <a:solidFill>
                  <a:srgbClr val="131022"/>
                </a:solidFill>
                <a:latin typeface="Manrope"/>
              </a:rPr>
              <a:t>R</a:t>
            </a:r>
            <a:r>
              <a:rPr lang="en-GB" b="0" i="0" dirty="0">
                <a:solidFill>
                  <a:srgbClr val="131022"/>
                </a:solidFill>
                <a:effectLst/>
                <a:latin typeface="Manrope"/>
              </a:rPr>
              <a:t>un an SQL query to answer these requests.</a:t>
            </a:r>
          </a:p>
          <a:p>
            <a:pPr marL="285750" indent="-285750" rtl="0">
              <a:buFont typeface="Arial" panose="020B0604020202020204" pitchFamily="34" charset="0"/>
              <a:buChar char="•"/>
            </a:pPr>
            <a:r>
              <a:rPr lang="en-GB" dirty="0">
                <a:solidFill>
                  <a:srgbClr val="131022"/>
                </a:solidFill>
                <a:latin typeface="Manrope"/>
              </a:rPr>
              <a:t>Add some visuals to support your findings.</a:t>
            </a:r>
            <a:endParaRPr lang="en-GB" dirty="0"/>
          </a:p>
        </p:txBody>
      </p:sp>
      <p:sp>
        <p:nvSpPr>
          <p:cNvPr id="7" name="Slide Number Placeholder 6">
            <a:extLst>
              <a:ext uri="{FF2B5EF4-FFF2-40B4-BE49-F238E27FC236}">
                <a16:creationId xmlns:a16="http://schemas.microsoft.com/office/drawing/2014/main" id="{AC526D20-A930-11F0-0269-7A1B3D1A07FA}"/>
              </a:ext>
            </a:extLst>
          </p:cNvPr>
          <p:cNvSpPr>
            <a:spLocks noGrp="1"/>
          </p:cNvSpPr>
          <p:nvPr>
            <p:ph type="sldNum" sz="quarter" idx="16"/>
          </p:nvPr>
        </p:nvSpPr>
        <p:spPr>
          <a:xfrm>
            <a:off x="971550" y="6332220"/>
            <a:ext cx="523240" cy="247651"/>
          </a:xfrm>
        </p:spPr>
        <p:txBody>
          <a:bodyPr rtlCol="0"/>
          <a:lstStyle/>
          <a:p>
            <a:pPr rtl="0"/>
            <a:r>
              <a:rPr lang="en-US" dirty="0"/>
              <a:t>3</a:t>
            </a:r>
            <a:endParaRPr lang="en-GB" dirty="0"/>
          </a:p>
        </p:txBody>
      </p:sp>
      <p:sp>
        <p:nvSpPr>
          <p:cNvPr id="6" name="Footer Placeholder 5">
            <a:extLst>
              <a:ext uri="{FF2B5EF4-FFF2-40B4-BE49-F238E27FC236}">
                <a16:creationId xmlns:a16="http://schemas.microsoft.com/office/drawing/2014/main" id="{0EA891B4-930A-9DCE-6D57-0A5818851B8A}"/>
              </a:ext>
            </a:extLst>
          </p:cNvPr>
          <p:cNvSpPr>
            <a:spLocks noGrp="1"/>
          </p:cNvSpPr>
          <p:nvPr>
            <p:ph type="ftr" sz="quarter" idx="15"/>
          </p:nvPr>
        </p:nvSpPr>
        <p:spPr>
          <a:xfrm>
            <a:off x="1494790" y="6332220"/>
            <a:ext cx="1497330" cy="247651"/>
          </a:xfrm>
        </p:spPr>
        <p:txBody>
          <a:bodyPr rtlCol="0"/>
          <a:lstStyle/>
          <a:p>
            <a:pPr rtl="0"/>
            <a:r>
              <a:rPr lang="en-GB" dirty="0"/>
              <a:t>Ad-hoc Analysis</a:t>
            </a:r>
          </a:p>
        </p:txBody>
      </p:sp>
      <p:pic>
        <p:nvPicPr>
          <p:cNvPr id="53" name="Picture Placeholder 52" descr="Hanging Lightbulbs">
            <a:extLst>
              <a:ext uri="{FF2B5EF4-FFF2-40B4-BE49-F238E27FC236}">
                <a16:creationId xmlns:a16="http://schemas.microsoft.com/office/drawing/2014/main" id="{E63EE7B8-C77F-A1F3-8B3E-03674F5D4A9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18009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943E-E9AF-32A8-83F2-FB5B599B3323}"/>
              </a:ext>
            </a:extLst>
          </p:cNvPr>
          <p:cNvSpPr>
            <a:spLocks noGrp="1"/>
          </p:cNvSpPr>
          <p:nvPr>
            <p:ph type="title"/>
          </p:nvPr>
        </p:nvSpPr>
        <p:spPr>
          <a:xfrm>
            <a:off x="952500" y="597347"/>
            <a:ext cx="4941477" cy="610863"/>
          </a:xfrm>
        </p:spPr>
        <p:txBody>
          <a:bodyPr>
            <a:noAutofit/>
          </a:bodyPr>
          <a:lstStyle/>
          <a:p>
            <a:r>
              <a:rPr lang="en-US" sz="3200" dirty="0"/>
              <a:t>Tools Used for Analysis</a:t>
            </a:r>
            <a:endParaRPr lang="en-GB" sz="3200" dirty="0"/>
          </a:p>
        </p:txBody>
      </p:sp>
      <p:sp>
        <p:nvSpPr>
          <p:cNvPr id="3" name="Text Placeholder 2">
            <a:extLst>
              <a:ext uri="{FF2B5EF4-FFF2-40B4-BE49-F238E27FC236}">
                <a16:creationId xmlns:a16="http://schemas.microsoft.com/office/drawing/2014/main" id="{FA60A86C-1915-7BFE-7474-659067BDB1C9}"/>
              </a:ext>
            </a:extLst>
          </p:cNvPr>
          <p:cNvSpPr>
            <a:spLocks noGrp="1"/>
          </p:cNvSpPr>
          <p:nvPr>
            <p:ph type="body" idx="1"/>
          </p:nvPr>
        </p:nvSpPr>
        <p:spPr/>
        <p:txBody>
          <a:bodyPr/>
          <a:lstStyle/>
          <a:p>
            <a:r>
              <a:rPr lang="en-US" dirty="0"/>
              <a:t>Power BI</a:t>
            </a:r>
            <a:endParaRPr lang="en-GB" dirty="0"/>
          </a:p>
        </p:txBody>
      </p:sp>
      <p:sp>
        <p:nvSpPr>
          <p:cNvPr id="4" name="Content Placeholder 3">
            <a:extLst>
              <a:ext uri="{FF2B5EF4-FFF2-40B4-BE49-F238E27FC236}">
                <a16:creationId xmlns:a16="http://schemas.microsoft.com/office/drawing/2014/main" id="{48CBB2EE-BA80-6E39-8C2D-FF813C85449C}"/>
              </a:ext>
            </a:extLst>
          </p:cNvPr>
          <p:cNvSpPr>
            <a:spLocks noGrp="1"/>
          </p:cNvSpPr>
          <p:nvPr>
            <p:ph sz="half" idx="2"/>
          </p:nvPr>
        </p:nvSpPr>
        <p:spPr/>
        <p:txBody>
          <a:bodyPr/>
          <a:lstStyle/>
          <a:p>
            <a:r>
              <a:rPr lang="en-US" dirty="0"/>
              <a:t>Used to create Visuals</a:t>
            </a:r>
            <a:endParaRPr lang="en-GB" dirty="0"/>
          </a:p>
        </p:txBody>
      </p:sp>
      <p:sp>
        <p:nvSpPr>
          <p:cNvPr id="5" name="Text Placeholder 4">
            <a:extLst>
              <a:ext uri="{FF2B5EF4-FFF2-40B4-BE49-F238E27FC236}">
                <a16:creationId xmlns:a16="http://schemas.microsoft.com/office/drawing/2014/main" id="{793C0068-8D19-0445-0F89-100559B21D43}"/>
              </a:ext>
            </a:extLst>
          </p:cNvPr>
          <p:cNvSpPr>
            <a:spLocks noGrp="1"/>
          </p:cNvSpPr>
          <p:nvPr>
            <p:ph type="body" idx="10"/>
          </p:nvPr>
        </p:nvSpPr>
        <p:spPr/>
        <p:txBody>
          <a:bodyPr/>
          <a:lstStyle/>
          <a:p>
            <a:r>
              <a:rPr lang="en-US" dirty="0"/>
              <a:t>MS Excel</a:t>
            </a:r>
            <a:endParaRPr lang="en-GB" dirty="0"/>
          </a:p>
        </p:txBody>
      </p:sp>
      <p:sp>
        <p:nvSpPr>
          <p:cNvPr id="6" name="Content Placeholder 5">
            <a:extLst>
              <a:ext uri="{FF2B5EF4-FFF2-40B4-BE49-F238E27FC236}">
                <a16:creationId xmlns:a16="http://schemas.microsoft.com/office/drawing/2014/main" id="{9C76CA66-F439-7FDE-3E51-FCBEDF4F41A4}"/>
              </a:ext>
            </a:extLst>
          </p:cNvPr>
          <p:cNvSpPr>
            <a:spLocks noGrp="1"/>
          </p:cNvSpPr>
          <p:nvPr>
            <p:ph sz="half" idx="11"/>
          </p:nvPr>
        </p:nvSpPr>
        <p:spPr/>
        <p:txBody>
          <a:bodyPr/>
          <a:lstStyle/>
          <a:p>
            <a:r>
              <a:rPr lang="en-US" dirty="0"/>
              <a:t>Used to streamline data and create Visuals</a:t>
            </a:r>
            <a:endParaRPr lang="en-GB" dirty="0"/>
          </a:p>
        </p:txBody>
      </p:sp>
      <p:sp>
        <p:nvSpPr>
          <p:cNvPr id="7" name="Text Placeholder 6">
            <a:extLst>
              <a:ext uri="{FF2B5EF4-FFF2-40B4-BE49-F238E27FC236}">
                <a16:creationId xmlns:a16="http://schemas.microsoft.com/office/drawing/2014/main" id="{A272B1DE-DF48-C8DC-5798-E1415A7F25A1}"/>
              </a:ext>
            </a:extLst>
          </p:cNvPr>
          <p:cNvSpPr>
            <a:spLocks noGrp="1"/>
          </p:cNvSpPr>
          <p:nvPr>
            <p:ph type="body" idx="12"/>
          </p:nvPr>
        </p:nvSpPr>
        <p:spPr/>
        <p:txBody>
          <a:bodyPr/>
          <a:lstStyle/>
          <a:p>
            <a:r>
              <a:rPr lang="en-US" dirty="0"/>
              <a:t>MySQL</a:t>
            </a:r>
            <a:endParaRPr lang="en-GB" dirty="0"/>
          </a:p>
        </p:txBody>
      </p:sp>
      <p:sp>
        <p:nvSpPr>
          <p:cNvPr id="8" name="Content Placeholder 7">
            <a:extLst>
              <a:ext uri="{FF2B5EF4-FFF2-40B4-BE49-F238E27FC236}">
                <a16:creationId xmlns:a16="http://schemas.microsoft.com/office/drawing/2014/main" id="{E8DF29A0-9EC0-7FE6-FB7B-B4979B8F917C}"/>
              </a:ext>
            </a:extLst>
          </p:cNvPr>
          <p:cNvSpPr>
            <a:spLocks noGrp="1"/>
          </p:cNvSpPr>
          <p:nvPr>
            <p:ph sz="half" idx="13"/>
          </p:nvPr>
        </p:nvSpPr>
        <p:spPr/>
        <p:txBody>
          <a:bodyPr/>
          <a:lstStyle/>
          <a:p>
            <a:r>
              <a:rPr lang="en-US" dirty="0"/>
              <a:t>Used for creating database queries</a:t>
            </a:r>
            <a:endParaRPr lang="en-GB" dirty="0"/>
          </a:p>
        </p:txBody>
      </p:sp>
      <p:sp>
        <p:nvSpPr>
          <p:cNvPr id="9" name="Date Placeholder 8">
            <a:extLst>
              <a:ext uri="{FF2B5EF4-FFF2-40B4-BE49-F238E27FC236}">
                <a16:creationId xmlns:a16="http://schemas.microsoft.com/office/drawing/2014/main" id="{04444A07-E455-F3B5-273E-DE70DE973EB6}"/>
              </a:ext>
            </a:extLst>
          </p:cNvPr>
          <p:cNvSpPr>
            <a:spLocks noGrp="1"/>
          </p:cNvSpPr>
          <p:nvPr>
            <p:ph type="dt" sz="half" idx="14"/>
          </p:nvPr>
        </p:nvSpPr>
        <p:spPr/>
        <p:txBody>
          <a:bodyPr/>
          <a:lstStyle/>
          <a:p>
            <a:pPr rtl="0"/>
            <a:fld id="{6D17C7AE-DC41-4D6E-8CE7-A0296D62536F}" type="datetime3">
              <a:rPr lang="en-GB" noProof="0" smtClean="0">
                <a:latin typeface="+mn-lt"/>
              </a:rPr>
              <a:t>22 May, 2025</a:t>
            </a:fld>
            <a:endParaRPr lang="en-GB" noProof="0" dirty="0">
              <a:latin typeface="+mn-lt"/>
            </a:endParaRPr>
          </a:p>
        </p:txBody>
      </p:sp>
      <p:sp>
        <p:nvSpPr>
          <p:cNvPr id="10" name="Footer Placeholder 9">
            <a:extLst>
              <a:ext uri="{FF2B5EF4-FFF2-40B4-BE49-F238E27FC236}">
                <a16:creationId xmlns:a16="http://schemas.microsoft.com/office/drawing/2014/main" id="{9F18D2D8-AD64-17C7-81FB-CA46C2E27EB3}"/>
              </a:ext>
            </a:extLst>
          </p:cNvPr>
          <p:cNvSpPr>
            <a:spLocks noGrp="1"/>
          </p:cNvSpPr>
          <p:nvPr>
            <p:ph type="ftr" sz="quarter" idx="15"/>
          </p:nvPr>
        </p:nvSpPr>
        <p:spPr/>
        <p:txBody>
          <a:bodyPr/>
          <a:lstStyle/>
          <a:p>
            <a:pPr rtl="0"/>
            <a:r>
              <a:rPr lang="en-GB" noProof="0"/>
              <a:t>Annual Review</a:t>
            </a:r>
            <a:endParaRPr lang="en-GB" b="0" noProof="0" dirty="0"/>
          </a:p>
        </p:txBody>
      </p:sp>
      <p:sp>
        <p:nvSpPr>
          <p:cNvPr id="11" name="Slide Number Placeholder 10">
            <a:extLst>
              <a:ext uri="{FF2B5EF4-FFF2-40B4-BE49-F238E27FC236}">
                <a16:creationId xmlns:a16="http://schemas.microsoft.com/office/drawing/2014/main" id="{6D31FDC3-5E76-40F8-F3B6-E6BAA157D4F7}"/>
              </a:ext>
            </a:extLst>
          </p:cNvPr>
          <p:cNvSpPr>
            <a:spLocks noGrp="1"/>
          </p:cNvSpPr>
          <p:nvPr>
            <p:ph type="sldNum" sz="quarter" idx="16"/>
          </p:nvPr>
        </p:nvSpPr>
        <p:spPr/>
        <p:txBody>
          <a:bodyPr/>
          <a:lstStyle/>
          <a:p>
            <a:pPr rtl="0"/>
            <a:fld id="{294A09A9-5501-47C1-A89A-A340965A2BE2}" type="slidenum">
              <a:rPr lang="en-GB" noProof="0" smtClean="0"/>
              <a:pPr rtl="0"/>
              <a:t>4</a:t>
            </a:fld>
            <a:endParaRPr lang="en-GB" noProof="0" dirty="0"/>
          </a:p>
        </p:txBody>
      </p:sp>
    </p:spTree>
    <p:extLst>
      <p:ext uri="{BB962C8B-B14F-4D97-AF65-F5344CB8AC3E}">
        <p14:creationId xmlns:p14="http://schemas.microsoft.com/office/powerpoint/2010/main" val="372209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2055173" y="248871"/>
            <a:ext cx="8081654" cy="610863"/>
          </a:xfrm>
        </p:spPr>
        <p:txBody>
          <a:bodyPr rtlCol="0">
            <a:noAutofit/>
          </a:bodyPr>
          <a:lstStyle/>
          <a:p>
            <a:pPr algn="ctr" rtl="0"/>
            <a:r>
              <a:rPr lang="en-GB" sz="2000" dirty="0"/>
              <a:t>1. Provide the list of markets in which customer "Atliq Exclusive" operates its business in the APAC region. </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5</a:t>
            </a:fld>
            <a:endParaRPr lang="en-GB"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pic>
        <p:nvPicPr>
          <p:cNvPr id="9" name="Picture 8">
            <a:extLst>
              <a:ext uri="{FF2B5EF4-FFF2-40B4-BE49-F238E27FC236}">
                <a16:creationId xmlns:a16="http://schemas.microsoft.com/office/drawing/2014/main" id="{18D1FE2C-ED8A-C2F1-0411-BF3CA707B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73" y="1971660"/>
            <a:ext cx="7447998" cy="2767189"/>
          </a:xfrm>
          <a:prstGeom prst="rect">
            <a:avLst/>
          </a:prstGeom>
        </p:spPr>
      </p:pic>
      <p:pic>
        <p:nvPicPr>
          <p:cNvPr id="13" name="Picture 12">
            <a:extLst>
              <a:ext uri="{FF2B5EF4-FFF2-40B4-BE49-F238E27FC236}">
                <a16:creationId xmlns:a16="http://schemas.microsoft.com/office/drawing/2014/main" id="{6C639BC9-79D0-BB40-C6E5-11D74533EA7D}"/>
              </a:ext>
            </a:extLst>
          </p:cNvPr>
          <p:cNvPicPr>
            <a:picLocks noChangeAspect="1"/>
          </p:cNvPicPr>
          <p:nvPr/>
        </p:nvPicPr>
        <p:blipFill>
          <a:blip r:embed="rId4"/>
          <a:stretch>
            <a:fillRect/>
          </a:stretch>
        </p:blipFill>
        <p:spPr>
          <a:xfrm>
            <a:off x="9707797" y="1971660"/>
            <a:ext cx="1821594" cy="2767189"/>
          </a:xfrm>
          <a:prstGeom prst="rect">
            <a:avLst/>
          </a:prstGeom>
        </p:spPr>
      </p:pic>
      <p:sp>
        <p:nvSpPr>
          <p:cNvPr id="15" name="Title 2">
            <a:extLst>
              <a:ext uri="{FF2B5EF4-FFF2-40B4-BE49-F238E27FC236}">
                <a16:creationId xmlns:a16="http://schemas.microsoft.com/office/drawing/2014/main" id="{9E234050-FF2E-C022-7464-F512D3EF77AD}"/>
              </a:ext>
            </a:extLst>
          </p:cNvPr>
          <p:cNvSpPr txBox="1">
            <a:spLocks/>
          </p:cNvSpPr>
          <p:nvPr/>
        </p:nvSpPr>
        <p:spPr>
          <a:xfrm>
            <a:off x="3354550" y="1162526"/>
            <a:ext cx="5482899"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spTree>
    <p:extLst>
      <p:ext uri="{BB962C8B-B14F-4D97-AF65-F5344CB8AC3E}">
        <p14:creationId xmlns:p14="http://schemas.microsoft.com/office/powerpoint/2010/main" val="2521537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F9F031-4D60-5F3B-C99E-2B691D549856}"/>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9FA18927-CB3A-1968-71A7-0423FA09AAE3}"/>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0564FED1-D91D-3F90-FB1C-98A015EC8C0A}"/>
              </a:ext>
            </a:extLst>
          </p:cNvPr>
          <p:cNvSpPr>
            <a:spLocks noGrp="1"/>
          </p:cNvSpPr>
          <p:nvPr>
            <p:ph type="sldNum" sz="quarter" idx="13"/>
          </p:nvPr>
        </p:nvSpPr>
        <p:spPr/>
        <p:txBody>
          <a:bodyPr/>
          <a:lstStyle/>
          <a:p>
            <a:pPr rtl="0"/>
            <a:fld id="{294A09A9-5501-47C1-A89A-A340965A2BE2}" type="slidenum">
              <a:rPr lang="en-GB" noProof="0" smtClean="0"/>
              <a:pPr rtl="0"/>
              <a:t>6</a:t>
            </a:fld>
            <a:endParaRPr lang="en-GB" noProof="0">
              <a:latin typeface="+mn-lt"/>
            </a:endParaRPr>
          </a:p>
        </p:txBody>
      </p:sp>
      <p:pic>
        <p:nvPicPr>
          <p:cNvPr id="11" name="Picture 10">
            <a:extLst>
              <a:ext uri="{FF2B5EF4-FFF2-40B4-BE49-F238E27FC236}">
                <a16:creationId xmlns:a16="http://schemas.microsoft.com/office/drawing/2014/main" id="{29367910-50EC-463D-442E-E72D0A46B479}"/>
              </a:ext>
            </a:extLst>
          </p:cNvPr>
          <p:cNvPicPr>
            <a:picLocks noChangeAspect="1"/>
          </p:cNvPicPr>
          <p:nvPr/>
        </p:nvPicPr>
        <p:blipFill>
          <a:blip r:embed="rId2"/>
          <a:stretch>
            <a:fillRect/>
          </a:stretch>
        </p:blipFill>
        <p:spPr>
          <a:xfrm>
            <a:off x="1810964" y="978319"/>
            <a:ext cx="8570069" cy="4901362"/>
          </a:xfrm>
          <a:prstGeom prst="rect">
            <a:avLst/>
          </a:prstGeom>
        </p:spPr>
      </p:pic>
      <p:sp>
        <p:nvSpPr>
          <p:cNvPr id="16" name="Title 2">
            <a:extLst>
              <a:ext uri="{FF2B5EF4-FFF2-40B4-BE49-F238E27FC236}">
                <a16:creationId xmlns:a16="http://schemas.microsoft.com/office/drawing/2014/main" id="{19D8DCAC-7399-9AEC-3EBD-1F4A1BB5C5E3}"/>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first request</a:t>
            </a:r>
            <a:endParaRPr lang="en-GB" sz="1800" dirty="0"/>
          </a:p>
        </p:txBody>
      </p:sp>
    </p:spTree>
    <p:extLst>
      <p:ext uri="{BB962C8B-B14F-4D97-AF65-F5344CB8AC3E}">
        <p14:creationId xmlns:p14="http://schemas.microsoft.com/office/powerpoint/2010/main" val="19622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9C418-877A-33AF-A9DC-D47B9C39FE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EB4C3E-ADF9-CDC9-3907-F3A46E4CD6A8}"/>
              </a:ext>
            </a:extLst>
          </p:cNvPr>
          <p:cNvSpPr>
            <a:spLocks noGrp="1"/>
          </p:cNvSpPr>
          <p:nvPr>
            <p:ph type="title"/>
          </p:nvPr>
        </p:nvSpPr>
        <p:spPr>
          <a:xfrm>
            <a:off x="2055173" y="248871"/>
            <a:ext cx="8081654" cy="610863"/>
          </a:xfrm>
        </p:spPr>
        <p:txBody>
          <a:bodyPr rtlCol="0">
            <a:noAutofit/>
          </a:bodyPr>
          <a:lstStyle/>
          <a:p>
            <a:pPr algn="ctr" rtl="0"/>
            <a:r>
              <a:rPr lang="en-GB" sz="2000" dirty="0"/>
              <a:t>2. What is the percentage of unique product increase in 2021 vs. 2020?</a:t>
            </a:r>
          </a:p>
        </p:txBody>
      </p:sp>
      <p:sp>
        <p:nvSpPr>
          <p:cNvPr id="6" name="Slide Number Placeholder 5">
            <a:extLst>
              <a:ext uri="{FF2B5EF4-FFF2-40B4-BE49-F238E27FC236}">
                <a16:creationId xmlns:a16="http://schemas.microsoft.com/office/drawing/2014/main" id="{837C52BD-C839-4531-87A3-183530B5E284}"/>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7</a:t>
            </a:fld>
            <a:endParaRPr lang="en-GB" dirty="0"/>
          </a:p>
        </p:txBody>
      </p:sp>
      <p:sp>
        <p:nvSpPr>
          <p:cNvPr id="4" name="Date Placeholder 3">
            <a:extLst>
              <a:ext uri="{FF2B5EF4-FFF2-40B4-BE49-F238E27FC236}">
                <a16:creationId xmlns:a16="http://schemas.microsoft.com/office/drawing/2014/main" id="{56A7AF1C-BCBC-4F0F-0CAB-571BC73E31B7}"/>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BE9D87DD-DE9C-34BF-651B-7D04EC1FFBA4}"/>
              </a:ext>
            </a:extLst>
          </p:cNvPr>
          <p:cNvSpPr txBox="1">
            <a:spLocks/>
          </p:cNvSpPr>
          <p:nvPr/>
        </p:nvSpPr>
        <p:spPr>
          <a:xfrm>
            <a:off x="3354550" y="901379"/>
            <a:ext cx="5482899"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pic>
        <p:nvPicPr>
          <p:cNvPr id="7" name="Picture 6" descr="A screenshot of a computer&#10;&#10;AI-generated content may be incorrect.">
            <a:extLst>
              <a:ext uri="{FF2B5EF4-FFF2-40B4-BE49-F238E27FC236}">
                <a16:creationId xmlns:a16="http://schemas.microsoft.com/office/drawing/2014/main" id="{B4011EA1-D5B8-5BC8-0443-ED4BFC54D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31" y="1702152"/>
            <a:ext cx="6346318" cy="3793976"/>
          </a:xfrm>
          <a:prstGeom prst="rect">
            <a:avLst/>
          </a:prstGeom>
        </p:spPr>
      </p:pic>
      <p:pic>
        <p:nvPicPr>
          <p:cNvPr id="10" name="Picture 9">
            <a:extLst>
              <a:ext uri="{FF2B5EF4-FFF2-40B4-BE49-F238E27FC236}">
                <a16:creationId xmlns:a16="http://schemas.microsoft.com/office/drawing/2014/main" id="{7A0CB6DF-64C3-F9FA-FC08-25578A4B2381}"/>
              </a:ext>
            </a:extLst>
          </p:cNvPr>
          <p:cNvPicPr>
            <a:picLocks noChangeAspect="1"/>
          </p:cNvPicPr>
          <p:nvPr/>
        </p:nvPicPr>
        <p:blipFill>
          <a:blip r:embed="rId4"/>
          <a:stretch>
            <a:fillRect/>
          </a:stretch>
        </p:blipFill>
        <p:spPr>
          <a:xfrm>
            <a:off x="8037458" y="3373472"/>
            <a:ext cx="3723282" cy="478681"/>
          </a:xfrm>
          <a:prstGeom prst="rect">
            <a:avLst/>
          </a:prstGeom>
        </p:spPr>
      </p:pic>
      <p:sp>
        <p:nvSpPr>
          <p:cNvPr id="2" name="Footer Placeholder 4">
            <a:extLst>
              <a:ext uri="{FF2B5EF4-FFF2-40B4-BE49-F238E27FC236}">
                <a16:creationId xmlns:a16="http://schemas.microsoft.com/office/drawing/2014/main" id="{8BB2F433-AD16-680F-8535-5046AE5EF984}"/>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spTree>
    <p:extLst>
      <p:ext uri="{BB962C8B-B14F-4D97-AF65-F5344CB8AC3E}">
        <p14:creationId xmlns:p14="http://schemas.microsoft.com/office/powerpoint/2010/main" val="3573125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0684F-AD14-9462-AF2E-EC7C18DD774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5D7C0DF-ECAE-4CE9-AAD1-4CA1CF5595FC}"/>
              </a:ext>
            </a:extLst>
          </p:cNvPr>
          <p:cNvSpPr>
            <a:spLocks noGrp="1"/>
          </p:cNvSpPr>
          <p:nvPr>
            <p:ph type="dt" sz="half" idx="11"/>
          </p:nvPr>
        </p:nvSpPr>
        <p:spPr/>
        <p:txBody>
          <a:bodyPr/>
          <a:lstStyle/>
          <a:p>
            <a:pPr rtl="0"/>
            <a:fld id="{029ECAD1-3047-43DC-81B7-231597E81F19}" type="datetime3">
              <a:rPr lang="en-GB" noProof="0" smtClean="0">
                <a:latin typeface="+mn-lt"/>
              </a:rPr>
              <a:t>22 May, 2025</a:t>
            </a:fld>
            <a:endParaRPr lang="en-GB" noProof="0">
              <a:latin typeface="+mn-lt"/>
            </a:endParaRPr>
          </a:p>
        </p:txBody>
      </p:sp>
      <p:sp>
        <p:nvSpPr>
          <p:cNvPr id="5" name="Footer Placeholder 4">
            <a:extLst>
              <a:ext uri="{FF2B5EF4-FFF2-40B4-BE49-F238E27FC236}">
                <a16:creationId xmlns:a16="http://schemas.microsoft.com/office/drawing/2014/main" id="{F57D5DF8-66D5-89E1-1940-25052018778A}"/>
              </a:ext>
            </a:extLst>
          </p:cNvPr>
          <p:cNvSpPr>
            <a:spLocks noGrp="1"/>
          </p:cNvSpPr>
          <p:nvPr>
            <p:ph type="ftr" sz="quarter" idx="12"/>
          </p:nvPr>
        </p:nvSpPr>
        <p:spPr/>
        <p:txBody>
          <a:bodyPr/>
          <a:lstStyle/>
          <a:p>
            <a:pPr rtl="0"/>
            <a:r>
              <a:rPr lang="en-GB" noProof="0"/>
              <a:t>Annual Review</a:t>
            </a:r>
            <a:endParaRPr lang="en-GB" b="0" noProof="0"/>
          </a:p>
        </p:txBody>
      </p:sp>
      <p:sp>
        <p:nvSpPr>
          <p:cNvPr id="6" name="Slide Number Placeholder 5">
            <a:extLst>
              <a:ext uri="{FF2B5EF4-FFF2-40B4-BE49-F238E27FC236}">
                <a16:creationId xmlns:a16="http://schemas.microsoft.com/office/drawing/2014/main" id="{98E998BC-4805-4657-57DD-7A308389DC45}"/>
              </a:ext>
            </a:extLst>
          </p:cNvPr>
          <p:cNvSpPr>
            <a:spLocks noGrp="1"/>
          </p:cNvSpPr>
          <p:nvPr>
            <p:ph type="sldNum" sz="quarter" idx="13"/>
          </p:nvPr>
        </p:nvSpPr>
        <p:spPr/>
        <p:txBody>
          <a:bodyPr/>
          <a:lstStyle/>
          <a:p>
            <a:pPr rtl="0"/>
            <a:fld id="{294A09A9-5501-47C1-A89A-A340965A2BE2}" type="slidenum">
              <a:rPr lang="en-GB" noProof="0" smtClean="0"/>
              <a:pPr rtl="0"/>
              <a:t>8</a:t>
            </a:fld>
            <a:endParaRPr lang="en-GB" noProof="0">
              <a:latin typeface="+mn-lt"/>
            </a:endParaRPr>
          </a:p>
        </p:txBody>
      </p:sp>
      <p:sp>
        <p:nvSpPr>
          <p:cNvPr id="7" name="Title 2">
            <a:extLst>
              <a:ext uri="{FF2B5EF4-FFF2-40B4-BE49-F238E27FC236}">
                <a16:creationId xmlns:a16="http://schemas.microsoft.com/office/drawing/2014/main" id="{FE05F3AA-808F-37F1-61A2-DFE6A3452414}"/>
              </a:ext>
            </a:extLst>
          </p:cNvPr>
          <p:cNvSpPr txBox="1">
            <a:spLocks/>
          </p:cNvSpPr>
          <p:nvPr/>
        </p:nvSpPr>
        <p:spPr>
          <a:xfrm>
            <a:off x="3157702" y="422788"/>
            <a:ext cx="5876591"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dirty="0"/>
              <a:t>Visual Representation of second request</a:t>
            </a:r>
            <a:endParaRPr lang="en-GB" sz="1800" dirty="0"/>
          </a:p>
        </p:txBody>
      </p:sp>
      <p:pic>
        <p:nvPicPr>
          <p:cNvPr id="14" name="Picture 13">
            <a:extLst>
              <a:ext uri="{FF2B5EF4-FFF2-40B4-BE49-F238E27FC236}">
                <a16:creationId xmlns:a16="http://schemas.microsoft.com/office/drawing/2014/main" id="{33B31EE9-D844-88E4-FFF3-95353EE78E6B}"/>
              </a:ext>
            </a:extLst>
          </p:cNvPr>
          <p:cNvPicPr>
            <a:picLocks noChangeAspect="1"/>
          </p:cNvPicPr>
          <p:nvPr/>
        </p:nvPicPr>
        <p:blipFill>
          <a:blip r:embed="rId2"/>
          <a:stretch>
            <a:fillRect/>
          </a:stretch>
        </p:blipFill>
        <p:spPr>
          <a:xfrm>
            <a:off x="2489872" y="1144230"/>
            <a:ext cx="7212249" cy="4569539"/>
          </a:xfrm>
          <a:prstGeom prst="rect">
            <a:avLst/>
          </a:prstGeom>
        </p:spPr>
      </p:pic>
    </p:spTree>
    <p:extLst>
      <p:ext uri="{BB962C8B-B14F-4D97-AF65-F5344CB8AC3E}">
        <p14:creationId xmlns:p14="http://schemas.microsoft.com/office/powerpoint/2010/main" val="3493705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A256E-BEE7-3A25-8820-8B3C6EF695C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DF92B7-6A5D-BF22-B4FB-63977525F4BC}"/>
              </a:ext>
            </a:extLst>
          </p:cNvPr>
          <p:cNvSpPr>
            <a:spLocks noGrp="1"/>
          </p:cNvSpPr>
          <p:nvPr>
            <p:ph type="title"/>
          </p:nvPr>
        </p:nvSpPr>
        <p:spPr>
          <a:xfrm>
            <a:off x="2055173" y="421589"/>
            <a:ext cx="8081654" cy="610863"/>
          </a:xfrm>
        </p:spPr>
        <p:txBody>
          <a:bodyPr rtlCol="0">
            <a:noAutofit/>
          </a:bodyPr>
          <a:lstStyle/>
          <a:p>
            <a:pPr algn="ctr" rtl="0"/>
            <a:r>
              <a:rPr lang="en-GB" sz="2000" dirty="0"/>
              <a:t>3. Provide a report with all the unique product counts for each segment and sort them in descending order of product counts. </a:t>
            </a:r>
          </a:p>
        </p:txBody>
      </p:sp>
      <p:sp>
        <p:nvSpPr>
          <p:cNvPr id="6" name="Slide Number Placeholder 5">
            <a:extLst>
              <a:ext uri="{FF2B5EF4-FFF2-40B4-BE49-F238E27FC236}">
                <a16:creationId xmlns:a16="http://schemas.microsoft.com/office/drawing/2014/main" id="{C123A3A9-C194-DB27-A729-B33C3B3133A8}"/>
              </a:ext>
            </a:extLst>
          </p:cNvPr>
          <p:cNvSpPr>
            <a:spLocks noGrp="1"/>
          </p:cNvSpPr>
          <p:nvPr>
            <p:ph type="sldNum" sz="quarter" idx="13"/>
          </p:nvPr>
        </p:nvSpPr>
        <p:spPr>
          <a:xfrm>
            <a:off x="971550" y="6332220"/>
            <a:ext cx="523240" cy="247651"/>
          </a:xfrm>
        </p:spPr>
        <p:txBody>
          <a:bodyPr rtlCol="0"/>
          <a:lstStyle/>
          <a:p>
            <a:pPr rtl="0"/>
            <a:fld id="{294A09A9-5501-47C1-A89A-A340965A2BE2}" type="slidenum">
              <a:rPr lang="en-GB" smtClean="0"/>
              <a:pPr rtl="0"/>
              <a:t>9</a:t>
            </a:fld>
            <a:endParaRPr lang="en-GB" dirty="0"/>
          </a:p>
        </p:txBody>
      </p:sp>
      <p:sp>
        <p:nvSpPr>
          <p:cNvPr id="4" name="Date Placeholder 3">
            <a:extLst>
              <a:ext uri="{FF2B5EF4-FFF2-40B4-BE49-F238E27FC236}">
                <a16:creationId xmlns:a16="http://schemas.microsoft.com/office/drawing/2014/main" id="{CD3E127C-1AA4-4E48-E5AF-FB2605CBF358}"/>
              </a:ext>
            </a:extLst>
          </p:cNvPr>
          <p:cNvSpPr>
            <a:spLocks noGrp="1"/>
          </p:cNvSpPr>
          <p:nvPr>
            <p:ph type="dt" sz="half" idx="11"/>
          </p:nvPr>
        </p:nvSpPr>
        <p:spPr>
          <a:xfrm>
            <a:off x="2992120" y="6332220"/>
            <a:ext cx="1313180" cy="247651"/>
          </a:xfrm>
        </p:spPr>
        <p:txBody>
          <a:bodyPr rtlCol="0"/>
          <a:lstStyle/>
          <a:p>
            <a:pPr rtl="0"/>
            <a:fld id="{A7DE502B-E3CB-438D-B6DA-D89E06EA4A78}" type="datetime3">
              <a:rPr lang="en-GB" smtClean="0"/>
              <a:t>22 May, 2025</a:t>
            </a:fld>
            <a:endParaRPr lang="en-GB" dirty="0"/>
          </a:p>
        </p:txBody>
      </p:sp>
      <p:sp>
        <p:nvSpPr>
          <p:cNvPr id="15" name="Title 2">
            <a:extLst>
              <a:ext uri="{FF2B5EF4-FFF2-40B4-BE49-F238E27FC236}">
                <a16:creationId xmlns:a16="http://schemas.microsoft.com/office/drawing/2014/main" id="{E4EE313D-3F1B-5F56-76F1-F70A4B8419B6}"/>
              </a:ext>
            </a:extLst>
          </p:cNvPr>
          <p:cNvSpPr txBox="1">
            <a:spLocks/>
          </p:cNvSpPr>
          <p:nvPr/>
        </p:nvSpPr>
        <p:spPr>
          <a:xfrm>
            <a:off x="3390102" y="1315372"/>
            <a:ext cx="5411795" cy="3292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1400" dirty="0"/>
              <a:t>SQL Query and Results</a:t>
            </a:r>
          </a:p>
        </p:txBody>
      </p:sp>
      <p:pic>
        <p:nvPicPr>
          <p:cNvPr id="8" name="Picture 7" descr="A screen shot of a computer&#10;&#10;AI-generated content may be incorrect.">
            <a:extLst>
              <a:ext uri="{FF2B5EF4-FFF2-40B4-BE49-F238E27FC236}">
                <a16:creationId xmlns:a16="http://schemas.microsoft.com/office/drawing/2014/main" id="{FF6EB970-BF58-0E29-AC2B-98BCC75129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22" y="2103770"/>
            <a:ext cx="5411795" cy="3197803"/>
          </a:xfrm>
          <a:prstGeom prst="rect">
            <a:avLst/>
          </a:prstGeom>
        </p:spPr>
      </p:pic>
      <p:pic>
        <p:nvPicPr>
          <p:cNvPr id="11" name="Picture 10">
            <a:extLst>
              <a:ext uri="{FF2B5EF4-FFF2-40B4-BE49-F238E27FC236}">
                <a16:creationId xmlns:a16="http://schemas.microsoft.com/office/drawing/2014/main" id="{F5577AA6-ED48-5EC8-A665-1F7432E6F1A7}"/>
              </a:ext>
            </a:extLst>
          </p:cNvPr>
          <p:cNvPicPr>
            <a:picLocks noChangeAspect="1"/>
          </p:cNvPicPr>
          <p:nvPr/>
        </p:nvPicPr>
        <p:blipFill>
          <a:blip r:embed="rId4"/>
          <a:stretch>
            <a:fillRect/>
          </a:stretch>
        </p:blipFill>
        <p:spPr>
          <a:xfrm>
            <a:off x="8769063" y="2800686"/>
            <a:ext cx="2735527" cy="1803969"/>
          </a:xfrm>
          <a:prstGeom prst="rect">
            <a:avLst/>
          </a:prstGeom>
        </p:spPr>
      </p:pic>
      <p:sp>
        <p:nvSpPr>
          <p:cNvPr id="2" name="Footer Placeholder 4">
            <a:extLst>
              <a:ext uri="{FF2B5EF4-FFF2-40B4-BE49-F238E27FC236}">
                <a16:creationId xmlns:a16="http://schemas.microsoft.com/office/drawing/2014/main" id="{6087D5F2-43A4-7879-C05E-40F9308CE1DF}"/>
              </a:ext>
            </a:extLst>
          </p:cNvPr>
          <p:cNvSpPr>
            <a:spLocks noGrp="1"/>
          </p:cNvSpPr>
          <p:nvPr>
            <p:ph type="ftr" sz="quarter" idx="12"/>
          </p:nvPr>
        </p:nvSpPr>
        <p:spPr>
          <a:xfrm>
            <a:off x="1494790" y="6332220"/>
            <a:ext cx="1497330" cy="247651"/>
          </a:xfrm>
        </p:spPr>
        <p:txBody>
          <a:bodyPr rtlCol="0"/>
          <a:lstStyle/>
          <a:p>
            <a:pPr rtl="0"/>
            <a:r>
              <a:rPr lang="en-GB" dirty="0"/>
              <a:t>Ad-hoc Analysis</a:t>
            </a:r>
          </a:p>
        </p:txBody>
      </p:sp>
    </p:spTree>
    <p:extLst>
      <p:ext uri="{BB962C8B-B14F-4D97-AF65-F5344CB8AC3E}">
        <p14:creationId xmlns:p14="http://schemas.microsoft.com/office/powerpoint/2010/main" val="2228232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{87C92A96-9558-4249-B89D-31E21B05D80F}tf78853419_win32</Template>
  <TotalTime>646</TotalTime>
  <Words>669</Words>
  <Application>Microsoft Office PowerPoint</Application>
  <PresentationFormat>Widescreen</PresentationFormat>
  <Paragraphs>146</Paragraphs>
  <Slides>28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Franklin Gothic Book</vt:lpstr>
      <vt:lpstr>Franklin Gothic Demi</vt:lpstr>
      <vt:lpstr>Manrope</vt:lpstr>
      <vt:lpstr>Segoe UI Semibold</vt:lpstr>
      <vt:lpstr>Wingdings</vt:lpstr>
      <vt:lpstr>Theme1</vt:lpstr>
      <vt:lpstr>AtliQ Hardware</vt:lpstr>
      <vt:lpstr>Introduction</vt:lpstr>
      <vt:lpstr>Tasks</vt:lpstr>
      <vt:lpstr>Tools Used for Analysis</vt:lpstr>
      <vt:lpstr>1. Provide the list of markets in which customer "Atliq Exclusive" operates its business in the APAC region. </vt:lpstr>
      <vt:lpstr>PowerPoint Presentation</vt:lpstr>
      <vt:lpstr>2. What is the percentage of unique product increase in 2021 vs. 2020?</vt:lpstr>
      <vt:lpstr>PowerPoint Presentation</vt:lpstr>
      <vt:lpstr>3. Provide a report with all the unique product counts for each segment and sort them in descending order of product counts. </vt:lpstr>
      <vt:lpstr>PowerPoint Presentation</vt:lpstr>
      <vt:lpstr>4. Follow-up: Which segment had the most increase in unique products in 2021 vs 2020?</vt:lpstr>
      <vt:lpstr>PowerPoint Presentation</vt:lpstr>
      <vt:lpstr>PowerPoint Presentation</vt:lpstr>
      <vt:lpstr>5. Get the products that have the highest and lowest manufacturing costs. </vt:lpstr>
      <vt:lpstr>PowerPoint Presentation</vt:lpstr>
      <vt:lpstr>6. Generate a report which contains the top 5 customers who received an average high pre_invoice_discount_pct for the fiscal year 2021 and in the Indian market.</vt:lpstr>
      <vt:lpstr>PowerPoint Presentation</vt:lpstr>
      <vt:lpstr>7. Get the complete report of the Gross sales amount for the customer “Atliq Exclusive” for each month . This analysis helps to get an idea of low and high-performing months and take strategic decisions. </vt:lpstr>
      <vt:lpstr>PowerPoint Presentation</vt:lpstr>
      <vt:lpstr>8. In which quarter of 2020, got the maximum total_sold_quantity? </vt:lpstr>
      <vt:lpstr>PowerPoint Presentation</vt:lpstr>
      <vt:lpstr>PowerPoint Presentation</vt:lpstr>
      <vt:lpstr>9. Which channel helped to bring more gross sales in the fiscal year 2021 and the percentage of contribution? </vt:lpstr>
      <vt:lpstr>PowerPoint Presentation</vt:lpstr>
      <vt:lpstr>PowerPoint Presentation</vt:lpstr>
      <vt:lpstr>10. Get the Top 3 products in each division that have a high total_sold_quantity in the fiscal_year 2021</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Divyank Rawat</dc:creator>
  <cp:lastModifiedBy>Divyank Rawat</cp:lastModifiedBy>
  <cp:revision>30</cp:revision>
  <dcterms:created xsi:type="dcterms:W3CDTF">2025-05-13T06:12:26Z</dcterms:created>
  <dcterms:modified xsi:type="dcterms:W3CDTF">2025-05-22T06:41:20Z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