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9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5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3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4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DAE8-44D0-4C0E-BF31-6F1B7A906CF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E3F6-8F2F-4947-BB67-8E3D245EF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2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arnings" TargetMode="External"/><Relationship Id="rId3" Type="http://schemas.openxmlformats.org/officeDocument/2006/relationships/hyperlink" Target="https://en.wikipedia.org/wiki/Asset" TargetMode="External"/><Relationship Id="rId7" Type="http://schemas.openxmlformats.org/officeDocument/2006/relationships/hyperlink" Target="https://en.wikipedia.org/wiki/Liability_(financial_accounting)" TargetMode="External"/><Relationship Id="rId2" Type="http://schemas.openxmlformats.org/officeDocument/2006/relationships/hyperlink" Target="https://en.wikipedia.org/wiki/Portfolio_(fina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nancial_risk" TargetMode="External"/><Relationship Id="rId5" Type="http://schemas.openxmlformats.org/officeDocument/2006/relationships/hyperlink" Target="https://en.wikipedia.org/wiki/Expected_return" TargetMode="External"/><Relationship Id="rId10" Type="http://schemas.openxmlformats.org/officeDocument/2006/relationships/hyperlink" Target="https://en.wikipedia.org/wiki/Divestment" TargetMode="External"/><Relationship Id="rId4" Type="http://schemas.openxmlformats.org/officeDocument/2006/relationships/hyperlink" Target="https://en.wikipedia.org/wiki/Multi-objective_optimization" TargetMode="External"/><Relationship Id="rId9" Type="http://schemas.openxmlformats.org/officeDocument/2006/relationships/hyperlink" Target="https://en.wikipedia.org/wiki/Fundamental_analys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D9F3-85E5-425C-89A1-C88D58229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4761" y="255788"/>
            <a:ext cx="6384524" cy="2460779"/>
          </a:xfrm>
        </p:spPr>
        <p:txBody>
          <a:bodyPr>
            <a:normAutofit/>
          </a:bodyPr>
          <a:lstStyle/>
          <a:p>
            <a:pPr algn="r"/>
            <a:r>
              <a:rPr lang="en-IN" sz="3600" dirty="0"/>
              <a:t>WHARTON BUSINESS AND FINANCIAL MODLEING CAPSTONE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B917-58AF-4964-8784-1C2112020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016" y="4048031"/>
            <a:ext cx="10336567" cy="1169635"/>
          </a:xfrm>
        </p:spPr>
        <p:txBody>
          <a:bodyPr>
            <a:noAutofit/>
          </a:bodyPr>
          <a:lstStyle/>
          <a:p>
            <a:pPr algn="l"/>
            <a:r>
              <a:rPr lang="en-IN" sz="4800" dirty="0"/>
              <a:t>A SHORT DISCUSSION ON THE IMPORTANCE OF PORTFOLIO              DIVERSIFICATION                                      </a:t>
            </a:r>
            <a:r>
              <a:rPr lang="en-IN" sz="2000" dirty="0"/>
              <a:t>PRESENTATION BY DIVYANK TIWARI    AUGUST 2022                                           </a:t>
            </a:r>
            <a:endParaRPr lang="en-IN" sz="4800" dirty="0"/>
          </a:p>
        </p:txBody>
      </p:sp>
      <p:pic>
        <p:nvPicPr>
          <p:cNvPr id="1025" name="Picture 1" descr="University of Pennsylvania">
            <a:extLst>
              <a:ext uri="{FF2B5EF4-FFF2-40B4-BE49-F238E27FC236}">
                <a16:creationId xmlns:a16="http://schemas.microsoft.com/office/drawing/2014/main" id="{427F34A9-68F3-47BE-9121-DD536673B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16" y="628484"/>
            <a:ext cx="2725444" cy="17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46D6-B069-4A7D-979B-CD1B8F6B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/>
              <a:t>A SHORT NOTE ON EFFICIENT FRONTIER AND PORTFOLIO OPTIMIZATION – METHOD DESCRIPTION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014A-04A9-4C60-922A-6560D5CB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 efficient frontier is a set of investment portfolios that are expected to provide the highest returns at a given level of risk. A portfolio is said to be efficient if there is no other portfolio that offers higher returns for a lower or equal amount of risk.</a:t>
            </a:r>
          </a:p>
          <a:p>
            <a:r>
              <a:rPr lang="en-IN" b="1" dirty="0"/>
              <a:t>Portfolio optimization</a:t>
            </a:r>
            <a:r>
              <a:rPr lang="en-IN" dirty="0"/>
              <a:t> is the process of selecting the best </a:t>
            </a:r>
            <a:r>
              <a:rPr lang="en-IN" dirty="0">
                <a:hlinkClick r:id="rId2" tooltip="Portfolio (financ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r>
              <a:rPr lang="en-IN" dirty="0"/>
              <a:t> (</a:t>
            </a:r>
            <a:r>
              <a:rPr lang="en-IN" dirty="0">
                <a:hlinkClick r:id="rId3" tooltip="As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asset</a:t>
            </a:r>
            <a:r>
              <a:rPr lang="en-IN" dirty="0"/>
              <a:t> distribution), out of the set of all portfolios being considered, according to some objective. The </a:t>
            </a:r>
            <a:r>
              <a:rPr lang="en-IN" dirty="0">
                <a:hlinkClick r:id="rId4" tooltip="Multi-objective optimiz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r>
              <a:rPr lang="en-IN" dirty="0"/>
              <a:t> typically maximizes factors such as </a:t>
            </a:r>
            <a:r>
              <a:rPr lang="en-IN" dirty="0">
                <a:hlinkClick r:id="rId5" tooltip="Expected retu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expected return</a:t>
            </a:r>
            <a:r>
              <a:rPr lang="en-IN" dirty="0"/>
              <a:t>, and minimizes costs like </a:t>
            </a:r>
            <a:r>
              <a:rPr lang="en-IN" dirty="0">
                <a:hlinkClick r:id="rId6" tooltip="Financial ri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 risk</a:t>
            </a:r>
            <a:r>
              <a:rPr lang="en-IN" dirty="0"/>
              <a:t>. Factors being considered may range from tangible (such as </a:t>
            </a:r>
            <a:r>
              <a:rPr lang="en-IN" dirty="0">
                <a:hlinkClick r:id="rId3" tooltip="As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assets</a:t>
            </a:r>
            <a:r>
              <a:rPr lang="en-IN" dirty="0"/>
              <a:t>, </a:t>
            </a:r>
            <a:r>
              <a:rPr lang="en-IN" dirty="0">
                <a:hlinkClick r:id="rId7" tooltip="Liability (financial accoun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liabilities</a:t>
            </a:r>
            <a:r>
              <a:rPr lang="en-IN" dirty="0"/>
              <a:t>, </a:t>
            </a:r>
            <a:r>
              <a:rPr lang="en-IN" dirty="0">
                <a:hlinkClick r:id="rId8" tooltip="Earn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earnings</a:t>
            </a:r>
            <a:r>
              <a:rPr lang="en-IN" dirty="0"/>
              <a:t> or other </a:t>
            </a:r>
            <a:r>
              <a:rPr lang="en-IN" dirty="0">
                <a:hlinkClick r:id="rId9" tooltip="Fundamental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fundamentals</a:t>
            </a:r>
            <a:r>
              <a:rPr lang="en-IN" dirty="0"/>
              <a:t>) to intangible (such as selective </a:t>
            </a:r>
            <a:r>
              <a:rPr lang="en-IN" dirty="0">
                <a:hlinkClick r:id="rId10" tooltip="Divest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divestment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82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0EF1-6D2E-4EEF-A238-46F5BAB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PORTFOLIO OPTIMIZATION OF A PORTFOLIO HAVING 10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8138-A5A5-411F-828A-1B15BB4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792287"/>
            <a:ext cx="10515600" cy="4700588"/>
          </a:xfrm>
        </p:spPr>
        <p:txBody>
          <a:bodyPr>
            <a:noAutofit/>
          </a:bodyPr>
          <a:lstStyle/>
          <a:p>
            <a:r>
              <a:rPr lang="en-IN" sz="3200" dirty="0"/>
              <a:t>1  </a:t>
            </a:r>
            <a:r>
              <a:rPr lang="en-IN" sz="2400" dirty="0"/>
              <a:t>Finding the </a:t>
            </a:r>
            <a:r>
              <a:rPr lang="en-IN" sz="2400" dirty="0" err="1"/>
              <a:t>the</a:t>
            </a:r>
            <a:r>
              <a:rPr lang="en-IN" sz="2400" dirty="0"/>
              <a:t> average daily return of all the </a:t>
            </a:r>
            <a:r>
              <a:rPr lang="en-IN" sz="2400" dirty="0" err="1"/>
              <a:t>scurities</a:t>
            </a:r>
            <a:r>
              <a:rPr lang="en-IN" sz="2400" dirty="0"/>
              <a:t> for the given time period.</a:t>
            </a:r>
          </a:p>
          <a:p>
            <a:r>
              <a:rPr lang="en-IN" sz="2400" dirty="0"/>
              <a:t>2  Find the summary statistics like mean ,std dev, </a:t>
            </a:r>
            <a:r>
              <a:rPr lang="en-IN" sz="2400" dirty="0" err="1"/>
              <a:t>sharpe</a:t>
            </a:r>
            <a:r>
              <a:rPr lang="en-IN" sz="2400" dirty="0"/>
              <a:t> ratio for all the securities.</a:t>
            </a:r>
          </a:p>
          <a:p>
            <a:r>
              <a:rPr lang="en-IN" sz="2400" dirty="0"/>
              <a:t>3 Find the excess return for all the 10 securities.</a:t>
            </a:r>
          </a:p>
          <a:p>
            <a:r>
              <a:rPr lang="en-IN" sz="2400" dirty="0"/>
              <a:t>4  Build the variance- covariance matrix for all  the securities using the excess return matrix.</a:t>
            </a:r>
          </a:p>
          <a:p>
            <a:r>
              <a:rPr lang="en-IN" sz="2400" dirty="0"/>
              <a:t>5 find the portfolio summary statistics consisting of all the 10 securities like portfolio variance ,      return , risk etc</a:t>
            </a:r>
          </a:p>
          <a:p>
            <a:r>
              <a:rPr lang="en-IN" sz="2400" dirty="0"/>
              <a:t>6  Using excel solver find the optimal portfolio – one with the least risk ( std deviation)</a:t>
            </a:r>
          </a:p>
          <a:p>
            <a:pPr marL="0" indent="0">
              <a:buNone/>
            </a:pPr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BA3D-EFFE-438B-8195-CF79B41E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57" y="188912"/>
            <a:ext cx="10157687" cy="965185"/>
          </a:xfrm>
        </p:spPr>
        <p:txBody>
          <a:bodyPr>
            <a:normAutofit/>
          </a:bodyPr>
          <a:lstStyle/>
          <a:p>
            <a:r>
              <a:rPr lang="en-IN" dirty="0"/>
              <a:t>FINDINGS PRESENTATION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94CD60-8A47-4F5D-BA51-D39F13CD2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985" y="1649028"/>
            <a:ext cx="2292542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Average daily return</a:t>
            </a:r>
          </a:p>
          <a:p>
            <a:pPr marL="342900" indent="-342900">
              <a:buAutoNum type="arabicPeriod"/>
            </a:pPr>
            <a:r>
              <a:rPr lang="en-IN" dirty="0"/>
              <a:t>Summary statistics</a:t>
            </a:r>
          </a:p>
          <a:p>
            <a:pPr marL="342900" indent="-342900">
              <a:buAutoNum type="arabicPeriod"/>
            </a:pPr>
            <a:r>
              <a:rPr lang="en-IN" dirty="0" err="1"/>
              <a:t>Excees</a:t>
            </a:r>
            <a:r>
              <a:rPr lang="en-IN" dirty="0"/>
              <a:t> returns</a:t>
            </a:r>
          </a:p>
          <a:p>
            <a:pPr marL="342900" indent="-342900">
              <a:buAutoNum type="arabicPeriod"/>
            </a:pPr>
            <a:r>
              <a:rPr lang="en-IN" dirty="0"/>
              <a:t>Variance Covariance matrix</a:t>
            </a:r>
          </a:p>
          <a:p>
            <a:pPr marL="342900" indent="-342900">
              <a:buAutoNum type="arabicPeriod"/>
            </a:pPr>
            <a:r>
              <a:rPr lang="en-IN" dirty="0"/>
              <a:t>Portfolio summary statistics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D0F234-150D-4668-A675-29900161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26" y="1154097"/>
            <a:ext cx="9358956" cy="526441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882A0-77FE-45CD-9C7F-9B9BF0B82026}"/>
              </a:ext>
            </a:extLst>
          </p:cNvPr>
          <p:cNvCxnSpPr/>
          <p:nvPr/>
        </p:nvCxnSpPr>
        <p:spPr>
          <a:xfrm>
            <a:off x="2395728" y="3044952"/>
            <a:ext cx="2834640" cy="154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B6F320-B073-4F1A-8264-F04294E8C4AC}"/>
              </a:ext>
            </a:extLst>
          </p:cNvPr>
          <p:cNvCxnSpPr/>
          <p:nvPr/>
        </p:nvCxnSpPr>
        <p:spPr>
          <a:xfrm>
            <a:off x="2395727" y="2174624"/>
            <a:ext cx="2971801" cy="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ACEE98-FDA5-42A5-81D9-B7D452FE6224}"/>
              </a:ext>
            </a:extLst>
          </p:cNvPr>
          <p:cNvCxnSpPr/>
          <p:nvPr/>
        </p:nvCxnSpPr>
        <p:spPr>
          <a:xfrm>
            <a:off x="2103120" y="2505456"/>
            <a:ext cx="85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539-3D5B-4673-990E-F7BDF55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109556" cy="643631"/>
          </a:xfrm>
        </p:spPr>
        <p:txBody>
          <a:bodyPr>
            <a:normAutofit/>
          </a:bodyPr>
          <a:lstStyle/>
          <a:p>
            <a:r>
              <a:rPr lang="en-IN" sz="3600" dirty="0"/>
              <a:t>FINDINGS 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86641-DD29-4691-A890-C33E81FF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189" y="1589102"/>
            <a:ext cx="1373060" cy="3365485"/>
          </a:xfrm>
        </p:spPr>
        <p:txBody>
          <a:bodyPr/>
          <a:lstStyle/>
          <a:p>
            <a:r>
              <a:rPr lang="en-IN" dirty="0"/>
              <a:t>Optimal portfolio with excel solver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928120-D9DB-4B28-8067-619B7B75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8" y="1088707"/>
            <a:ext cx="9443720" cy="5312093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6F898-0B0A-4336-966B-402C162F6C53}"/>
              </a:ext>
            </a:extLst>
          </p:cNvPr>
          <p:cNvCxnSpPr/>
          <p:nvPr/>
        </p:nvCxnSpPr>
        <p:spPr>
          <a:xfrm>
            <a:off x="1865376" y="2157984"/>
            <a:ext cx="5596128" cy="195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539-3D5B-4673-990E-F7BDF551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FINDINGS PRESENTATION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E5769-1CDC-46C0-9ACE-37C72BCFE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64" y="989012"/>
            <a:ext cx="8116548" cy="54955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E59EE4-9BC3-428F-B213-E1757A15A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022284" cy="3811588"/>
          </a:xfrm>
        </p:spPr>
        <p:txBody>
          <a:bodyPr/>
          <a:lstStyle/>
          <a:p>
            <a:r>
              <a:rPr lang="en-IN" dirty="0"/>
              <a:t>10000 simulation run for the efficient frontier graph</a:t>
            </a:r>
          </a:p>
          <a:p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DFC87F-F6DD-45F5-9C29-539159ABCA1F}"/>
              </a:ext>
            </a:extLst>
          </p:cNvPr>
          <p:cNvCxnSpPr/>
          <p:nvPr/>
        </p:nvCxnSpPr>
        <p:spPr>
          <a:xfrm>
            <a:off x="2596896" y="2331720"/>
            <a:ext cx="7589520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82835-FC81-4646-9719-B734EF84907D}"/>
              </a:ext>
            </a:extLst>
          </p:cNvPr>
          <p:cNvCxnSpPr/>
          <p:nvPr/>
        </p:nvCxnSpPr>
        <p:spPr>
          <a:xfrm>
            <a:off x="2615184" y="2560320"/>
            <a:ext cx="3480816" cy="150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6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BBD5-0C23-4E57-8784-52041B79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84" y="138620"/>
            <a:ext cx="10315892" cy="850392"/>
          </a:xfrm>
        </p:spPr>
        <p:txBody>
          <a:bodyPr>
            <a:normAutofit/>
          </a:bodyPr>
          <a:lstStyle/>
          <a:p>
            <a:r>
              <a:rPr lang="en-IN" sz="3200" dirty="0"/>
              <a:t>PORTFOLIO  OPTIMIZATION OF VBTLX AND VFIAX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95453-398A-4F47-B15F-69A1ADECE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41046"/>
            <a:ext cx="8339328" cy="532317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C55C0F-989B-4FFD-A768-1BC55314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10382"/>
            <a:ext cx="3426781" cy="3811588"/>
          </a:xfrm>
        </p:spPr>
        <p:txBody>
          <a:bodyPr/>
          <a:lstStyle/>
          <a:p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Portfolio optimization consisting of 2 funds with excel solver with the average daily return of the two securities for the period of </a:t>
            </a:r>
            <a:r>
              <a:rPr lang="en-IN" dirty="0" err="1"/>
              <a:t>jan</a:t>
            </a:r>
            <a:r>
              <a:rPr lang="en-IN" dirty="0"/>
              <a:t> 2012- </a:t>
            </a:r>
            <a:r>
              <a:rPr lang="en-IN" dirty="0" err="1"/>
              <a:t>dec</a:t>
            </a:r>
            <a:r>
              <a:rPr lang="en-IN" dirty="0"/>
              <a:t> 2015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Comparing the portfolio performance against the performance of apple stock for the period of </a:t>
            </a:r>
            <a:r>
              <a:rPr lang="en-IN" dirty="0" err="1"/>
              <a:t>jan</a:t>
            </a:r>
            <a:r>
              <a:rPr lang="en-IN" dirty="0"/>
              <a:t> 2016 – July 2016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A87C9C-8A9F-48CA-9149-15BA17BD2BC5}"/>
              </a:ext>
            </a:extLst>
          </p:cNvPr>
          <p:cNvCxnSpPr/>
          <p:nvPr/>
        </p:nvCxnSpPr>
        <p:spPr>
          <a:xfrm>
            <a:off x="3426781" y="2361460"/>
            <a:ext cx="2669219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C5F6AA-A366-4DE0-9CFD-079F42A459E8}"/>
              </a:ext>
            </a:extLst>
          </p:cNvPr>
          <p:cNvCxnSpPr/>
          <p:nvPr/>
        </p:nvCxnSpPr>
        <p:spPr>
          <a:xfrm>
            <a:off x="3169328" y="3240350"/>
            <a:ext cx="7430610" cy="3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2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97E1-18DD-46D4-8065-772C77BF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CONCLUSION PORTFOLIO - VBTLX AND VFIAX          </a:t>
            </a:r>
            <a:r>
              <a:rPr lang="en-IN" sz="3200" dirty="0"/>
              <a:t>for the period of </a:t>
            </a:r>
            <a:r>
              <a:rPr lang="en-IN" sz="3200" dirty="0" err="1"/>
              <a:t>jan-jul</a:t>
            </a:r>
            <a:r>
              <a:rPr lang="en-IN" sz="3200" dirty="0"/>
              <a:t> 2016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4B8F76-D111-4349-A4E1-C03D96F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sharpe</a:t>
            </a:r>
            <a:r>
              <a:rPr lang="en-IN" dirty="0"/>
              <a:t> ratio for the portfolio is significantly less than that of apple stock.</a:t>
            </a:r>
          </a:p>
          <a:p>
            <a:r>
              <a:rPr lang="en-IN" dirty="0"/>
              <a:t>The risk is significantly high for apple stock.</a:t>
            </a:r>
          </a:p>
          <a:p>
            <a:r>
              <a:rPr lang="en-IN" dirty="0"/>
              <a:t>The returns of apple stocks are also very high.</a:t>
            </a:r>
          </a:p>
          <a:p>
            <a:r>
              <a:rPr lang="en-IN" dirty="0"/>
              <a:t>Portfolio diversification is required if an investor wants to </a:t>
            </a:r>
            <a:r>
              <a:rPr lang="en-IN" dirty="0" err="1"/>
              <a:t>to</a:t>
            </a:r>
            <a:r>
              <a:rPr lang="en-IN" dirty="0"/>
              <a:t> achieve highest returns for the lowest given risk</a:t>
            </a:r>
          </a:p>
        </p:txBody>
      </p:sp>
    </p:spTree>
    <p:extLst>
      <p:ext uri="{BB962C8B-B14F-4D97-AF65-F5344CB8AC3E}">
        <p14:creationId xmlns:p14="http://schemas.microsoft.com/office/powerpoint/2010/main" val="353457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431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WHARTON BUSINESS AND FINANCIAL MODLEING CAPSTONE </vt:lpstr>
      <vt:lpstr>A SHORT NOTE ON EFFICIENT FRONTIER AND PORTFOLIO OPTIMIZATION – METHOD DESCRIPTION </vt:lpstr>
      <vt:lpstr>PORTFOLIO OPTIMIZATION OF A PORTFOLIO HAVING 10 SECURITIES</vt:lpstr>
      <vt:lpstr>FINDINGS PRESENTATION</vt:lpstr>
      <vt:lpstr>FINDINGS PRESENTATION</vt:lpstr>
      <vt:lpstr>FINDINGS PRESENTATION </vt:lpstr>
      <vt:lpstr>PORTFOLIO  OPTIMIZATION OF VBTLX AND VFIAX </vt:lpstr>
      <vt:lpstr>CONCLUSION PORTFOLIO - VBTLX AND VFIAX          for the period of jan-jul 2016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WHARTON BUSINESS AND FINANCIAL MODLEING CAPSTONE</dc:title>
  <dc:creator>tiwari</dc:creator>
  <cp:lastModifiedBy>tiwari</cp:lastModifiedBy>
  <cp:revision>10</cp:revision>
  <dcterms:created xsi:type="dcterms:W3CDTF">2022-08-07T17:07:20Z</dcterms:created>
  <dcterms:modified xsi:type="dcterms:W3CDTF">2022-09-17T06:28:40Z</dcterms:modified>
</cp:coreProperties>
</file>