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Montserrat"/>
      <p:regular r:id="rId13"/>
    </p:embeddedFont>
    <p:embeddedFont>
      <p:font typeface="Montserrat"/>
      <p:regular r:id="rId14"/>
    </p:embeddedFont>
    <p:embeddedFont>
      <p:font typeface="Montserrat"/>
      <p:regular r:id="rId15"/>
    </p:embeddedFont>
    <p:embeddedFont>
      <p:font typeface="Montserrat"/>
      <p:regular r:id="rId16"/>
    </p:embeddedFont>
    <p:embeddedFont>
      <p:font typeface="Source Sans 3"/>
      <p:regular r:id="rId17"/>
    </p:embeddedFont>
    <p:embeddedFont>
      <p:font typeface="Source Sans 3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018115"/>
            <a:ext cx="9501188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AI-Powered Collections Strategy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4089559"/>
            <a:ext cx="12902803" cy="11218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Leveraging Agentic AI for Scalable, Fair, and Effective Debt Management at Geldium</a:t>
            </a:r>
            <a:endParaRPr lang="en-US" sz="3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0579" y="645914"/>
            <a:ext cx="5854303" cy="599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How the System Works</a:t>
            </a:r>
            <a:endParaRPr lang="en-US" sz="37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579" y="1667351"/>
            <a:ext cx="6494621" cy="84403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31558" y="2722364"/>
            <a:ext cx="2397800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Inputs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1031558" y="3148608"/>
            <a:ext cx="6072664" cy="949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The system continuously gathers customer financial data, including credit utilization, payment history, and loan details from internal sources.</a:t>
            </a:r>
            <a:endParaRPr lang="en-US" sz="16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667351"/>
            <a:ext cx="6494621" cy="84403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26179" y="2722364"/>
            <a:ext cx="2397800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Decision Logic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7526179" y="3148608"/>
            <a:ext cx="6072664" cy="1265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At the heart of the system is a predictive model that calculates a real-time risk score for each customer. Based on these scores and predefined rules, it recommends the most effective intervention strategy.</a:t>
            </a:r>
            <a:endParaRPr lang="en-US" sz="16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79" y="4625459"/>
            <a:ext cx="6494621" cy="84403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31558" y="5680472"/>
            <a:ext cx="2397800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Actions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1031558" y="6106716"/>
            <a:ext cx="6072664" cy="1265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Depending on the customer's risk level, the system triggers personalized, automated actions. For example, high-risk customers may receive a tailored text with a payment link or an email offering financial literacy resources.</a:t>
            </a:r>
            <a:endParaRPr lang="en-US" sz="16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625459"/>
            <a:ext cx="6494621" cy="84403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26179" y="5680472"/>
            <a:ext cx="2397800" cy="299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Learning</a:t>
            </a: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7526179" y="6106716"/>
            <a:ext cx="6072664" cy="1265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The system continuously monitors responses to each action. Positive responses teach the system which channels and messages work best, refining future strategies and improving overall performance over time.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915829"/>
            <a:ext cx="3926800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Role of Agentic AI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2574846" y="1838444"/>
            <a:ext cx="2818567" cy="294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876CD4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Autonomous Activities</a:t>
            </a:r>
            <a:endParaRPr lang="en-US" sz="1850" dirty="0"/>
          </a:p>
        </p:txBody>
      </p:sp>
      <p:sp>
        <p:nvSpPr>
          <p:cNvPr id="4" name="Shape 2"/>
          <p:cNvSpPr/>
          <p:nvPr/>
        </p:nvSpPr>
        <p:spPr>
          <a:xfrm>
            <a:off x="863798" y="2327196"/>
            <a:ext cx="6240661" cy="1068467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63798" y="2327196"/>
            <a:ext cx="45720" cy="1068467"/>
          </a:xfrm>
          <a:prstGeom prst="roundRect">
            <a:avLst>
              <a:gd name="adj" fmla="val 56687"/>
            </a:avLst>
          </a:prstGeom>
          <a:solidFill>
            <a:srgbClr val="2D2E34"/>
          </a:solidFill>
          <a:ln/>
        </p:spPr>
      </p:sp>
      <p:sp>
        <p:nvSpPr>
          <p:cNvPr id="6" name="Text 4"/>
          <p:cNvSpPr/>
          <p:nvPr/>
        </p:nvSpPr>
        <p:spPr>
          <a:xfrm>
            <a:off x="1105138" y="2522815"/>
            <a:ext cx="1963341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Risk Scoring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1105138" y="2940963"/>
            <a:ext cx="580370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AI calculates real-time delinquency risk for each customer.</a:t>
            </a:r>
            <a:endParaRPr lang="en-US" sz="1350" dirty="0"/>
          </a:p>
        </p:txBody>
      </p:sp>
      <p:sp>
        <p:nvSpPr>
          <p:cNvPr id="8" name="Shape 6"/>
          <p:cNvSpPr/>
          <p:nvPr/>
        </p:nvSpPr>
        <p:spPr>
          <a:xfrm>
            <a:off x="863798" y="3568422"/>
            <a:ext cx="6240661" cy="1068467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3798" y="3568422"/>
            <a:ext cx="45720" cy="1068467"/>
          </a:xfrm>
          <a:prstGeom prst="roundRect">
            <a:avLst>
              <a:gd name="adj" fmla="val 56687"/>
            </a:avLst>
          </a:prstGeom>
          <a:solidFill>
            <a:srgbClr val="2D2E34"/>
          </a:solidFill>
          <a:ln/>
        </p:spPr>
      </p:sp>
      <p:sp>
        <p:nvSpPr>
          <p:cNvPr id="10" name="Text 8"/>
          <p:cNvSpPr/>
          <p:nvPr/>
        </p:nvSpPr>
        <p:spPr>
          <a:xfrm>
            <a:off x="1105138" y="3764042"/>
            <a:ext cx="1963341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Outreach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1105138" y="4182189"/>
            <a:ext cx="580370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Sends pre-approved, personalized messages (SMS/email) based on risk triggers.</a:t>
            </a:r>
            <a:endParaRPr lang="en-US" sz="1350" dirty="0"/>
          </a:p>
        </p:txBody>
      </p:sp>
      <p:sp>
        <p:nvSpPr>
          <p:cNvPr id="12" name="Shape 10"/>
          <p:cNvSpPr/>
          <p:nvPr/>
        </p:nvSpPr>
        <p:spPr>
          <a:xfrm>
            <a:off x="863798" y="4809649"/>
            <a:ext cx="6240661" cy="1068467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863798" y="4809649"/>
            <a:ext cx="45720" cy="1068467"/>
          </a:xfrm>
          <a:prstGeom prst="roundRect">
            <a:avLst>
              <a:gd name="adj" fmla="val 56687"/>
            </a:avLst>
          </a:prstGeom>
          <a:solidFill>
            <a:srgbClr val="2D2E34"/>
          </a:solidFill>
          <a:ln/>
        </p:spPr>
      </p:sp>
      <p:sp>
        <p:nvSpPr>
          <p:cNvPr id="14" name="Text 12"/>
          <p:cNvSpPr/>
          <p:nvPr/>
        </p:nvSpPr>
        <p:spPr>
          <a:xfrm>
            <a:off x="1105138" y="5005268"/>
            <a:ext cx="1963341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Task Prioritization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1105138" y="5423416"/>
            <a:ext cx="580370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Flags the highest-risk customers for immediate attention.</a:t>
            </a:r>
            <a:endParaRPr lang="en-US" sz="1350" dirty="0"/>
          </a:p>
        </p:txBody>
      </p:sp>
      <p:sp>
        <p:nvSpPr>
          <p:cNvPr id="16" name="Shape 14"/>
          <p:cNvSpPr/>
          <p:nvPr/>
        </p:nvSpPr>
        <p:spPr>
          <a:xfrm>
            <a:off x="863798" y="6050875"/>
            <a:ext cx="6240661" cy="1068467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863798" y="6050875"/>
            <a:ext cx="45720" cy="1068467"/>
          </a:xfrm>
          <a:prstGeom prst="roundRect">
            <a:avLst>
              <a:gd name="adj" fmla="val 56687"/>
            </a:avLst>
          </a:prstGeom>
          <a:solidFill>
            <a:srgbClr val="2D2E34"/>
          </a:solidFill>
          <a:ln/>
        </p:spPr>
      </p:sp>
      <p:sp>
        <p:nvSpPr>
          <p:cNvPr id="18" name="Text 16"/>
          <p:cNvSpPr/>
          <p:nvPr/>
        </p:nvSpPr>
        <p:spPr>
          <a:xfrm>
            <a:off x="1105138" y="6246495"/>
            <a:ext cx="1963341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Analysis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1105138" y="6664643"/>
            <a:ext cx="580370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Continuously evaluates customer responses to optimize timing and messaging.</a:t>
            </a:r>
            <a:endParaRPr lang="en-US" sz="1350" dirty="0"/>
          </a:p>
        </p:txBody>
      </p:sp>
      <p:sp>
        <p:nvSpPr>
          <p:cNvPr id="20" name="Text 18"/>
          <p:cNvSpPr/>
          <p:nvPr/>
        </p:nvSpPr>
        <p:spPr>
          <a:xfrm>
            <a:off x="8951357" y="1838444"/>
            <a:ext cx="3404949" cy="294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D783D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Human Oversight Activities</a:t>
            </a:r>
            <a:endParaRPr lang="en-US" sz="1850" dirty="0"/>
          </a:p>
        </p:txBody>
      </p:sp>
      <p:sp>
        <p:nvSpPr>
          <p:cNvPr id="21" name="Shape 19"/>
          <p:cNvSpPr/>
          <p:nvPr/>
        </p:nvSpPr>
        <p:spPr>
          <a:xfrm>
            <a:off x="7533561" y="2327196"/>
            <a:ext cx="6240661" cy="1068467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7533561" y="2327196"/>
            <a:ext cx="45720" cy="1068467"/>
          </a:xfrm>
          <a:prstGeom prst="roundRect">
            <a:avLst>
              <a:gd name="adj" fmla="val 56687"/>
            </a:avLst>
          </a:prstGeom>
          <a:solidFill>
            <a:srgbClr val="2D2E34"/>
          </a:solidFill>
          <a:ln/>
        </p:spPr>
      </p:sp>
      <p:sp>
        <p:nvSpPr>
          <p:cNvPr id="23" name="Text 21"/>
          <p:cNvSpPr/>
          <p:nvPr/>
        </p:nvSpPr>
        <p:spPr>
          <a:xfrm>
            <a:off x="7774900" y="2522815"/>
            <a:ext cx="1963341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Strategy Oversight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7774900" y="2940963"/>
            <a:ext cx="580370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Human agents review and approve high-level strategies before deployment.</a:t>
            </a:r>
            <a:endParaRPr lang="en-US" sz="1350" dirty="0"/>
          </a:p>
        </p:txBody>
      </p:sp>
      <p:sp>
        <p:nvSpPr>
          <p:cNvPr id="25" name="Shape 23"/>
          <p:cNvSpPr/>
          <p:nvPr/>
        </p:nvSpPr>
        <p:spPr>
          <a:xfrm>
            <a:off x="7533561" y="3568422"/>
            <a:ext cx="6240661" cy="1068467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</p:sp>
      <p:sp>
        <p:nvSpPr>
          <p:cNvPr id="26" name="Shape 24"/>
          <p:cNvSpPr/>
          <p:nvPr/>
        </p:nvSpPr>
        <p:spPr>
          <a:xfrm>
            <a:off x="7533561" y="3568422"/>
            <a:ext cx="45720" cy="1068467"/>
          </a:xfrm>
          <a:prstGeom prst="roundRect">
            <a:avLst>
              <a:gd name="adj" fmla="val 56687"/>
            </a:avLst>
          </a:prstGeom>
          <a:solidFill>
            <a:srgbClr val="2D2E34"/>
          </a:solidFill>
          <a:ln/>
        </p:spPr>
      </p:sp>
      <p:sp>
        <p:nvSpPr>
          <p:cNvPr id="27" name="Text 25"/>
          <p:cNvSpPr/>
          <p:nvPr/>
        </p:nvSpPr>
        <p:spPr>
          <a:xfrm>
            <a:off x="7774900" y="3764042"/>
            <a:ext cx="1963341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Complex Cases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7774900" y="4182189"/>
            <a:ext cx="580370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Humans handle sensitive or high-value situations requiring discretion.</a:t>
            </a:r>
            <a:endParaRPr lang="en-US" sz="1350" dirty="0"/>
          </a:p>
        </p:txBody>
      </p:sp>
      <p:sp>
        <p:nvSpPr>
          <p:cNvPr id="29" name="Shape 27"/>
          <p:cNvSpPr/>
          <p:nvPr/>
        </p:nvSpPr>
        <p:spPr>
          <a:xfrm>
            <a:off x="7533561" y="4809649"/>
            <a:ext cx="6240661" cy="1068467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</p:sp>
      <p:sp>
        <p:nvSpPr>
          <p:cNvPr id="30" name="Shape 28"/>
          <p:cNvSpPr/>
          <p:nvPr/>
        </p:nvSpPr>
        <p:spPr>
          <a:xfrm>
            <a:off x="7533561" y="4809649"/>
            <a:ext cx="45720" cy="1068467"/>
          </a:xfrm>
          <a:prstGeom prst="roundRect">
            <a:avLst>
              <a:gd name="adj" fmla="val 56687"/>
            </a:avLst>
          </a:prstGeom>
          <a:solidFill>
            <a:srgbClr val="2D2E34"/>
          </a:solidFill>
          <a:ln/>
        </p:spPr>
      </p:sp>
      <p:sp>
        <p:nvSpPr>
          <p:cNvPr id="31" name="Text 29"/>
          <p:cNvSpPr/>
          <p:nvPr/>
        </p:nvSpPr>
        <p:spPr>
          <a:xfrm>
            <a:off x="7774900" y="5005268"/>
            <a:ext cx="1963341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System Auditing</a:t>
            </a:r>
            <a:endParaRPr lang="en-US" sz="1500" dirty="0"/>
          </a:p>
        </p:txBody>
      </p:sp>
      <p:sp>
        <p:nvSpPr>
          <p:cNvPr id="32" name="Text 30"/>
          <p:cNvSpPr/>
          <p:nvPr/>
        </p:nvSpPr>
        <p:spPr>
          <a:xfrm>
            <a:off x="7774900" y="5423416"/>
            <a:ext cx="580370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Teams regularly check AI decisions for fairness, compliance, and accuracy.</a:t>
            </a:r>
            <a:endParaRPr lang="en-US" sz="1350" dirty="0"/>
          </a:p>
        </p:txBody>
      </p:sp>
      <p:sp>
        <p:nvSpPr>
          <p:cNvPr id="33" name="Shape 31"/>
          <p:cNvSpPr/>
          <p:nvPr/>
        </p:nvSpPr>
        <p:spPr>
          <a:xfrm>
            <a:off x="7533561" y="6050875"/>
            <a:ext cx="6240661" cy="1068467"/>
          </a:xfrm>
          <a:prstGeom prst="roundRect">
            <a:avLst>
              <a:gd name="adj" fmla="val 2426"/>
            </a:avLst>
          </a:prstGeom>
          <a:solidFill>
            <a:srgbClr val="FFFFFF"/>
          </a:solidFill>
          <a:ln w="22860">
            <a:solidFill>
              <a:srgbClr val="D8D4D4"/>
            </a:solidFill>
            <a:prstDash val="solid"/>
          </a:ln>
        </p:spPr>
      </p:sp>
      <p:sp>
        <p:nvSpPr>
          <p:cNvPr id="34" name="Shape 32"/>
          <p:cNvSpPr/>
          <p:nvPr/>
        </p:nvSpPr>
        <p:spPr>
          <a:xfrm>
            <a:off x="7533561" y="6050875"/>
            <a:ext cx="45720" cy="1068467"/>
          </a:xfrm>
          <a:prstGeom prst="roundRect">
            <a:avLst>
              <a:gd name="adj" fmla="val 56687"/>
            </a:avLst>
          </a:prstGeom>
          <a:solidFill>
            <a:srgbClr val="2D2E34"/>
          </a:solidFill>
          <a:ln/>
        </p:spPr>
      </p:sp>
      <p:sp>
        <p:nvSpPr>
          <p:cNvPr id="35" name="Text 33"/>
          <p:cNvSpPr/>
          <p:nvPr/>
        </p:nvSpPr>
        <p:spPr>
          <a:xfrm>
            <a:off x="7774900" y="6246495"/>
            <a:ext cx="2224326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Customer Escalations</a:t>
            </a:r>
            <a:endParaRPr lang="en-US" sz="1500" dirty="0"/>
          </a:p>
        </p:txBody>
      </p:sp>
      <p:sp>
        <p:nvSpPr>
          <p:cNvPr id="36" name="Text 34"/>
          <p:cNvSpPr/>
          <p:nvPr/>
        </p:nvSpPr>
        <p:spPr>
          <a:xfrm>
            <a:off x="7774900" y="6664643"/>
            <a:ext cx="580370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Any customer inquiries or disputes are escalated to human agents.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2444" y="394811"/>
            <a:ext cx="5632728" cy="407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Responsible AI Guardrails (Part 1)</a:t>
            </a:r>
            <a:endParaRPr lang="en-US" sz="2550" dirty="0"/>
          </a:p>
        </p:txBody>
      </p:sp>
      <p:sp>
        <p:nvSpPr>
          <p:cNvPr id="3" name="Shape 1"/>
          <p:cNvSpPr/>
          <p:nvPr/>
        </p:nvSpPr>
        <p:spPr>
          <a:xfrm>
            <a:off x="502444" y="1089779"/>
            <a:ext cx="6740962" cy="1048464"/>
          </a:xfrm>
          <a:prstGeom prst="roundRect">
            <a:avLst>
              <a:gd name="adj" fmla="val 2054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645914" y="1233249"/>
            <a:ext cx="2510552" cy="2446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Fairness and Bias Audits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45914" y="1564005"/>
            <a:ext cx="6454021" cy="4307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1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Regularly evaluate model predictions to prevent bias against protected groups (e.g., age, location), ensuring fair treatment for all customers.</a:t>
            </a:r>
            <a:endParaRPr lang="en-US" sz="1100" dirty="0"/>
          </a:p>
        </p:txBody>
      </p:sp>
      <p:sp>
        <p:nvSpPr>
          <p:cNvPr id="6" name="Shape 4"/>
          <p:cNvSpPr/>
          <p:nvPr/>
        </p:nvSpPr>
        <p:spPr>
          <a:xfrm>
            <a:off x="7386876" y="1089779"/>
            <a:ext cx="6741081" cy="1048464"/>
          </a:xfrm>
          <a:prstGeom prst="roundRect">
            <a:avLst>
              <a:gd name="adj" fmla="val 2054"/>
            </a:avLst>
          </a:prstGeom>
          <a:solidFill>
            <a:srgbClr val="F2EEEE"/>
          </a:solidFill>
          <a:ln/>
        </p:spPr>
      </p:sp>
      <p:sp>
        <p:nvSpPr>
          <p:cNvPr id="7" name="Text 5"/>
          <p:cNvSpPr/>
          <p:nvPr/>
        </p:nvSpPr>
        <p:spPr>
          <a:xfrm>
            <a:off x="7530346" y="1233249"/>
            <a:ext cx="1957864" cy="2446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Explainability (XAI)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7530346" y="1564005"/>
            <a:ext cx="6454140" cy="4307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1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Implement SHAP or similar tools to generate clear, human-readable explanations for risk scores, helping agents communicate decisions and build customer trust.</a:t>
            </a:r>
            <a:endParaRPr lang="en-US" sz="11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0552" y="2299692"/>
            <a:ext cx="9609177" cy="7413903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6464900" y="5276834"/>
            <a:ext cx="1675921" cy="13931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AI Fairness &amp; Explainability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8113570" y="7723229"/>
            <a:ext cx="2493232" cy="696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SHAP explanations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8113570" y="8528828"/>
            <a:ext cx="2493232" cy="6131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Feature-level contribution scores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2908676" y="5270661"/>
            <a:ext cx="2547733" cy="6965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Decision safeguards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2908676" y="6076261"/>
            <a:ext cx="2547733" cy="6131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Override and review processes</a:t>
            </a: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3957830" y="7723229"/>
            <a:ext cx="2493232" cy="696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Human-readable reports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3957830" y="8528828"/>
            <a:ext cx="2493232" cy="6131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Clear rationale for decisions</a:t>
            </a:r>
            <a:endParaRPr lang="en-US" sz="1050" dirty="0"/>
          </a:p>
        </p:txBody>
      </p:sp>
      <p:sp>
        <p:nvSpPr>
          <p:cNvPr id="17" name="Text 14"/>
          <p:cNvSpPr/>
          <p:nvPr/>
        </p:nvSpPr>
        <p:spPr>
          <a:xfrm>
            <a:off x="9149099" y="5584470"/>
            <a:ext cx="2547733" cy="348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Fairness audits</a:t>
            </a:r>
            <a:endParaRPr lang="en-US" sz="1200" dirty="0"/>
          </a:p>
        </p:txBody>
      </p:sp>
      <p:sp>
        <p:nvSpPr>
          <p:cNvPr id="18" name="Text 15"/>
          <p:cNvSpPr/>
          <p:nvPr/>
        </p:nvSpPr>
        <p:spPr>
          <a:xfrm>
            <a:off x="9149099" y="6041772"/>
            <a:ext cx="2547733" cy="306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Regular bias evaluations</a:t>
            </a:r>
            <a:endParaRPr lang="en-US" sz="1050" dirty="0"/>
          </a:p>
        </p:txBody>
      </p:sp>
      <p:sp>
        <p:nvSpPr>
          <p:cNvPr id="19" name="Text 16"/>
          <p:cNvSpPr/>
          <p:nvPr/>
        </p:nvSpPr>
        <p:spPr>
          <a:xfrm>
            <a:off x="5974386" y="2528340"/>
            <a:ext cx="2561358" cy="10448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Protected attributes filtered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5974386" y="3682239"/>
            <a:ext cx="2561358" cy="6131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Exclude age, race, location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6258" y="421362"/>
            <a:ext cx="5167193" cy="369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Responsible AI Guardrails (Part 2)</a:t>
            </a:r>
            <a:endParaRPr lang="en-US" sz="2300" dirty="0"/>
          </a:p>
        </p:txBody>
      </p:sp>
      <p:sp>
        <p:nvSpPr>
          <p:cNvPr id="3" name="Shape 1"/>
          <p:cNvSpPr/>
          <p:nvPr/>
        </p:nvSpPr>
        <p:spPr>
          <a:xfrm>
            <a:off x="536258" y="1132999"/>
            <a:ext cx="6620113" cy="1524000"/>
          </a:xfrm>
          <a:prstGeom prst="roundRect">
            <a:avLst>
              <a:gd name="adj" fmla="val 1282"/>
            </a:avLst>
          </a:prstGeom>
          <a:solidFill>
            <a:srgbClr val="F2EEEE"/>
          </a:solidFill>
          <a:ln/>
        </p:spPr>
      </p:sp>
      <p:sp>
        <p:nvSpPr>
          <p:cNvPr id="4" name="Shape 2"/>
          <p:cNvSpPr/>
          <p:nvPr/>
        </p:nvSpPr>
        <p:spPr>
          <a:xfrm>
            <a:off x="666393" y="1263134"/>
            <a:ext cx="390644" cy="390644"/>
          </a:xfrm>
          <a:prstGeom prst="roundRect">
            <a:avLst>
              <a:gd name="adj" fmla="val 23405161"/>
            </a:avLst>
          </a:prstGeom>
          <a:solidFill>
            <a:srgbClr val="876CD4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787" y="1348621"/>
            <a:ext cx="175736" cy="21967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66393" y="1783913"/>
            <a:ext cx="2180749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Regulatory Compliance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666393" y="2136100"/>
            <a:ext cx="6359843" cy="390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Ensure the system aligns with financial regulations, including fair lending and data privacy. All automated actions are logged for accountability.</a:t>
            </a:r>
            <a:endParaRPr lang="en-US" sz="1000" dirty="0"/>
          </a:p>
        </p:txBody>
      </p:sp>
      <p:sp>
        <p:nvSpPr>
          <p:cNvPr id="8" name="Shape 5"/>
          <p:cNvSpPr/>
          <p:nvPr/>
        </p:nvSpPr>
        <p:spPr>
          <a:xfrm>
            <a:off x="7481649" y="1132999"/>
            <a:ext cx="6620113" cy="1524000"/>
          </a:xfrm>
          <a:prstGeom prst="roundRect">
            <a:avLst>
              <a:gd name="adj" fmla="val 1282"/>
            </a:avLst>
          </a:prstGeom>
          <a:solidFill>
            <a:srgbClr val="F2EEEE"/>
          </a:solidFill>
          <a:ln/>
        </p:spPr>
      </p:sp>
      <p:sp>
        <p:nvSpPr>
          <p:cNvPr id="9" name="Shape 6"/>
          <p:cNvSpPr/>
          <p:nvPr/>
        </p:nvSpPr>
        <p:spPr>
          <a:xfrm>
            <a:off x="7611785" y="1263134"/>
            <a:ext cx="390644" cy="390644"/>
          </a:xfrm>
          <a:prstGeom prst="roundRect">
            <a:avLst>
              <a:gd name="adj" fmla="val 23405161"/>
            </a:avLst>
          </a:prstGeom>
          <a:solidFill>
            <a:srgbClr val="FF90A5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179" y="1348621"/>
            <a:ext cx="175736" cy="21967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11785" y="1783913"/>
            <a:ext cx="1843326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Human-in-the-Loop</a:t>
            </a:r>
            <a:endParaRPr lang="en-US" sz="1350" dirty="0"/>
          </a:p>
        </p:txBody>
      </p:sp>
      <p:sp>
        <p:nvSpPr>
          <p:cNvPr id="12" name="Text 8"/>
          <p:cNvSpPr/>
          <p:nvPr/>
        </p:nvSpPr>
        <p:spPr>
          <a:xfrm>
            <a:off x="7611785" y="2136100"/>
            <a:ext cx="6359843" cy="390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0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Final authority rests with human agents, particularly for high-stakes decisions, ensuring AI augments rather than replaces human judgment.</a:t>
            </a:r>
            <a:endParaRPr lang="en-US" sz="100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051" y="2949893"/>
            <a:ext cx="11524178" cy="6385441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6266942" y="5693057"/>
            <a:ext cx="2314986" cy="28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Human Oversight</a:t>
            </a:r>
            <a:endParaRPr lang="en-US" sz="1200" dirty="0"/>
          </a:p>
        </p:txBody>
      </p:sp>
      <p:sp>
        <p:nvSpPr>
          <p:cNvPr id="15" name="Text 10"/>
          <p:cNvSpPr/>
          <p:nvPr/>
        </p:nvSpPr>
        <p:spPr>
          <a:xfrm>
            <a:off x="6207697" y="6072934"/>
            <a:ext cx="2433476" cy="509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Final authority with accountability and review</a:t>
            </a:r>
            <a:endParaRPr lang="en-US" sz="1050" dirty="0"/>
          </a:p>
        </p:txBody>
      </p:sp>
      <p:sp>
        <p:nvSpPr>
          <p:cNvPr id="16" name="Text 11"/>
          <p:cNvSpPr/>
          <p:nvPr/>
        </p:nvSpPr>
        <p:spPr>
          <a:xfrm>
            <a:off x="9906545" y="5794923"/>
            <a:ext cx="2472030" cy="28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Routine Automation</a:t>
            </a:r>
            <a:endParaRPr lang="en-US" sz="1200" dirty="0"/>
          </a:p>
        </p:txBody>
      </p:sp>
      <p:sp>
        <p:nvSpPr>
          <p:cNvPr id="17" name="Text 12"/>
          <p:cNvSpPr/>
          <p:nvPr/>
        </p:nvSpPr>
        <p:spPr>
          <a:xfrm>
            <a:off x="9739067" y="6174800"/>
            <a:ext cx="2806986" cy="509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Handle scheduling and reminders</a:t>
            </a:r>
            <a:endParaRPr lang="en-US" sz="1050" dirty="0"/>
          </a:p>
        </p:txBody>
      </p:sp>
      <p:sp>
        <p:nvSpPr>
          <p:cNvPr id="18" name="Text 13"/>
          <p:cNvSpPr/>
          <p:nvPr/>
        </p:nvSpPr>
        <p:spPr>
          <a:xfrm>
            <a:off x="2275405" y="7424786"/>
            <a:ext cx="2386434" cy="28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Compliance Checks</a:t>
            </a:r>
            <a:endParaRPr lang="en-US" sz="1200" dirty="0"/>
          </a:p>
        </p:txBody>
      </p:sp>
      <p:sp>
        <p:nvSpPr>
          <p:cNvPr id="19" name="Text 14"/>
          <p:cNvSpPr/>
          <p:nvPr/>
        </p:nvSpPr>
        <p:spPr>
          <a:xfrm>
            <a:off x="2065128" y="7804663"/>
            <a:ext cx="2806987" cy="5093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Flag regulatory and privacy issues</a:t>
            </a:r>
            <a:endParaRPr lang="en-US" sz="1050" dirty="0"/>
          </a:p>
        </p:txBody>
      </p:sp>
      <p:sp>
        <p:nvSpPr>
          <p:cNvPr id="20" name="Text 15"/>
          <p:cNvSpPr/>
          <p:nvPr/>
        </p:nvSpPr>
        <p:spPr>
          <a:xfrm>
            <a:off x="2474716" y="3633091"/>
            <a:ext cx="2621470" cy="28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AI Recommendations</a:t>
            </a:r>
            <a:endParaRPr lang="en-US" sz="1200" dirty="0"/>
          </a:p>
        </p:txBody>
      </p:sp>
      <p:sp>
        <p:nvSpPr>
          <p:cNvPr id="21" name="Text 16"/>
          <p:cNvSpPr/>
          <p:nvPr/>
        </p:nvSpPr>
        <p:spPr>
          <a:xfrm>
            <a:off x="2382046" y="4012968"/>
            <a:ext cx="2806986" cy="5093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Suggest payment plans and scripts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7842" y="650438"/>
            <a:ext cx="6710124" cy="604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Expected Business Impact</a:t>
            </a:r>
            <a:endParaRPr lang="en-US" sz="3800" dirty="0"/>
          </a:p>
        </p:txBody>
      </p:sp>
      <p:sp>
        <p:nvSpPr>
          <p:cNvPr id="3" name="Text 1"/>
          <p:cNvSpPr/>
          <p:nvPr/>
        </p:nvSpPr>
        <p:spPr>
          <a:xfrm>
            <a:off x="827842" y="1787485"/>
            <a:ext cx="3552944" cy="3627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876CD4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Quantitative Outcomes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1519714" y="2389703"/>
            <a:ext cx="3576757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Reduced Delinquency Rates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519714" y="2905006"/>
            <a:ext cx="5535811" cy="638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Identify and engage high-risk customers early to reduce late payments and defaults.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1519714" y="3969425"/>
            <a:ext cx="3899059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Increased Collection Efficiency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519714" y="4484727"/>
            <a:ext cx="5535811" cy="9579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Automating routine tasks allows agents to focus on complex, high-value cases, improving productivity and reducing operational costs.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1519714" y="5868472"/>
            <a:ext cx="362152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Improved Loan Performance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519714" y="6383774"/>
            <a:ext cx="5535811" cy="638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Mitigate risk before it escalates, strengthening the overall loan portfolio.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582495" y="1787485"/>
            <a:ext cx="3313628" cy="3627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FFB071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Qualitative Outcomes</a:t>
            </a:r>
            <a:endParaRPr lang="en-US" sz="2250" dirty="0"/>
          </a:p>
        </p:txBody>
      </p:sp>
      <p:sp>
        <p:nvSpPr>
          <p:cNvPr id="11" name="Text 9"/>
          <p:cNvSpPr/>
          <p:nvPr/>
        </p:nvSpPr>
        <p:spPr>
          <a:xfrm>
            <a:off x="8274368" y="2389703"/>
            <a:ext cx="3586163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Better Customer Experience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8274368" y="2905006"/>
            <a:ext cx="5535811" cy="9579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Proactive, personalized outreach is less intrusive than traditional calls and helps customers avoid late fees or credit issues.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8274368" y="4288750"/>
            <a:ext cx="2419112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Increased Fairness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8274368" y="4804053"/>
            <a:ext cx="5535811" cy="638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Audited, explainable AI ensures equitable treatment, with decisions based on objective financial data.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8274368" y="5868472"/>
            <a:ext cx="2640925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Enhanced Scalability</a:t>
            </a:r>
            <a:endParaRPr lang="en-US" sz="1900" dirty="0"/>
          </a:p>
        </p:txBody>
      </p:sp>
      <p:sp>
        <p:nvSpPr>
          <p:cNvPr id="16" name="Text 14"/>
          <p:cNvSpPr/>
          <p:nvPr/>
        </p:nvSpPr>
        <p:spPr>
          <a:xfrm>
            <a:off x="8274368" y="6383774"/>
            <a:ext cx="5535811" cy="9579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Automation allows the business to manage more customers without proportionally increasing headcount, supporting efficient growth.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2025-08-24T08:23:50Z</dcterms:created>
  <dcterms:modified xsi:type="dcterms:W3CDTF">2025-08-24T08:23:50Z</dcterms:modified>
</cp:coreProperties>
</file>