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5" r:id="rId2"/>
    <p:sldId id="314" r:id="rId3"/>
    <p:sldId id="311" r:id="rId4"/>
    <p:sldId id="315" r:id="rId5"/>
    <p:sldId id="316" r:id="rId6"/>
    <p:sldId id="317" r:id="rId7"/>
    <p:sldId id="318" r:id="rId8"/>
    <p:sldId id="329" r:id="rId9"/>
    <p:sldId id="319" r:id="rId10"/>
    <p:sldId id="320" r:id="rId11"/>
    <p:sldId id="323" r:id="rId12"/>
    <p:sldId id="322" r:id="rId13"/>
    <p:sldId id="321" r:id="rId14"/>
    <p:sldId id="324" r:id="rId15"/>
    <p:sldId id="325" r:id="rId16"/>
    <p:sldId id="326" r:id="rId17"/>
    <p:sldId id="327" r:id="rId18"/>
  </p:sldIdLst>
  <p:sldSz cx="12188825"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29" autoAdjust="0"/>
  </p:normalViewPr>
  <p:slideViewPr>
    <p:cSldViewPr showGuides="1">
      <p:cViewPr varScale="1">
        <p:scale>
          <a:sx n="85" d="100"/>
          <a:sy n="85" d="100"/>
        </p:scale>
        <p:origin x="586" y="6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7/10/2023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7/10/2023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7/10/2023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7/10/2023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7/10/2023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7/10/2023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7/10/2023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7/10/2023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7/10/2023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7/10/2023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7/10/2023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7/10/2023</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7/10/2023</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21804" y="404664"/>
            <a:ext cx="8229600" cy="3468960"/>
          </a:xfrm>
        </p:spPr>
        <p:txBody>
          <a:bodyPr>
            <a:normAutofit fontScale="90000"/>
          </a:bodyPr>
          <a:lstStyle/>
          <a:p>
            <a:r>
              <a:rPr lang="en-US" sz="6000" dirty="0">
                <a:latin typeface="Algerian" panose="04020705040A02060702" pitchFamily="82" charset="0"/>
              </a:rPr>
              <a:t>R</a:t>
            </a:r>
            <a:r>
              <a:rPr lang="en-US" sz="6000" b="0" i="0" dirty="0">
                <a:effectLst/>
                <a:latin typeface="Algerian" panose="04020705040A02060702" pitchFamily="82" charset="0"/>
              </a:rPr>
              <a:t>outing </a:t>
            </a:r>
            <a:r>
              <a:rPr lang="en-US" sz="6000" dirty="0">
                <a:latin typeface="Algerian" panose="04020705040A02060702" pitchFamily="82" charset="0"/>
              </a:rPr>
              <a:t>Optimization</a:t>
            </a:r>
            <a:r>
              <a:rPr lang="en-US" sz="6000" b="0" i="0" dirty="0">
                <a:effectLst/>
                <a:latin typeface="Algerian" panose="04020705040A02060702" pitchFamily="82" charset="0"/>
              </a:rPr>
              <a:t> for Aeronautical </a:t>
            </a:r>
            <a:r>
              <a:rPr lang="en-US" sz="6000" dirty="0">
                <a:latin typeface="Algerian" panose="04020705040A02060702" pitchFamily="82" charset="0"/>
              </a:rPr>
              <a:t>N</a:t>
            </a:r>
            <a:r>
              <a:rPr lang="en-US" sz="6000" b="0" i="0" dirty="0">
                <a:effectLst/>
                <a:latin typeface="Algerian" panose="04020705040A02060702" pitchFamily="82" charset="0"/>
              </a:rPr>
              <a:t>etworks.</a:t>
            </a:r>
            <a:br>
              <a:rPr lang="en-US" sz="6000" b="0" i="0" dirty="0">
                <a:effectLst/>
                <a:latin typeface="Algerian" panose="04020705040A02060702" pitchFamily="82" charset="0"/>
              </a:rPr>
            </a:br>
            <a:br>
              <a:rPr lang="en-GB" sz="6000" b="1" i="1" dirty="0">
                <a:solidFill>
                  <a:srgbClr val="00FFFF"/>
                </a:solidFill>
                <a:latin typeface="Roboto Serif"/>
                <a:ea typeface="Roboto Serif"/>
                <a:cs typeface="Roboto Serif"/>
                <a:sym typeface="Roboto Serif"/>
              </a:rPr>
            </a:br>
            <a:endParaRPr lang="en-US" sz="6000" dirty="0">
              <a:latin typeface="Algerian" panose="04020705040A02060702" pitchFamily="82" charset="0"/>
            </a:endParaRPr>
          </a:p>
        </p:txBody>
      </p:sp>
      <p:sp>
        <p:nvSpPr>
          <p:cNvPr id="4" name="Subtitle 3"/>
          <p:cNvSpPr>
            <a:spLocks noGrp="1"/>
          </p:cNvSpPr>
          <p:nvPr>
            <p:ph type="subTitle" idx="1"/>
          </p:nvPr>
        </p:nvSpPr>
        <p:spPr>
          <a:xfrm>
            <a:off x="765820" y="4365104"/>
            <a:ext cx="8229600" cy="1870720"/>
          </a:xfrm>
        </p:spPr>
        <p:txBody>
          <a:bodyPr>
            <a:normAutofit/>
          </a:bodyPr>
          <a:lstStyle/>
          <a:p>
            <a:pPr marL="457200" indent="-457200">
              <a:buAutoNum type="arabicParenR"/>
            </a:pPr>
            <a:r>
              <a:rPr lang="it-IT" b="1" dirty="0"/>
              <a:t>Divyansh RAWAL -  </a:t>
            </a:r>
            <a:r>
              <a:rPr lang="it-IT" b="1" dirty="0">
                <a:latin typeface="Bahnschrift SemiLight SemiConde" panose="020B0502040204020203" pitchFamily="34" charset="0"/>
              </a:rPr>
              <a:t>21BLC1123</a:t>
            </a:r>
          </a:p>
          <a:p>
            <a:pPr marL="457200" indent="-457200">
              <a:buAutoNum type="arabicParenR"/>
            </a:pPr>
            <a:r>
              <a:rPr lang="it-IT" b="1" dirty="0">
                <a:latin typeface="Bahnschrift SemiLight SemiConde" panose="020B0502040204020203" pitchFamily="34" charset="0"/>
              </a:rPr>
              <a:t>SAI KRISHNA VS      -  21BLC1211</a:t>
            </a:r>
          </a:p>
          <a:p>
            <a:pPr marL="457200" indent="-457200">
              <a:buAutoNum type="arabicParenR"/>
            </a:pPr>
            <a:r>
              <a:rPr lang="it-IT" b="1" dirty="0">
                <a:latin typeface="Bahnschrift SemiLight SemiConde" panose="020B0502040204020203" pitchFamily="34" charset="0"/>
              </a:rPr>
              <a:t>HARSH SINHA          -  21BLC1419</a:t>
            </a:r>
          </a:p>
        </p:txBody>
      </p:sp>
      <p:sp>
        <p:nvSpPr>
          <p:cNvPr id="5" name="TextBox 4">
            <a:extLst>
              <a:ext uri="{FF2B5EF4-FFF2-40B4-BE49-F238E27FC236}">
                <a16:creationId xmlns:a16="http://schemas.microsoft.com/office/drawing/2014/main" id="{F7ABEB78-9382-81A8-E8CE-A65950E7BC52}"/>
              </a:ext>
            </a:extLst>
          </p:cNvPr>
          <p:cNvSpPr txBox="1"/>
          <p:nvPr/>
        </p:nvSpPr>
        <p:spPr>
          <a:xfrm>
            <a:off x="4520580" y="3140968"/>
            <a:ext cx="3816424" cy="523220"/>
          </a:xfrm>
          <a:prstGeom prst="rect">
            <a:avLst/>
          </a:prstGeom>
          <a:noFill/>
        </p:spPr>
        <p:txBody>
          <a:bodyPr wrap="square" rtlCol="0">
            <a:spAutoFit/>
          </a:bodyPr>
          <a:lstStyle/>
          <a:p>
            <a:r>
              <a:rPr lang="en-GB" sz="2800" b="1" i="1" dirty="0">
                <a:solidFill>
                  <a:srgbClr val="00FFFF"/>
                </a:solidFill>
                <a:latin typeface="Sitka Heading" pitchFamily="2" charset="0"/>
                <a:ea typeface="Roboto Serif"/>
                <a:cs typeface="Roboto Serif"/>
                <a:sym typeface="Roboto Serif"/>
              </a:rPr>
              <a:t>Digital Assignment – 2</a:t>
            </a:r>
            <a:endParaRPr lang="en-IN" sz="2800" dirty="0">
              <a:latin typeface="Sitka Heading" pitchFamily="2" charset="0"/>
            </a:endParaRPr>
          </a:p>
        </p:txBody>
      </p:sp>
    </p:spTree>
    <p:extLst>
      <p:ext uri="{BB962C8B-B14F-4D97-AF65-F5344CB8AC3E}">
        <p14:creationId xmlns:p14="http://schemas.microsoft.com/office/powerpoint/2010/main" val="28089201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75D4-1CA9-D662-5E76-BD31532AE63A}"/>
              </a:ext>
            </a:extLst>
          </p:cNvPr>
          <p:cNvSpPr>
            <a:spLocks noGrp="1"/>
          </p:cNvSpPr>
          <p:nvPr>
            <p:ph type="title"/>
          </p:nvPr>
        </p:nvSpPr>
        <p:spPr>
          <a:xfrm>
            <a:off x="1053852" y="404664"/>
            <a:ext cx="9144001" cy="2880320"/>
          </a:xfrm>
        </p:spPr>
        <p:txBody>
          <a:bodyPr>
            <a:noAutofit/>
          </a:bodyPr>
          <a:lstStyle/>
          <a:p>
            <a:r>
              <a:rPr lang="en-IN" sz="1400" b="0" dirty="0">
                <a:solidFill>
                  <a:srgbClr val="C586C0"/>
                </a:solidFill>
                <a:effectLst/>
                <a:latin typeface="Courier New" panose="02070309020205020404" pitchFamily="49" charset="0"/>
              </a:rPr>
              <a:t>FROM</a:t>
            </a:r>
            <a:r>
              <a:rPr lang="en-IN" sz="1400" b="0" dirty="0">
                <a:solidFill>
                  <a:srgbClr val="D4D4D4"/>
                </a:solidFill>
                <a:effectLst/>
                <a:latin typeface="Courier New" panose="02070309020205020404" pitchFamily="49" charset="0"/>
              </a:rPr>
              <a:t> SCIPY.OPTIMIZE </a:t>
            </a:r>
            <a:r>
              <a:rPr lang="en-IN" sz="1400" b="0" dirty="0">
                <a:solidFill>
                  <a:srgbClr val="C586C0"/>
                </a:solidFill>
                <a:effectLst/>
                <a:latin typeface="Courier New" panose="02070309020205020404" pitchFamily="49" charset="0"/>
              </a:rPr>
              <a:t>IMPORT</a:t>
            </a:r>
            <a:r>
              <a:rPr lang="en-IN" sz="1400" b="0" dirty="0">
                <a:solidFill>
                  <a:srgbClr val="D4D4D4"/>
                </a:solidFill>
                <a:effectLst/>
                <a:latin typeface="Courier New" panose="02070309020205020404" pitchFamily="49" charset="0"/>
              </a:rPr>
              <a:t> MINIMIZE</a:t>
            </a:r>
            <a:br>
              <a:rPr lang="en-IN" sz="1400" b="0" dirty="0">
                <a:solidFill>
                  <a:srgbClr val="D4D4D4"/>
                </a:solidFill>
                <a:effectLst/>
                <a:latin typeface="Courier New" panose="02070309020205020404" pitchFamily="49" charset="0"/>
              </a:rPr>
            </a:br>
            <a:br>
              <a:rPr lang="en-IN" sz="1400" b="0" dirty="0">
                <a:solidFill>
                  <a:srgbClr val="D4D4D4"/>
                </a:solidFill>
                <a:effectLst/>
                <a:latin typeface="Courier New" panose="02070309020205020404" pitchFamily="49" charset="0"/>
              </a:rPr>
            </a:br>
            <a:r>
              <a:rPr lang="en-IN" sz="1400" b="0" dirty="0">
                <a:solidFill>
                  <a:srgbClr val="6AA94F"/>
                </a:solidFill>
                <a:effectLst/>
                <a:latin typeface="Courier New" panose="02070309020205020404" pitchFamily="49" charset="0"/>
              </a:rPr>
              <a:t># OPTIMIZATION OBJECTIVE FUNCTION FOR SINGLE-OBJECTIVE OPTIMIZATION</a:t>
            </a:r>
            <a:br>
              <a:rPr lang="en-IN" sz="1400" b="0" dirty="0">
                <a:solidFill>
                  <a:srgbClr val="D4D4D4"/>
                </a:solidFill>
                <a:effectLst/>
                <a:latin typeface="Courier New" panose="02070309020205020404" pitchFamily="49" charset="0"/>
              </a:rPr>
            </a:br>
            <a:r>
              <a:rPr lang="en-IN" sz="1400" b="0" dirty="0">
                <a:solidFill>
                  <a:srgbClr val="569CD6"/>
                </a:solidFill>
                <a:effectLst/>
                <a:latin typeface="Courier New" panose="02070309020205020404" pitchFamily="49" charset="0"/>
              </a:rPr>
              <a:t>DEF</a:t>
            </a:r>
            <a:r>
              <a:rPr lang="en-IN" sz="1400" b="0" dirty="0">
                <a:solidFill>
                  <a:srgbClr val="D4D4D4"/>
                </a:solidFill>
                <a:effectLst/>
                <a:latin typeface="Courier New" panose="02070309020205020404" pitchFamily="49" charset="0"/>
              </a:rPr>
              <a:t> </a:t>
            </a:r>
            <a:r>
              <a:rPr lang="en-IN" sz="1400" b="0" dirty="0">
                <a:solidFill>
                  <a:srgbClr val="DCDCAA"/>
                </a:solidFill>
                <a:effectLst/>
                <a:latin typeface="Courier New" panose="02070309020205020404" pitchFamily="49" charset="0"/>
              </a:rPr>
              <a:t>OBJECTIVE_SINGLE</a:t>
            </a:r>
            <a:r>
              <a:rPr lang="en-IN" sz="1400" b="0" dirty="0">
                <a:solidFill>
                  <a:srgbClr val="D4D4D4"/>
                </a:solidFill>
                <a:effectLst/>
                <a:latin typeface="Courier New" panose="02070309020205020404" pitchFamily="49" charset="0"/>
              </a:rPr>
              <a:t>(</a:t>
            </a:r>
            <a:r>
              <a:rPr lang="en-IN" sz="1400" b="0" dirty="0">
                <a:solidFill>
                  <a:srgbClr val="9CDCFE"/>
                </a:solidFill>
                <a:effectLst/>
                <a:latin typeface="Courier New" panose="02070309020205020404" pitchFamily="49" charset="0"/>
              </a:rPr>
              <a:t>X</a:t>
            </a:r>
            <a:r>
              <a:rPr lang="en-IN" sz="1400" b="0" dirty="0">
                <a:solidFill>
                  <a:srgbClr val="D4D4D4"/>
                </a:solidFill>
                <a:effectLst/>
                <a:latin typeface="Courier New" panose="02070309020205020404" pitchFamily="49" charset="0"/>
              </a:rPr>
              <a:t>, *</a:t>
            </a:r>
            <a:r>
              <a:rPr lang="en-IN" sz="1400" b="0" dirty="0">
                <a:solidFill>
                  <a:srgbClr val="9CDCFE"/>
                </a:solidFill>
                <a:effectLst/>
                <a:latin typeface="Courier New" panose="02070309020205020404" pitchFamily="49" charset="0"/>
              </a:rPr>
              <a:t>ARGS</a:t>
            </a:r>
            <a:r>
              <a:rPr lang="en-IN" sz="1400" b="0" dirty="0">
                <a:solidFill>
                  <a:srgbClr val="D4D4D4"/>
                </a:solidFill>
                <a:effectLst/>
                <a:latin typeface="Courier New" panose="02070309020205020404" pitchFamily="49" charset="0"/>
              </a:rPr>
              <a:t>)</a:t>
            </a:r>
            <a:r>
              <a:rPr lang="en-IN" sz="1400" b="0" dirty="0">
                <a:solidFill>
                  <a:srgbClr val="DCDCDC"/>
                </a:solidFill>
                <a:effectLst/>
                <a:latin typeface="Courier New" panose="02070309020205020404" pitchFamily="49" charset="0"/>
              </a:rPr>
              <a:t>:</a:t>
            </a:r>
            <a:br>
              <a:rPr lang="en-IN" sz="1400" b="0" dirty="0">
                <a:solidFill>
                  <a:srgbClr val="D4D4D4"/>
                </a:solidFill>
                <a:effectLst/>
                <a:latin typeface="Courier New" panose="02070309020205020404" pitchFamily="49" charset="0"/>
              </a:rPr>
            </a:br>
            <a:r>
              <a:rPr lang="en-IN" sz="1400" b="0" dirty="0">
                <a:solidFill>
                  <a:srgbClr val="D4D4D4"/>
                </a:solidFill>
                <a:effectLst/>
                <a:latin typeface="Courier New" panose="02070309020205020404" pitchFamily="49" charset="0"/>
              </a:rPr>
              <a:t>    AIRPLANE_INDEX</a:t>
            </a:r>
            <a:r>
              <a:rPr lang="en-IN" sz="1400" b="0" dirty="0">
                <a:solidFill>
                  <a:srgbClr val="DCDCDC"/>
                </a:solidFill>
                <a:effectLst/>
                <a:latin typeface="Courier New" panose="02070309020205020404" pitchFamily="49" charset="0"/>
              </a:rPr>
              <a:t>,</a:t>
            </a:r>
            <a:r>
              <a:rPr lang="en-IN" sz="1400" b="0" dirty="0">
                <a:solidFill>
                  <a:srgbClr val="D4D4D4"/>
                </a:solidFill>
                <a:effectLst/>
                <a:latin typeface="Courier New" panose="02070309020205020404" pitchFamily="49" charset="0"/>
              </a:rPr>
              <a:t> GS_INDEX = ARGS</a:t>
            </a:r>
            <a:br>
              <a:rPr lang="en-IN" sz="1400" b="0" dirty="0">
                <a:solidFill>
                  <a:srgbClr val="D4D4D4"/>
                </a:solidFill>
                <a:effectLst/>
                <a:latin typeface="Courier New" panose="02070309020205020404" pitchFamily="49" charset="0"/>
              </a:rPr>
            </a:br>
            <a:r>
              <a:rPr lang="en-IN" sz="1400" b="0" dirty="0">
                <a:solidFill>
                  <a:srgbClr val="D4D4D4"/>
                </a:solidFill>
                <a:effectLst/>
                <a:latin typeface="Courier New" panose="02070309020205020404" pitchFamily="49" charset="0"/>
              </a:rPr>
              <a:t>    AIRPLANE = AIRPLANES</a:t>
            </a:r>
            <a:r>
              <a:rPr lang="en-IN" sz="1400" b="0" dirty="0">
                <a:solidFill>
                  <a:srgbClr val="DCDCDC"/>
                </a:solidFill>
                <a:effectLst/>
                <a:latin typeface="Courier New" panose="02070309020205020404" pitchFamily="49" charset="0"/>
              </a:rPr>
              <a:t>[</a:t>
            </a:r>
            <a:r>
              <a:rPr lang="en-IN" sz="1400" b="0" dirty="0">
                <a:solidFill>
                  <a:srgbClr val="D4D4D4"/>
                </a:solidFill>
                <a:effectLst/>
                <a:latin typeface="Courier New" panose="02070309020205020404" pitchFamily="49" charset="0"/>
              </a:rPr>
              <a:t>AIRPLANE_INDEX</a:t>
            </a:r>
            <a:r>
              <a:rPr lang="en-IN" sz="1400" b="0" dirty="0">
                <a:solidFill>
                  <a:srgbClr val="DCDCDC"/>
                </a:solidFill>
                <a:effectLst/>
                <a:latin typeface="Courier New" panose="02070309020205020404" pitchFamily="49" charset="0"/>
              </a:rPr>
              <a:t>]</a:t>
            </a:r>
            <a:br>
              <a:rPr lang="en-IN" sz="1400" b="0" dirty="0">
                <a:solidFill>
                  <a:srgbClr val="D4D4D4"/>
                </a:solidFill>
                <a:effectLst/>
                <a:latin typeface="Courier New" panose="02070309020205020404" pitchFamily="49" charset="0"/>
              </a:rPr>
            </a:br>
            <a:r>
              <a:rPr lang="en-IN" sz="1400" b="0" dirty="0">
                <a:solidFill>
                  <a:srgbClr val="D4D4D4"/>
                </a:solidFill>
                <a:effectLst/>
                <a:latin typeface="Courier New" panose="02070309020205020404" pitchFamily="49" charset="0"/>
              </a:rPr>
              <a:t>    GS = GSS</a:t>
            </a:r>
            <a:r>
              <a:rPr lang="en-IN" sz="1400" b="0" dirty="0">
                <a:solidFill>
                  <a:srgbClr val="DCDCDC"/>
                </a:solidFill>
                <a:effectLst/>
                <a:latin typeface="Courier New" panose="02070309020205020404" pitchFamily="49" charset="0"/>
              </a:rPr>
              <a:t>[</a:t>
            </a:r>
            <a:r>
              <a:rPr lang="en-IN" sz="1400" b="0" dirty="0">
                <a:solidFill>
                  <a:srgbClr val="D4D4D4"/>
                </a:solidFill>
                <a:effectLst/>
                <a:latin typeface="Courier New" panose="02070309020205020404" pitchFamily="49" charset="0"/>
              </a:rPr>
              <a:t>GS_INDEX</a:t>
            </a:r>
            <a:r>
              <a:rPr lang="en-IN" sz="1400" b="0" dirty="0">
                <a:solidFill>
                  <a:srgbClr val="DCDCDC"/>
                </a:solidFill>
                <a:effectLst/>
                <a:latin typeface="Courier New" panose="02070309020205020404" pitchFamily="49" charset="0"/>
              </a:rPr>
              <a:t>]</a:t>
            </a:r>
            <a:br>
              <a:rPr lang="en-IN" sz="1400" b="0" dirty="0">
                <a:solidFill>
                  <a:srgbClr val="D4D4D4"/>
                </a:solidFill>
                <a:effectLst/>
                <a:latin typeface="Courier New" panose="02070309020205020404" pitchFamily="49" charset="0"/>
              </a:rPr>
            </a:br>
            <a:br>
              <a:rPr lang="en-IN" sz="1400" b="0" dirty="0">
                <a:solidFill>
                  <a:srgbClr val="D4D4D4"/>
                </a:solidFill>
                <a:effectLst/>
                <a:latin typeface="Courier New" panose="02070309020205020404" pitchFamily="49" charset="0"/>
              </a:rPr>
            </a:br>
            <a:r>
              <a:rPr lang="en-IN" sz="1400" b="0" dirty="0">
                <a:solidFill>
                  <a:srgbClr val="D4D4D4"/>
                </a:solidFill>
                <a:effectLst/>
                <a:latin typeface="Courier New" panose="02070309020205020404" pitchFamily="49" charset="0"/>
              </a:rPr>
              <a:t>    PATH = </a:t>
            </a:r>
            <a:r>
              <a:rPr lang="en-IN" sz="1400" b="0" dirty="0">
                <a:solidFill>
                  <a:srgbClr val="DCDCDC"/>
                </a:solidFill>
                <a:effectLst/>
                <a:latin typeface="Courier New" panose="02070309020205020404" pitchFamily="49" charset="0"/>
              </a:rPr>
              <a:t>[</a:t>
            </a:r>
            <a:r>
              <a:rPr lang="en-IN" sz="1400" b="0" dirty="0">
                <a:solidFill>
                  <a:srgbClr val="D4D4D4"/>
                </a:solidFill>
                <a:effectLst/>
                <a:latin typeface="Courier New" panose="02070309020205020404" pitchFamily="49" charset="0"/>
              </a:rPr>
              <a:t>AIRPLANE</a:t>
            </a:r>
            <a:r>
              <a:rPr lang="en-IN" sz="1400" b="0" dirty="0">
                <a:solidFill>
                  <a:srgbClr val="DCDCDC"/>
                </a:solidFill>
                <a:effectLst/>
                <a:latin typeface="Courier New" panose="02070309020205020404" pitchFamily="49" charset="0"/>
              </a:rPr>
              <a:t>,</a:t>
            </a:r>
            <a:r>
              <a:rPr lang="en-IN" sz="1400" b="0" dirty="0">
                <a:solidFill>
                  <a:srgbClr val="D4D4D4"/>
                </a:solidFill>
                <a:effectLst/>
                <a:latin typeface="Courier New" panose="02070309020205020404" pitchFamily="49" charset="0"/>
              </a:rPr>
              <a:t> GS</a:t>
            </a:r>
            <a:r>
              <a:rPr lang="en-IN" sz="1400" b="0" dirty="0">
                <a:solidFill>
                  <a:srgbClr val="DCDCDC"/>
                </a:solidFill>
                <a:effectLst/>
                <a:latin typeface="Courier New" panose="02070309020205020404" pitchFamily="49" charset="0"/>
              </a:rPr>
              <a:t>]</a:t>
            </a:r>
            <a:br>
              <a:rPr lang="en-IN" sz="1400" b="0" dirty="0">
                <a:solidFill>
                  <a:srgbClr val="D4D4D4"/>
                </a:solidFill>
                <a:effectLst/>
                <a:latin typeface="Courier New" panose="02070309020205020404" pitchFamily="49" charset="0"/>
              </a:rPr>
            </a:br>
            <a:r>
              <a:rPr lang="en-IN" sz="1400" b="0" dirty="0">
                <a:solidFill>
                  <a:srgbClr val="D4D4D4"/>
                </a:solidFill>
                <a:effectLst/>
                <a:latin typeface="Courier New" panose="02070309020205020404" pitchFamily="49" charset="0"/>
              </a:rPr>
              <a:t>    DATA_TRANSMISSION_RATE = CALCULATE_END_TO_END_DATA_TRANSMISSION_RATE</a:t>
            </a:r>
            <a:r>
              <a:rPr lang="en-IN" sz="1400" b="0" dirty="0">
                <a:solidFill>
                  <a:srgbClr val="DCDCDC"/>
                </a:solidFill>
                <a:effectLst/>
                <a:latin typeface="Courier New" panose="02070309020205020404" pitchFamily="49" charset="0"/>
              </a:rPr>
              <a:t>(</a:t>
            </a:r>
            <a:r>
              <a:rPr lang="en-IN" sz="1400" b="0" dirty="0">
                <a:solidFill>
                  <a:srgbClr val="D4D4D4"/>
                </a:solidFill>
                <a:effectLst/>
                <a:latin typeface="Courier New" panose="02070309020205020404" pitchFamily="49" charset="0"/>
              </a:rPr>
              <a:t>PATH</a:t>
            </a:r>
            <a:r>
              <a:rPr lang="en-IN" sz="1400" b="0" dirty="0">
                <a:solidFill>
                  <a:srgbClr val="DCDCDC"/>
                </a:solidFill>
                <a:effectLst/>
                <a:latin typeface="Courier New" panose="02070309020205020404" pitchFamily="49" charset="0"/>
              </a:rPr>
              <a:t>)</a:t>
            </a:r>
            <a:br>
              <a:rPr lang="en-IN" sz="1400" b="0" dirty="0">
                <a:solidFill>
                  <a:srgbClr val="D4D4D4"/>
                </a:solidFill>
                <a:effectLst/>
                <a:latin typeface="Courier New" panose="02070309020205020404" pitchFamily="49" charset="0"/>
              </a:rPr>
            </a:br>
            <a:br>
              <a:rPr lang="en-IN" sz="1400" b="0" dirty="0">
                <a:solidFill>
                  <a:srgbClr val="D4D4D4"/>
                </a:solidFill>
                <a:effectLst/>
                <a:latin typeface="Courier New" panose="02070309020205020404" pitchFamily="49" charset="0"/>
              </a:rPr>
            </a:br>
            <a:r>
              <a:rPr lang="en-IN" sz="1400" b="0" dirty="0">
                <a:solidFill>
                  <a:srgbClr val="D4D4D4"/>
                </a:solidFill>
                <a:effectLst/>
                <a:latin typeface="Courier New" panose="02070309020205020404" pitchFamily="49" charset="0"/>
              </a:rPr>
              <a:t>    </a:t>
            </a:r>
            <a:r>
              <a:rPr lang="en-IN" sz="1400" b="0" dirty="0">
                <a:solidFill>
                  <a:srgbClr val="C586C0"/>
                </a:solidFill>
                <a:effectLst/>
                <a:latin typeface="Courier New" panose="02070309020205020404" pitchFamily="49" charset="0"/>
              </a:rPr>
              <a:t>RETURN</a:t>
            </a:r>
            <a:r>
              <a:rPr lang="en-IN" sz="1400" b="0" dirty="0">
                <a:solidFill>
                  <a:srgbClr val="D4D4D4"/>
                </a:solidFill>
                <a:effectLst/>
                <a:latin typeface="Courier New" panose="02070309020205020404" pitchFamily="49" charset="0"/>
              </a:rPr>
              <a:t> -DATA_TRANSMISSION_RATE</a:t>
            </a:r>
            <a:br>
              <a:rPr lang="en-IN" sz="1400" b="0" dirty="0">
                <a:solidFill>
                  <a:srgbClr val="D4D4D4"/>
                </a:solidFill>
                <a:effectLst/>
                <a:latin typeface="Courier New" panose="02070309020205020404" pitchFamily="49" charset="0"/>
              </a:rPr>
            </a:br>
            <a:endParaRPr lang="en-IN" sz="1400" dirty="0"/>
          </a:p>
        </p:txBody>
      </p:sp>
      <p:sp>
        <p:nvSpPr>
          <p:cNvPr id="3" name="TextBox 2">
            <a:extLst>
              <a:ext uri="{FF2B5EF4-FFF2-40B4-BE49-F238E27FC236}">
                <a16:creationId xmlns:a16="http://schemas.microsoft.com/office/drawing/2014/main" id="{A190C3C8-8EBC-6BA5-AC87-A9F603F1C36D}"/>
              </a:ext>
            </a:extLst>
          </p:cNvPr>
          <p:cNvSpPr txBox="1"/>
          <p:nvPr/>
        </p:nvSpPr>
        <p:spPr>
          <a:xfrm>
            <a:off x="2277988" y="3564506"/>
            <a:ext cx="9361040" cy="3139321"/>
          </a:xfrm>
          <a:prstGeom prst="rect">
            <a:avLst/>
          </a:prstGeom>
          <a:noFill/>
        </p:spPr>
        <p:txBody>
          <a:bodyPr wrap="square" rtlCol="0">
            <a:spAutoFit/>
          </a:bodyPr>
          <a:lstStyle/>
          <a:p>
            <a:pPr algn="l"/>
            <a:r>
              <a:rPr lang="en-US" b="1" i="1" dirty="0">
                <a:solidFill>
                  <a:srgbClr val="FFC000"/>
                </a:solidFill>
                <a:effectLst/>
                <a:latin typeface="Sitka Small Semibold" pitchFamily="2" charset="0"/>
              </a:rPr>
              <a:t>OPTIMIZATION OBJECTIVE FUNCTIONS:</a:t>
            </a:r>
          </a:p>
          <a:p>
            <a:pPr algn="l"/>
            <a:endParaRPr lang="en-US" b="0" i="0" dirty="0">
              <a:solidFill>
                <a:srgbClr val="D1D5DB"/>
              </a:solidFill>
              <a:effectLst/>
              <a:latin typeface="Söhne"/>
            </a:endParaRPr>
          </a:p>
          <a:p>
            <a:pPr algn="l">
              <a:buFont typeface="Arial" panose="020B0604020202020204" pitchFamily="34" charset="0"/>
              <a:buChar char="•"/>
            </a:pPr>
            <a:r>
              <a:rPr lang="en-US" b="0" i="1" dirty="0">
                <a:solidFill>
                  <a:srgbClr val="D1D5DB"/>
                </a:solidFill>
                <a:effectLst/>
                <a:latin typeface="Sitka Heading" pitchFamily="2" charset="0"/>
              </a:rPr>
              <a:t>The code defines two objective functions used for optimization: '</a:t>
            </a:r>
            <a:r>
              <a:rPr lang="en-US" b="0" i="1" dirty="0" err="1">
                <a:solidFill>
                  <a:srgbClr val="D1D5DB"/>
                </a:solidFill>
                <a:effectLst/>
                <a:latin typeface="Sitka Heading" pitchFamily="2" charset="0"/>
              </a:rPr>
              <a:t>objective_single</a:t>
            </a:r>
            <a:r>
              <a:rPr lang="en-US" b="0" i="1" dirty="0">
                <a:solidFill>
                  <a:srgbClr val="D1D5DB"/>
                </a:solidFill>
                <a:effectLst/>
                <a:latin typeface="Sitka Heading" pitchFamily="2" charset="0"/>
              </a:rPr>
              <a:t>' and '</a:t>
            </a:r>
            <a:r>
              <a:rPr lang="en-US" b="0" i="1" dirty="0" err="1">
                <a:solidFill>
                  <a:srgbClr val="D1D5DB"/>
                </a:solidFill>
                <a:effectLst/>
                <a:latin typeface="Sitka Heading" pitchFamily="2" charset="0"/>
              </a:rPr>
              <a:t>objective_multi</a:t>
            </a:r>
            <a:r>
              <a:rPr lang="en-US" b="0" i="1" dirty="0">
                <a:solidFill>
                  <a:srgbClr val="D1D5DB"/>
                </a:solidFill>
                <a:effectLst/>
                <a:latin typeface="Sitka Heading" pitchFamily="2" charset="0"/>
              </a:rPr>
              <a:t>’.</a:t>
            </a:r>
          </a:p>
          <a:p>
            <a:pPr algn="l"/>
            <a:endParaRPr lang="en-US" b="0" i="1" dirty="0">
              <a:solidFill>
                <a:srgbClr val="D1D5DB"/>
              </a:solidFill>
              <a:effectLst/>
              <a:latin typeface="Sitka Heading" pitchFamily="2" charset="0"/>
            </a:endParaRPr>
          </a:p>
          <a:p>
            <a:pPr algn="l">
              <a:buFont typeface="Arial" panose="020B0604020202020204" pitchFamily="34" charset="0"/>
              <a:buChar char="•"/>
            </a:pPr>
            <a:r>
              <a:rPr lang="en-US" b="0" i="1" dirty="0">
                <a:solidFill>
                  <a:srgbClr val="D1D5DB"/>
                </a:solidFill>
                <a:effectLst/>
                <a:latin typeface="Sitka Heading" pitchFamily="2" charset="0"/>
              </a:rPr>
              <a:t>The '</a:t>
            </a:r>
            <a:r>
              <a:rPr lang="en-US" b="0" i="1" dirty="0" err="1">
                <a:solidFill>
                  <a:srgbClr val="D1D5DB"/>
                </a:solidFill>
                <a:effectLst/>
                <a:latin typeface="Sitka Heading" pitchFamily="2" charset="0"/>
              </a:rPr>
              <a:t>objective_single</a:t>
            </a:r>
            <a:r>
              <a:rPr lang="en-US" b="0" i="1" dirty="0">
                <a:solidFill>
                  <a:srgbClr val="D1D5DB"/>
                </a:solidFill>
                <a:effectLst/>
                <a:latin typeface="Sitka Heading" pitchFamily="2" charset="0"/>
              </a:rPr>
              <a:t>' function is used for single-objective optimization and maximizes the data transmission rate.</a:t>
            </a:r>
          </a:p>
          <a:p>
            <a:pPr algn="l"/>
            <a:endParaRPr lang="en-US" b="0" i="1" dirty="0">
              <a:solidFill>
                <a:srgbClr val="D1D5DB"/>
              </a:solidFill>
              <a:effectLst/>
              <a:latin typeface="Sitka Heading" pitchFamily="2" charset="0"/>
            </a:endParaRPr>
          </a:p>
          <a:p>
            <a:pPr algn="l">
              <a:buFont typeface="Arial" panose="020B0604020202020204" pitchFamily="34" charset="0"/>
              <a:buChar char="•"/>
            </a:pPr>
            <a:r>
              <a:rPr lang="en-US" b="0" i="1" dirty="0">
                <a:solidFill>
                  <a:srgbClr val="D1D5DB"/>
                </a:solidFill>
                <a:effectLst/>
                <a:latin typeface="Sitka Heading" pitchFamily="2" charset="0"/>
              </a:rPr>
              <a:t>The '</a:t>
            </a:r>
            <a:r>
              <a:rPr lang="en-US" b="0" i="1" dirty="0" err="1">
                <a:solidFill>
                  <a:srgbClr val="D1D5DB"/>
                </a:solidFill>
                <a:effectLst/>
                <a:latin typeface="Sitka Heading" pitchFamily="2" charset="0"/>
              </a:rPr>
              <a:t>objective_multi</a:t>
            </a:r>
            <a:r>
              <a:rPr lang="en-US" b="0" i="1" dirty="0">
                <a:solidFill>
                  <a:srgbClr val="D1D5DB"/>
                </a:solidFill>
                <a:effectLst/>
                <a:latin typeface="Sitka Heading" pitchFamily="2" charset="0"/>
              </a:rPr>
              <a:t>' function is used for multiple-objective optimization and combines the data transmission rate and latency using a weighted sum approach.</a:t>
            </a:r>
          </a:p>
          <a:p>
            <a:endParaRPr lang="en-IN" dirty="0"/>
          </a:p>
        </p:txBody>
      </p:sp>
    </p:spTree>
    <p:extLst>
      <p:ext uri="{BB962C8B-B14F-4D97-AF65-F5344CB8AC3E}">
        <p14:creationId xmlns:p14="http://schemas.microsoft.com/office/powerpoint/2010/main" val="465079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C20E-36D8-C0CD-67E8-101AA94CB6BE}"/>
              </a:ext>
            </a:extLst>
          </p:cNvPr>
          <p:cNvSpPr>
            <a:spLocks noGrp="1"/>
          </p:cNvSpPr>
          <p:nvPr>
            <p:ph type="title"/>
          </p:nvPr>
        </p:nvSpPr>
        <p:spPr>
          <a:xfrm>
            <a:off x="2061964" y="-1107504"/>
            <a:ext cx="9144001" cy="7848872"/>
          </a:xfrm>
        </p:spPr>
        <p:txBody>
          <a:bodyPr>
            <a:noAutofit/>
          </a:bodyPr>
          <a:lstStyle/>
          <a:p>
            <a:r>
              <a:rPr lang="en-IN" sz="1100" b="0" dirty="0">
                <a:solidFill>
                  <a:srgbClr val="6AA94F"/>
                </a:solidFill>
                <a:effectLst/>
                <a:latin typeface="Courier New" panose="02070309020205020404" pitchFamily="49" charset="0"/>
              </a:rPr>
              <a:t># DEFINE THE AIRPLANES AND GROUND STATIONS</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AIRPLANES = DATA</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'FLIGHT NO.'</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'TIMESTAMP'</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'ALTITUDE'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'LATITUDE'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'LONGITUDE'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.VALUES</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GSS = </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'LHR'</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51.4700</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-0.4543</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81.73</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'EWR'</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40.6895</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-74.1745</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8.72</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r>
              <a:rPr lang="en-IN" sz="1100" b="0" dirty="0">
                <a:solidFill>
                  <a:srgbClr val="6AA94F"/>
                </a:solidFill>
                <a:effectLst/>
                <a:latin typeface="Courier New" panose="02070309020205020404" pitchFamily="49" charset="0"/>
              </a:rPr>
              <a:t># DEFINE THE AIRPLANES AND GROUND STATIONS</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AIRPLANES = DATA</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'FLIGHT NO.'</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'TIMESTAMP'</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'ALTITUDE'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'LATITUDE'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'LONGITUDE'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.VALUES</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GSS = </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'LHR'</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51.4700</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-0.4543</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81.73</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'EWR'</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40.6895</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-74.1745</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8.72</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r>
              <a:rPr lang="en-IN" sz="1100" b="0" dirty="0">
                <a:solidFill>
                  <a:srgbClr val="6AA94F"/>
                </a:solidFill>
                <a:effectLst/>
                <a:latin typeface="Courier New" panose="02070309020205020404" pitchFamily="49" charset="0"/>
              </a:rPr>
              <a:t># DEFINE THE AIRPLANES AND GROUND STATIONS</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AIRPLANES = DATA</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'FLIGHT NO.'</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'TIMESTAMP'</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'ALTITUDE'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'LATITUDE'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'LONGITUDE'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.VALUES</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GSS = </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'LHR'</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51.4700</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-0.4543</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81.73</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'EWR'</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40.6895</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-74.1745</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8.72</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r>
              <a:rPr lang="en-IN" sz="1100" b="0" dirty="0">
                <a:solidFill>
                  <a:srgbClr val="6AA94F"/>
                </a:solidFill>
                <a:effectLst/>
                <a:latin typeface="Courier New" panose="02070309020205020404" pitchFamily="49" charset="0"/>
              </a:rPr>
              <a:t># DEFINE THE AIRPLANES AND GROUND STATIONS</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AIRPLANES = DATA</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'FLIGHT NO.'</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'TIMESTAMP'</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'ALTITUDE'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'LATITUDE'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'LONGITUDE'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.VALUES</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GSS = </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'LHR'</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51.4700</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-0.4543</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81.73</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'EWR'</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40.6895</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-74.1745</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8.72</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r>
              <a:rPr lang="en-IN" sz="1100" b="0" dirty="0">
                <a:solidFill>
                  <a:srgbClr val="6AA94F"/>
                </a:solidFill>
                <a:effectLst/>
                <a:latin typeface="Courier New" panose="02070309020205020404" pitchFamily="49" charset="0"/>
              </a:rPr>
              <a:t># DEFINE THE AIRPLANES AND GROUND STATIONS</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AIRPLANES = DATA</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'FLIGHT NO.'</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'TIMESTAMP'</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'ALTITUDE'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'LATITUDE'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'LONGITUDE'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.VALUES</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GSS = </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'LHR'</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51.4700</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-0.4543</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81.73</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'EWR'</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40.6895</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-74.1745</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8.72</a:t>
            </a:r>
            <a:r>
              <a:rPr lang="en-IN" sz="1100" b="0" dirty="0">
                <a:solidFill>
                  <a:srgbClr val="DCDCDC"/>
                </a:solidFill>
                <a:effectLst/>
                <a:latin typeface="Courier New" panose="02070309020205020404" pitchFamily="49" charset="0"/>
              </a:rPr>
              <a:t>)]</a:t>
            </a:r>
            <a:br>
              <a:rPr lang="en-IN" sz="1200" b="0" dirty="0">
                <a:solidFill>
                  <a:srgbClr val="DCDCDC"/>
                </a:solidFill>
                <a:effectLst/>
                <a:latin typeface="Courier New" panose="02070309020205020404" pitchFamily="49" charset="0"/>
              </a:rPr>
            </a:br>
            <a:br>
              <a:rPr lang="en-IN" sz="1200" b="0" dirty="0">
                <a:solidFill>
                  <a:srgbClr val="DCDCDC"/>
                </a:solidFill>
                <a:effectLst/>
                <a:latin typeface="Courier New" panose="02070309020205020404" pitchFamily="49" charset="0"/>
              </a:rPr>
            </a:br>
            <a:br>
              <a:rPr lang="en-IN" sz="1200" b="0" dirty="0">
                <a:solidFill>
                  <a:srgbClr val="D4D4D4"/>
                </a:solidFill>
                <a:effectLst/>
                <a:latin typeface="Courier New" panose="02070309020205020404" pitchFamily="49" charset="0"/>
              </a:rPr>
            </a:br>
            <a:r>
              <a:rPr lang="en-IN" sz="1100" b="0" dirty="0">
                <a:solidFill>
                  <a:srgbClr val="6AA94F"/>
                </a:solidFill>
                <a:effectLst/>
                <a:latin typeface="Courier New" panose="02070309020205020404" pitchFamily="49" charset="0"/>
              </a:rPr>
              <a:t># SOLVE THE SINGLE-OBJECTIVE OPTIMIZATION PROBLEM</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SINGLE_SOLUTIONS = </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C586C0"/>
                </a:solidFill>
                <a:effectLst/>
                <a:latin typeface="Courier New" panose="02070309020205020404" pitchFamily="49" charset="0"/>
              </a:rPr>
              <a:t>FOR</a:t>
            </a:r>
            <a:r>
              <a:rPr lang="en-IN" sz="1100" b="0" dirty="0">
                <a:solidFill>
                  <a:srgbClr val="D4D4D4"/>
                </a:solidFill>
                <a:effectLst/>
                <a:latin typeface="Courier New" panose="02070309020205020404" pitchFamily="49" charset="0"/>
              </a:rPr>
              <a:t> AIRPLANE_INDEX </a:t>
            </a:r>
            <a:r>
              <a:rPr lang="en-IN" sz="1100" b="0" dirty="0">
                <a:solidFill>
                  <a:srgbClr val="82C6FF"/>
                </a:solidFill>
                <a:effectLst/>
                <a:latin typeface="Courier New" panose="02070309020205020404" pitchFamily="49" charset="0"/>
              </a:rPr>
              <a:t>IN</a:t>
            </a:r>
            <a:r>
              <a:rPr lang="en-IN" sz="1100" b="0" dirty="0">
                <a:solidFill>
                  <a:srgbClr val="D4D4D4"/>
                </a:solidFill>
                <a:effectLst/>
                <a:latin typeface="Courier New" panose="02070309020205020404" pitchFamily="49" charset="0"/>
              </a:rPr>
              <a:t> </a:t>
            </a:r>
            <a:r>
              <a:rPr lang="en-IN" sz="1100" b="0" dirty="0">
                <a:solidFill>
                  <a:srgbClr val="DCDCAA"/>
                </a:solidFill>
                <a:effectLst/>
                <a:latin typeface="Courier New" panose="02070309020205020404" pitchFamily="49" charset="0"/>
              </a:rPr>
              <a:t>RANGE</a:t>
            </a:r>
            <a:r>
              <a:rPr lang="en-IN" sz="1100" b="0" dirty="0">
                <a:solidFill>
                  <a:srgbClr val="DCDCDC"/>
                </a:solidFill>
                <a:effectLst/>
                <a:latin typeface="Courier New" panose="02070309020205020404" pitchFamily="49" charset="0"/>
              </a:rPr>
              <a:t>(</a:t>
            </a:r>
            <a:r>
              <a:rPr lang="en-IN" sz="1100" b="0" dirty="0">
                <a:solidFill>
                  <a:srgbClr val="DCDCAA"/>
                </a:solidFill>
                <a:effectLst/>
                <a:latin typeface="Courier New" panose="02070309020205020404" pitchFamily="49" charset="0"/>
              </a:rPr>
              <a:t>LEN</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AIRPLANES</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AIRPLANE_FLIGHT_NO</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AIRPLANE_TIMESTAMP</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AIRPLANE_ALTITUDE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AIRPLANE_LATITUDE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AIRPLANE_LONGITUDE = AIRPLANES</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AIRPLANE_INDEX</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a:t>
            </a:r>
            <a:r>
              <a:rPr lang="en-IN" sz="1100" b="0" dirty="0">
                <a:solidFill>
                  <a:srgbClr val="C586C0"/>
                </a:solidFill>
                <a:effectLst/>
                <a:latin typeface="Courier New" panose="02070309020205020404" pitchFamily="49" charset="0"/>
              </a:rPr>
              <a:t>FOR</a:t>
            </a:r>
            <a:r>
              <a:rPr lang="en-IN" sz="1100" b="0" dirty="0">
                <a:solidFill>
                  <a:srgbClr val="D4D4D4"/>
                </a:solidFill>
                <a:effectLst/>
                <a:latin typeface="Courier New" panose="02070309020205020404" pitchFamily="49" charset="0"/>
              </a:rPr>
              <a:t> GS_INDEX </a:t>
            </a:r>
            <a:r>
              <a:rPr lang="en-IN" sz="1100" b="0" dirty="0">
                <a:solidFill>
                  <a:srgbClr val="82C6FF"/>
                </a:solidFill>
                <a:effectLst/>
                <a:latin typeface="Courier New" panose="02070309020205020404" pitchFamily="49" charset="0"/>
              </a:rPr>
              <a:t>IN</a:t>
            </a:r>
            <a:r>
              <a:rPr lang="en-IN" sz="1100" b="0" dirty="0">
                <a:solidFill>
                  <a:srgbClr val="D4D4D4"/>
                </a:solidFill>
                <a:effectLst/>
                <a:latin typeface="Courier New" panose="02070309020205020404" pitchFamily="49" charset="0"/>
              </a:rPr>
              <a:t> </a:t>
            </a:r>
            <a:r>
              <a:rPr lang="en-IN" sz="1100" b="0" dirty="0">
                <a:solidFill>
                  <a:srgbClr val="DCDCAA"/>
                </a:solidFill>
                <a:effectLst/>
                <a:latin typeface="Courier New" panose="02070309020205020404" pitchFamily="49" charset="0"/>
              </a:rPr>
              <a:t>RANGE</a:t>
            </a:r>
            <a:r>
              <a:rPr lang="en-IN" sz="1100" b="0" dirty="0">
                <a:solidFill>
                  <a:srgbClr val="DCDCDC"/>
                </a:solidFill>
                <a:effectLst/>
                <a:latin typeface="Courier New" panose="02070309020205020404" pitchFamily="49" charset="0"/>
              </a:rPr>
              <a:t>(</a:t>
            </a:r>
            <a:r>
              <a:rPr lang="en-IN" sz="1100" b="0" dirty="0">
                <a:solidFill>
                  <a:srgbClr val="DCDCAA"/>
                </a:solidFill>
                <a:effectLst/>
                <a:latin typeface="Courier New" panose="02070309020205020404" pitchFamily="49" charset="0"/>
              </a:rPr>
              <a:t>LEN</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GSS</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BOUNDS = </a:t>
            </a:r>
            <a:r>
              <a:rPr lang="en-IN" sz="1100" b="0" dirty="0">
                <a:solidFill>
                  <a:srgbClr val="DCDCDC"/>
                </a:solidFill>
                <a:effectLst/>
                <a:latin typeface="Courier New" panose="02070309020205020404" pitchFamily="49" charset="0"/>
              </a:rPr>
              <a:t>[(</a:t>
            </a:r>
            <a:r>
              <a:rPr lang="en-IN" sz="1100" b="0" dirty="0">
                <a:solidFill>
                  <a:srgbClr val="B5CEA8"/>
                </a:solidFill>
                <a:effectLst/>
                <a:latin typeface="Courier New" panose="02070309020205020404" pitchFamily="49" charset="0"/>
              </a:rPr>
              <a:t>0</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1</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ARGS = </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AIRPLANE_INDEX</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GS_INDEX</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RESULT = MINIMIZE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OBJECTIVE_SINGLE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DCDCDC"/>
                </a:solidFill>
                <a:effectLst/>
                <a:latin typeface="Courier New" panose="02070309020205020404" pitchFamily="49" charset="0"/>
              </a:rPr>
              <a:t>[</a:t>
            </a:r>
            <a:r>
              <a:rPr lang="en-IN" sz="1100" b="0" dirty="0">
                <a:solidFill>
                  <a:srgbClr val="B5CEA8"/>
                </a:solidFill>
                <a:effectLst/>
                <a:latin typeface="Courier New" panose="02070309020205020404" pitchFamily="49" charset="0"/>
              </a:rPr>
              <a:t>0</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ARGS=ARGS</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BOUNDS=BOUNDS</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METHOD=</a:t>
            </a:r>
            <a:r>
              <a:rPr lang="en-IN" sz="1100" b="0" dirty="0">
                <a:solidFill>
                  <a:srgbClr val="CE9178"/>
                </a:solidFill>
                <a:effectLst/>
                <a:latin typeface="Courier New" panose="02070309020205020404" pitchFamily="49" charset="0"/>
              </a:rPr>
              <a:t>'SLSQP'</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a:t>
            </a:r>
            <a:r>
              <a:rPr lang="en-IN" sz="1100" b="0" dirty="0">
                <a:solidFill>
                  <a:srgbClr val="C586C0"/>
                </a:solidFill>
                <a:effectLst/>
                <a:latin typeface="Courier New" panose="02070309020205020404" pitchFamily="49" charset="0"/>
              </a:rPr>
              <a:t>IF</a:t>
            </a:r>
            <a:r>
              <a:rPr lang="en-IN" sz="1100" b="0" dirty="0">
                <a:solidFill>
                  <a:srgbClr val="D4D4D4"/>
                </a:solidFill>
                <a:effectLst/>
                <a:latin typeface="Courier New" panose="02070309020205020404" pitchFamily="49" charset="0"/>
              </a:rPr>
              <a:t> RESULT.SUCCESS</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PATH = </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AIRPLANE_FLIGHT_NO</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AIRPLANE_LATITUDE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AIRPLANE_LONGITUDE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AIRPLANE_ALTITUDE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GSS</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GS_INDEX</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DATA_TRANSMISSION_RATE = CALCULATE_END_TO_END_DATA_TRANSMISSION_RATE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PATH</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SOLUTION = </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'FLIGHT NO.'</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AIRPLANE_FLIGHT_NO</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'ROUTING PATH'</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PATH</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a:t>
            </a:r>
            <a:r>
              <a:rPr lang="en-IN" sz="1100" b="0" dirty="0">
                <a:solidFill>
                  <a:srgbClr val="CE9178"/>
                </a:solidFill>
                <a:effectLst/>
                <a:latin typeface="Courier New" panose="02070309020205020404" pitchFamily="49" charset="0"/>
              </a:rPr>
              <a:t>'END-TO-END DATA TRANSMISSION RATE'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DATA_TRANSMISSION_RATE</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SINGLE_SOLUTIONS.APPEND</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SOLUTION</a:t>
            </a:r>
            <a:r>
              <a:rPr lang="en-IN" sz="1100" b="0" dirty="0">
                <a:solidFill>
                  <a:srgbClr val="DCDCDC"/>
                </a:solidFill>
                <a:effectLst/>
                <a:latin typeface="Courier New" panose="02070309020205020404" pitchFamily="49" charset="0"/>
              </a:rPr>
              <a:t>)</a:t>
            </a:r>
            <a:br>
              <a:rPr lang="en-IN" sz="400" b="0" dirty="0">
                <a:solidFill>
                  <a:srgbClr val="D4D4D4"/>
                </a:solidFill>
                <a:effectLst/>
                <a:latin typeface="Courier New" panose="02070309020205020404" pitchFamily="49" charset="0"/>
              </a:rPr>
            </a:br>
            <a:endParaRPr lang="en-IN" sz="900" dirty="0"/>
          </a:p>
        </p:txBody>
      </p:sp>
    </p:spTree>
    <p:extLst>
      <p:ext uri="{BB962C8B-B14F-4D97-AF65-F5344CB8AC3E}">
        <p14:creationId xmlns:p14="http://schemas.microsoft.com/office/powerpoint/2010/main" val="45533558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28F8-83E2-CE26-D5F6-3B5B1C55D051}"/>
              </a:ext>
            </a:extLst>
          </p:cNvPr>
          <p:cNvSpPr>
            <a:spLocks noGrp="1"/>
          </p:cNvSpPr>
          <p:nvPr>
            <p:ph type="title"/>
          </p:nvPr>
        </p:nvSpPr>
        <p:spPr>
          <a:xfrm>
            <a:off x="2061964" y="3031032"/>
            <a:ext cx="9144001" cy="3819872"/>
          </a:xfrm>
        </p:spPr>
        <p:txBody>
          <a:bodyPr>
            <a:noAutofit/>
          </a:bodyPr>
          <a:lstStyle/>
          <a:p>
            <a:r>
              <a:rPr lang="en-US" sz="1400" b="1" i="1" dirty="0">
                <a:solidFill>
                  <a:srgbClr val="FFC000"/>
                </a:solidFill>
                <a:effectLst/>
                <a:latin typeface="Sitka Heading" pitchFamily="2" charset="0"/>
              </a:rPr>
              <a:t>SINGLE-OBJECTIVE OPTIMIZATION</a:t>
            </a:r>
            <a:r>
              <a:rPr lang="en-US" sz="1400" b="1" i="1" dirty="0">
                <a:solidFill>
                  <a:srgbClr val="D1D5DB"/>
                </a:solidFill>
                <a:effectLst/>
                <a:latin typeface="Sitka Heading" pitchFamily="2" charset="0"/>
              </a:rPr>
              <a:t>:</a:t>
            </a:r>
            <a:br>
              <a:rPr lang="en-US" sz="1400" b="1" i="1" dirty="0">
                <a:solidFill>
                  <a:srgbClr val="D1D5DB"/>
                </a:solidFill>
                <a:effectLst/>
                <a:latin typeface="Sitka Heading" pitchFamily="2" charset="0"/>
              </a:rPr>
            </a:br>
            <a:br>
              <a:rPr lang="en-US" sz="1400" b="1" i="1" dirty="0">
                <a:solidFill>
                  <a:srgbClr val="D1D5DB"/>
                </a:solidFill>
                <a:effectLst/>
                <a:latin typeface="Sitka Heading" pitchFamily="2" charset="0"/>
              </a:rPr>
            </a:br>
            <a:r>
              <a:rPr lang="en-US" sz="1400" b="0" i="1" dirty="0">
                <a:solidFill>
                  <a:srgbClr val="D1D5DB"/>
                </a:solidFill>
                <a:effectLst/>
                <a:latin typeface="Sitka Heading" pitchFamily="2" charset="0"/>
              </a:rPr>
              <a:t>The code solves the single-objective optimization problem for each combination of airplanes and ground stations.</a:t>
            </a:r>
            <a:br>
              <a:rPr lang="en-US" sz="1400" b="0" i="1" dirty="0">
                <a:solidFill>
                  <a:srgbClr val="D1D5DB"/>
                </a:solidFill>
                <a:effectLst/>
                <a:latin typeface="Sitka Heading" pitchFamily="2" charset="0"/>
              </a:rPr>
            </a:br>
            <a:br>
              <a:rPr lang="en-US" sz="1400" b="0" i="1" dirty="0">
                <a:solidFill>
                  <a:srgbClr val="D1D5DB"/>
                </a:solidFill>
                <a:effectLst/>
                <a:latin typeface="Sitka Heading" pitchFamily="2" charset="0"/>
              </a:rPr>
            </a:br>
            <a:r>
              <a:rPr lang="en-US" sz="1400" b="0" i="1" dirty="0">
                <a:solidFill>
                  <a:srgbClr val="D1D5DB"/>
                </a:solidFill>
                <a:effectLst/>
                <a:latin typeface="Sitka Heading" pitchFamily="2" charset="0"/>
              </a:rPr>
              <a:t>It iterates over airplanes and ground stations and uses the 'minimize' function from the </a:t>
            </a:r>
            <a:r>
              <a:rPr lang="en-US" sz="1400" b="0" i="1" dirty="0" err="1">
                <a:solidFill>
                  <a:srgbClr val="D1D5DB"/>
                </a:solidFill>
                <a:effectLst/>
                <a:latin typeface="Sitka Heading" pitchFamily="2" charset="0"/>
              </a:rPr>
              <a:t>scipy</a:t>
            </a:r>
            <a:r>
              <a:rPr lang="en-US" sz="1400" b="0" i="1" dirty="0">
                <a:solidFill>
                  <a:srgbClr val="D1D5DB"/>
                </a:solidFill>
                <a:effectLst/>
                <a:latin typeface="Sitka Heading" pitchFamily="2" charset="0"/>
              </a:rPr>
              <a:t> library to find the optimal solution.</a:t>
            </a:r>
            <a:br>
              <a:rPr lang="en-US" sz="1400" b="0" i="1" dirty="0">
                <a:solidFill>
                  <a:srgbClr val="D1D5DB"/>
                </a:solidFill>
                <a:effectLst/>
                <a:latin typeface="Sitka Heading" pitchFamily="2" charset="0"/>
              </a:rPr>
            </a:br>
            <a:br>
              <a:rPr lang="en-US" sz="1400" b="0" i="1" dirty="0">
                <a:solidFill>
                  <a:srgbClr val="D1D5DB"/>
                </a:solidFill>
                <a:effectLst/>
                <a:latin typeface="Sitka Heading" pitchFamily="2" charset="0"/>
              </a:rPr>
            </a:br>
            <a:r>
              <a:rPr lang="en-US" sz="1400" b="0" i="1" dirty="0">
                <a:solidFill>
                  <a:srgbClr val="D1D5DB"/>
                </a:solidFill>
                <a:effectLst/>
                <a:latin typeface="Sitka Heading" pitchFamily="2" charset="0"/>
              </a:rPr>
              <a:t>The '</a:t>
            </a:r>
            <a:r>
              <a:rPr lang="en-US" sz="1400" b="0" i="1" dirty="0" err="1">
                <a:solidFill>
                  <a:srgbClr val="D1D5DB"/>
                </a:solidFill>
                <a:effectLst/>
                <a:latin typeface="Sitka Heading" pitchFamily="2" charset="0"/>
              </a:rPr>
              <a:t>objective_single</a:t>
            </a:r>
            <a:r>
              <a:rPr lang="en-US" sz="1400" b="0" i="1" dirty="0">
                <a:solidFill>
                  <a:srgbClr val="D1D5DB"/>
                </a:solidFill>
                <a:effectLst/>
                <a:latin typeface="Sitka Heading" pitchFamily="2" charset="0"/>
              </a:rPr>
              <a:t>' function is passed as the objective function, and the bounds are set to [0, 1] for the optimization variable.</a:t>
            </a:r>
            <a:br>
              <a:rPr lang="en-US" sz="1400" b="0" i="1" dirty="0">
                <a:solidFill>
                  <a:srgbClr val="D1D5DB"/>
                </a:solidFill>
                <a:effectLst/>
                <a:latin typeface="Sitka Heading" pitchFamily="2" charset="0"/>
              </a:rPr>
            </a:br>
            <a:br>
              <a:rPr lang="en-US" sz="1400" b="0" i="1" dirty="0">
                <a:solidFill>
                  <a:srgbClr val="D1D5DB"/>
                </a:solidFill>
                <a:effectLst/>
                <a:latin typeface="Sitka Heading" pitchFamily="2" charset="0"/>
              </a:rPr>
            </a:br>
            <a:r>
              <a:rPr lang="en-US" sz="1400" b="0" i="1" dirty="0">
                <a:solidFill>
                  <a:srgbClr val="D1D5DB"/>
                </a:solidFill>
                <a:effectLst/>
                <a:latin typeface="Sitka Heading" pitchFamily="2" charset="0"/>
              </a:rPr>
              <a:t>If the optimization is successful, the routing path, end-to-end data transmission rate, and flight number are stored in the '</a:t>
            </a:r>
            <a:r>
              <a:rPr lang="en-US" sz="1400" b="0" i="1" dirty="0" err="1">
                <a:solidFill>
                  <a:srgbClr val="D1D5DB"/>
                </a:solidFill>
                <a:effectLst/>
                <a:latin typeface="Sitka Heading" pitchFamily="2" charset="0"/>
              </a:rPr>
              <a:t>single_solutions</a:t>
            </a:r>
            <a:r>
              <a:rPr lang="en-US" sz="1400" b="0" i="1" dirty="0">
                <a:solidFill>
                  <a:srgbClr val="D1D5DB"/>
                </a:solidFill>
                <a:effectLst/>
                <a:latin typeface="Sitka Heading" pitchFamily="2" charset="0"/>
              </a:rPr>
              <a:t>' list.</a:t>
            </a:r>
            <a:br>
              <a:rPr lang="en-US" sz="1400" b="0" i="1" dirty="0">
                <a:solidFill>
                  <a:srgbClr val="D1D5DB"/>
                </a:solidFill>
                <a:effectLst/>
                <a:latin typeface="Sitka Heading" pitchFamily="2" charset="0"/>
              </a:rPr>
            </a:br>
            <a:br>
              <a:rPr lang="en-US" sz="1400" b="0" i="1" dirty="0">
                <a:solidFill>
                  <a:srgbClr val="D1D5DB"/>
                </a:solidFill>
                <a:effectLst/>
                <a:latin typeface="Sitka Heading" pitchFamily="2" charset="0"/>
              </a:rPr>
            </a:br>
            <a:r>
              <a:rPr lang="en-US" sz="1400" b="0" i="1" dirty="0">
                <a:solidFill>
                  <a:srgbClr val="D1D5DB"/>
                </a:solidFill>
                <a:effectLst/>
                <a:latin typeface="Sitka Heading" pitchFamily="2" charset="0"/>
              </a:rPr>
              <a:t>The data transmission rates from the solutions are extracted into the '</a:t>
            </a:r>
            <a:r>
              <a:rPr lang="en-US" sz="1400" b="0" i="1" dirty="0" err="1">
                <a:solidFill>
                  <a:srgbClr val="D1D5DB"/>
                </a:solidFill>
                <a:effectLst/>
                <a:latin typeface="Sitka Heading" pitchFamily="2" charset="0"/>
              </a:rPr>
              <a:t>single_rates</a:t>
            </a:r>
            <a:r>
              <a:rPr lang="en-US" sz="1400" b="0" i="1" dirty="0">
                <a:solidFill>
                  <a:srgbClr val="D1D5DB"/>
                </a:solidFill>
                <a:effectLst/>
                <a:latin typeface="Sitka Heading" pitchFamily="2" charset="0"/>
              </a:rPr>
              <a:t>' list.</a:t>
            </a:r>
            <a:br>
              <a:rPr lang="en-US" sz="1400" b="0" i="1" dirty="0">
                <a:solidFill>
                  <a:srgbClr val="D1D5DB"/>
                </a:solidFill>
                <a:effectLst/>
                <a:latin typeface="Sitka Heading" pitchFamily="2" charset="0"/>
              </a:rPr>
            </a:br>
            <a:br>
              <a:rPr lang="en-US" sz="1400" b="0" i="1" dirty="0">
                <a:solidFill>
                  <a:srgbClr val="D1D5DB"/>
                </a:solidFill>
                <a:effectLst/>
                <a:latin typeface="Sitka Heading" pitchFamily="2" charset="0"/>
              </a:rPr>
            </a:br>
            <a:r>
              <a:rPr lang="en-US" sz="1400" b="0" i="1" dirty="0">
                <a:solidFill>
                  <a:srgbClr val="D1D5DB"/>
                </a:solidFill>
                <a:effectLst/>
                <a:latin typeface="Sitka Heading" pitchFamily="2" charset="0"/>
              </a:rPr>
              <a:t>Finally, a bar chart is plotted to visualize the end-to-end data transmission rates for the single-objective optimization.</a:t>
            </a:r>
            <a:br>
              <a:rPr lang="en-US" sz="2000" b="0" i="1" dirty="0">
                <a:solidFill>
                  <a:srgbClr val="D1D5DB"/>
                </a:solidFill>
                <a:effectLst/>
                <a:latin typeface="Sitka Heading" pitchFamily="2" charset="0"/>
              </a:rPr>
            </a:br>
            <a:endParaRPr lang="en-IN" sz="2000" i="1" dirty="0">
              <a:latin typeface="Sitka Heading" pitchFamily="2" charset="0"/>
            </a:endParaRPr>
          </a:p>
        </p:txBody>
      </p:sp>
      <p:sp>
        <p:nvSpPr>
          <p:cNvPr id="3" name="TextBox 2">
            <a:extLst>
              <a:ext uri="{FF2B5EF4-FFF2-40B4-BE49-F238E27FC236}">
                <a16:creationId xmlns:a16="http://schemas.microsoft.com/office/drawing/2014/main" id="{DB19A479-D4F1-1C3D-D9CB-214C65A60241}"/>
              </a:ext>
            </a:extLst>
          </p:cNvPr>
          <p:cNvSpPr txBox="1"/>
          <p:nvPr/>
        </p:nvSpPr>
        <p:spPr>
          <a:xfrm>
            <a:off x="1629916" y="260648"/>
            <a:ext cx="8928992" cy="2677656"/>
          </a:xfrm>
          <a:prstGeom prst="rect">
            <a:avLst/>
          </a:prstGeom>
          <a:noFill/>
        </p:spPr>
        <p:txBody>
          <a:bodyPr wrap="square" rtlCol="0">
            <a:spAutoFit/>
          </a:bodyPr>
          <a:lstStyle/>
          <a:p>
            <a:r>
              <a:rPr lang="en-IN" sz="1200" b="0" dirty="0">
                <a:solidFill>
                  <a:srgbClr val="6AA94F"/>
                </a:solidFill>
                <a:effectLst/>
                <a:latin typeface="Courier New" panose="02070309020205020404" pitchFamily="49" charset="0"/>
              </a:rPr>
              <a:t># EXTRACTING DATA TRANSMISSION RATES FOR SINGLE-OBJECTIVE OPTIMIZATION</a:t>
            </a:r>
            <a:endParaRPr lang="en-IN" sz="1200" b="0" dirty="0">
              <a:solidFill>
                <a:srgbClr val="D4D4D4"/>
              </a:solidFill>
              <a:effectLst/>
              <a:latin typeface="Courier New" panose="02070309020205020404" pitchFamily="49" charset="0"/>
            </a:endParaRPr>
          </a:p>
          <a:p>
            <a:r>
              <a:rPr lang="en-IN" sz="1200" b="0" dirty="0">
                <a:solidFill>
                  <a:srgbClr val="D4D4D4"/>
                </a:solidFill>
                <a:effectLst/>
                <a:latin typeface="Courier New" panose="02070309020205020404" pitchFamily="49" charset="0"/>
              </a:rPr>
              <a:t>SINGLE_RATES = </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SOLUTION</a:t>
            </a:r>
            <a:r>
              <a:rPr lang="en-IN" sz="1200" b="0" dirty="0">
                <a:solidFill>
                  <a:srgbClr val="DCDCDC"/>
                </a:solidFill>
                <a:effectLst/>
                <a:latin typeface="Courier New" panose="02070309020205020404" pitchFamily="49" charset="0"/>
              </a:rPr>
              <a:t>[</a:t>
            </a:r>
            <a:r>
              <a:rPr lang="en-IN" sz="1200" b="0" dirty="0">
                <a:solidFill>
                  <a:srgbClr val="CE9178"/>
                </a:solidFill>
                <a:effectLst/>
                <a:latin typeface="Courier New" panose="02070309020205020404" pitchFamily="49" charset="0"/>
              </a:rPr>
              <a:t>'END-TO-END DATA TRANSMISSION RATE'</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a:t>
            </a:r>
            <a:r>
              <a:rPr lang="en-IN" sz="1200" b="0" dirty="0">
                <a:solidFill>
                  <a:srgbClr val="C586C0"/>
                </a:solidFill>
                <a:effectLst/>
                <a:latin typeface="Courier New" panose="02070309020205020404" pitchFamily="49" charset="0"/>
              </a:rPr>
              <a:t>FOR</a:t>
            </a:r>
            <a:r>
              <a:rPr lang="en-IN" sz="1200" b="0" dirty="0">
                <a:solidFill>
                  <a:srgbClr val="D4D4D4"/>
                </a:solidFill>
                <a:effectLst/>
                <a:latin typeface="Courier New" panose="02070309020205020404" pitchFamily="49" charset="0"/>
              </a:rPr>
              <a:t> SOLUTION </a:t>
            </a:r>
            <a:r>
              <a:rPr lang="en-IN" sz="1200" b="0" dirty="0">
                <a:solidFill>
                  <a:srgbClr val="82C6FF"/>
                </a:solidFill>
                <a:effectLst/>
                <a:latin typeface="Courier New" panose="02070309020205020404" pitchFamily="49" charset="0"/>
              </a:rPr>
              <a:t>IN</a:t>
            </a:r>
            <a:r>
              <a:rPr lang="en-IN" sz="1200" b="0" dirty="0">
                <a:solidFill>
                  <a:srgbClr val="D4D4D4"/>
                </a:solidFill>
                <a:effectLst/>
                <a:latin typeface="Courier New" panose="02070309020205020404" pitchFamily="49" charset="0"/>
              </a:rPr>
              <a:t> SINGLE_SOLUTIONS</a:t>
            </a:r>
            <a:r>
              <a:rPr lang="en-IN" sz="1200" b="0" dirty="0">
                <a:solidFill>
                  <a:srgbClr val="DCDCDC"/>
                </a:solidFill>
                <a:effectLst/>
                <a:latin typeface="Courier New" panose="02070309020205020404" pitchFamily="49" charset="0"/>
              </a:rPr>
              <a:t>]</a:t>
            </a:r>
            <a:endParaRPr lang="en-IN" sz="1200" b="0" dirty="0">
              <a:solidFill>
                <a:srgbClr val="D4D4D4"/>
              </a:solidFill>
              <a:effectLst/>
              <a:latin typeface="Courier New" panose="02070309020205020404" pitchFamily="49" charset="0"/>
            </a:endParaRPr>
          </a:p>
          <a:p>
            <a:br>
              <a:rPr lang="en-IN" sz="1200" b="0" dirty="0">
                <a:solidFill>
                  <a:srgbClr val="D4D4D4"/>
                </a:solidFill>
                <a:effectLst/>
                <a:latin typeface="Courier New" panose="02070309020205020404" pitchFamily="49" charset="0"/>
              </a:rPr>
            </a:br>
            <a:r>
              <a:rPr lang="en-IN" sz="1200" b="0" dirty="0">
                <a:solidFill>
                  <a:srgbClr val="6AA94F"/>
                </a:solidFill>
                <a:effectLst/>
                <a:latin typeface="Courier New" panose="02070309020205020404" pitchFamily="49" charset="0"/>
              </a:rPr>
              <a:t># BAR CHART FOR SINGLE-OBJECTIVE OPTIMIZATION</a:t>
            </a:r>
            <a:endParaRPr lang="en-IN" sz="1200" b="0" dirty="0">
              <a:solidFill>
                <a:srgbClr val="D4D4D4"/>
              </a:solidFill>
              <a:effectLst/>
              <a:latin typeface="Courier New" panose="02070309020205020404" pitchFamily="49" charset="0"/>
            </a:endParaRPr>
          </a:p>
          <a:p>
            <a:r>
              <a:rPr lang="en-IN" sz="1200" b="0" dirty="0">
                <a:solidFill>
                  <a:srgbClr val="D4D4D4"/>
                </a:solidFill>
                <a:effectLst/>
                <a:latin typeface="Courier New" panose="02070309020205020404" pitchFamily="49" charset="0"/>
              </a:rPr>
              <a:t>PLT.FIGURE</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FIGSIZE=</a:t>
            </a:r>
            <a:r>
              <a:rPr lang="en-IN" sz="1200" b="0" dirty="0">
                <a:solidFill>
                  <a:srgbClr val="DCDCDC"/>
                </a:solidFill>
                <a:effectLst/>
                <a:latin typeface="Courier New" panose="02070309020205020404" pitchFamily="49" charset="0"/>
              </a:rPr>
              <a:t>(</a:t>
            </a:r>
            <a:r>
              <a:rPr lang="en-IN" sz="1200" b="0" dirty="0">
                <a:solidFill>
                  <a:srgbClr val="B5CEA8"/>
                </a:solidFill>
                <a:effectLst/>
                <a:latin typeface="Courier New" panose="02070309020205020404" pitchFamily="49" charset="0"/>
              </a:rPr>
              <a:t>10</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a:t>
            </a:r>
            <a:r>
              <a:rPr lang="en-IN" sz="1200" b="0" dirty="0">
                <a:solidFill>
                  <a:srgbClr val="B5CEA8"/>
                </a:solidFill>
                <a:effectLst/>
                <a:latin typeface="Courier New" panose="02070309020205020404" pitchFamily="49" charset="0"/>
              </a:rPr>
              <a:t>6</a:t>
            </a:r>
            <a:r>
              <a:rPr lang="en-IN" sz="1200" b="0" dirty="0">
                <a:solidFill>
                  <a:srgbClr val="DCDCDC"/>
                </a:solidFill>
                <a:effectLst/>
                <a:latin typeface="Courier New" panose="02070309020205020404" pitchFamily="49" charset="0"/>
              </a:rPr>
              <a:t>))</a:t>
            </a:r>
            <a:endParaRPr lang="en-IN" sz="1200" b="0" dirty="0">
              <a:solidFill>
                <a:srgbClr val="D4D4D4"/>
              </a:solidFill>
              <a:effectLst/>
              <a:latin typeface="Courier New" panose="02070309020205020404" pitchFamily="49" charset="0"/>
            </a:endParaRPr>
          </a:p>
          <a:p>
            <a:r>
              <a:rPr lang="en-IN" sz="1200" b="0" dirty="0">
                <a:solidFill>
                  <a:srgbClr val="D4D4D4"/>
                </a:solidFill>
                <a:effectLst/>
                <a:latin typeface="Courier New" panose="02070309020205020404" pitchFamily="49" charset="0"/>
              </a:rPr>
              <a:t>PLT.BAR</a:t>
            </a:r>
            <a:r>
              <a:rPr lang="en-IN" sz="1200" b="0" dirty="0">
                <a:solidFill>
                  <a:srgbClr val="DCDCDC"/>
                </a:solidFill>
                <a:effectLst/>
                <a:latin typeface="Courier New" panose="02070309020205020404" pitchFamily="49" charset="0"/>
              </a:rPr>
              <a:t>(</a:t>
            </a:r>
            <a:r>
              <a:rPr lang="en-IN" sz="1200" b="0" dirty="0">
                <a:solidFill>
                  <a:srgbClr val="DCDCAA"/>
                </a:solidFill>
                <a:effectLst/>
                <a:latin typeface="Courier New" panose="02070309020205020404" pitchFamily="49" charset="0"/>
              </a:rPr>
              <a:t>RANGE</a:t>
            </a:r>
            <a:r>
              <a:rPr lang="en-IN" sz="1200" b="0" dirty="0">
                <a:solidFill>
                  <a:srgbClr val="DCDCDC"/>
                </a:solidFill>
                <a:effectLst/>
                <a:latin typeface="Courier New" panose="02070309020205020404" pitchFamily="49" charset="0"/>
              </a:rPr>
              <a:t>(</a:t>
            </a:r>
            <a:r>
              <a:rPr lang="en-IN" sz="1200" b="0" dirty="0">
                <a:solidFill>
                  <a:srgbClr val="DCDCAA"/>
                </a:solidFill>
                <a:effectLst/>
                <a:latin typeface="Courier New" panose="02070309020205020404" pitchFamily="49" charset="0"/>
              </a:rPr>
              <a:t>LEN</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SINGLE_RATES</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SINGLE_RATES</a:t>
            </a:r>
            <a:r>
              <a:rPr lang="en-IN" sz="1200" b="0" dirty="0">
                <a:solidFill>
                  <a:srgbClr val="DCDCDC"/>
                </a:solidFill>
                <a:effectLst/>
                <a:latin typeface="Courier New" panose="02070309020205020404" pitchFamily="49" charset="0"/>
              </a:rPr>
              <a:t>)</a:t>
            </a:r>
            <a:endParaRPr lang="en-IN" sz="1200" b="0" dirty="0">
              <a:solidFill>
                <a:srgbClr val="D4D4D4"/>
              </a:solidFill>
              <a:effectLst/>
              <a:latin typeface="Courier New" panose="02070309020205020404" pitchFamily="49" charset="0"/>
            </a:endParaRPr>
          </a:p>
          <a:p>
            <a:r>
              <a:rPr lang="en-IN" sz="1200" b="0" dirty="0">
                <a:solidFill>
                  <a:srgbClr val="D4D4D4"/>
                </a:solidFill>
                <a:effectLst/>
                <a:latin typeface="Courier New" panose="02070309020205020404" pitchFamily="49" charset="0"/>
              </a:rPr>
              <a:t>PLT.XLABEL</a:t>
            </a:r>
            <a:r>
              <a:rPr lang="en-IN" sz="1200" b="0" dirty="0">
                <a:solidFill>
                  <a:srgbClr val="DCDCDC"/>
                </a:solidFill>
                <a:effectLst/>
                <a:latin typeface="Courier New" panose="02070309020205020404" pitchFamily="49" charset="0"/>
              </a:rPr>
              <a:t>(</a:t>
            </a:r>
            <a:r>
              <a:rPr lang="en-IN" sz="1200" b="0" dirty="0">
                <a:solidFill>
                  <a:srgbClr val="CE9178"/>
                </a:solidFill>
                <a:effectLst/>
                <a:latin typeface="Courier New" panose="02070309020205020404" pitchFamily="49" charset="0"/>
              </a:rPr>
              <a:t>'ROUTING PATH INDEX'</a:t>
            </a:r>
            <a:r>
              <a:rPr lang="en-IN" sz="1200" b="0" dirty="0">
                <a:solidFill>
                  <a:srgbClr val="DCDCDC"/>
                </a:solidFill>
                <a:effectLst/>
                <a:latin typeface="Courier New" panose="02070309020205020404" pitchFamily="49" charset="0"/>
              </a:rPr>
              <a:t>)</a:t>
            </a:r>
            <a:endParaRPr lang="en-IN" sz="1200" b="0" dirty="0">
              <a:solidFill>
                <a:srgbClr val="D4D4D4"/>
              </a:solidFill>
              <a:effectLst/>
              <a:latin typeface="Courier New" panose="02070309020205020404" pitchFamily="49" charset="0"/>
            </a:endParaRPr>
          </a:p>
          <a:p>
            <a:r>
              <a:rPr lang="en-IN" sz="1200" b="0" dirty="0">
                <a:solidFill>
                  <a:srgbClr val="D4D4D4"/>
                </a:solidFill>
                <a:effectLst/>
                <a:latin typeface="Courier New" panose="02070309020205020404" pitchFamily="49" charset="0"/>
              </a:rPr>
              <a:t>PLT.YLABEL</a:t>
            </a:r>
            <a:r>
              <a:rPr lang="en-IN" sz="1200" b="0" dirty="0">
                <a:solidFill>
                  <a:srgbClr val="DCDCDC"/>
                </a:solidFill>
                <a:effectLst/>
                <a:latin typeface="Courier New" panose="02070309020205020404" pitchFamily="49" charset="0"/>
              </a:rPr>
              <a:t>(</a:t>
            </a:r>
            <a:r>
              <a:rPr lang="en-IN" sz="1200" b="0" dirty="0">
                <a:solidFill>
                  <a:srgbClr val="CE9178"/>
                </a:solidFill>
                <a:effectLst/>
                <a:latin typeface="Courier New" panose="02070309020205020404" pitchFamily="49" charset="0"/>
              </a:rPr>
              <a:t>'DATA TRANSMISSION RATE'</a:t>
            </a:r>
            <a:r>
              <a:rPr lang="en-IN" sz="1200" b="0" dirty="0">
                <a:solidFill>
                  <a:srgbClr val="DCDCDC"/>
                </a:solidFill>
                <a:effectLst/>
                <a:latin typeface="Courier New" panose="02070309020205020404" pitchFamily="49" charset="0"/>
              </a:rPr>
              <a:t>)</a:t>
            </a:r>
            <a:endParaRPr lang="en-IN" sz="1200" b="0" dirty="0">
              <a:solidFill>
                <a:srgbClr val="D4D4D4"/>
              </a:solidFill>
              <a:effectLst/>
              <a:latin typeface="Courier New" panose="02070309020205020404" pitchFamily="49" charset="0"/>
            </a:endParaRPr>
          </a:p>
          <a:p>
            <a:r>
              <a:rPr lang="en-IN" sz="1200" b="0" dirty="0">
                <a:solidFill>
                  <a:srgbClr val="D4D4D4"/>
                </a:solidFill>
                <a:effectLst/>
                <a:latin typeface="Courier New" panose="02070309020205020404" pitchFamily="49" charset="0"/>
              </a:rPr>
              <a:t>PLT.TITLE</a:t>
            </a:r>
            <a:r>
              <a:rPr lang="en-IN" sz="1200" b="0" dirty="0">
                <a:solidFill>
                  <a:srgbClr val="DCDCDC"/>
                </a:solidFill>
                <a:effectLst/>
                <a:latin typeface="Courier New" panose="02070309020205020404" pitchFamily="49" charset="0"/>
              </a:rPr>
              <a:t>(</a:t>
            </a:r>
            <a:r>
              <a:rPr lang="en-IN" sz="1200" b="0" dirty="0">
                <a:solidFill>
                  <a:srgbClr val="CE9178"/>
                </a:solidFill>
                <a:effectLst/>
                <a:latin typeface="Courier New" panose="02070309020205020404" pitchFamily="49" charset="0"/>
              </a:rPr>
              <a:t>'END-TO-END DATA TRANSMISSION RATES (SINGLE OBJECTIVE)'</a:t>
            </a:r>
            <a:r>
              <a:rPr lang="en-IN" sz="1200" b="0" dirty="0">
                <a:solidFill>
                  <a:srgbClr val="DCDCDC"/>
                </a:solidFill>
                <a:effectLst/>
                <a:latin typeface="Courier New" panose="02070309020205020404" pitchFamily="49" charset="0"/>
              </a:rPr>
              <a:t>)</a:t>
            </a:r>
            <a:endParaRPr lang="en-IN" sz="1200" b="0" dirty="0">
              <a:solidFill>
                <a:srgbClr val="D4D4D4"/>
              </a:solidFill>
              <a:effectLst/>
              <a:latin typeface="Courier New" panose="02070309020205020404" pitchFamily="49" charset="0"/>
            </a:endParaRPr>
          </a:p>
          <a:p>
            <a:r>
              <a:rPr lang="en-IN" sz="1200" b="0" dirty="0">
                <a:solidFill>
                  <a:srgbClr val="D4D4D4"/>
                </a:solidFill>
                <a:effectLst/>
                <a:latin typeface="Courier New" panose="02070309020205020404" pitchFamily="49" charset="0"/>
              </a:rPr>
              <a:t>PLT.XTICKS</a:t>
            </a:r>
            <a:r>
              <a:rPr lang="en-IN" sz="1200" b="0" dirty="0">
                <a:solidFill>
                  <a:srgbClr val="DCDCDC"/>
                </a:solidFill>
                <a:effectLst/>
                <a:latin typeface="Courier New" panose="02070309020205020404" pitchFamily="49" charset="0"/>
              </a:rPr>
              <a:t>(</a:t>
            </a:r>
            <a:r>
              <a:rPr lang="en-IN" sz="1200" b="0" dirty="0">
                <a:solidFill>
                  <a:srgbClr val="DCDCAA"/>
                </a:solidFill>
                <a:effectLst/>
                <a:latin typeface="Courier New" panose="02070309020205020404" pitchFamily="49" charset="0"/>
              </a:rPr>
              <a:t>RANGE</a:t>
            </a:r>
            <a:r>
              <a:rPr lang="en-IN" sz="1200" b="0" dirty="0">
                <a:solidFill>
                  <a:srgbClr val="DCDCDC"/>
                </a:solidFill>
                <a:effectLst/>
                <a:latin typeface="Courier New" panose="02070309020205020404" pitchFamily="49" charset="0"/>
              </a:rPr>
              <a:t>(</a:t>
            </a:r>
            <a:r>
              <a:rPr lang="en-IN" sz="1200" b="0" dirty="0">
                <a:solidFill>
                  <a:srgbClr val="DCDCAA"/>
                </a:solidFill>
                <a:effectLst/>
                <a:latin typeface="Courier New" panose="02070309020205020404" pitchFamily="49" charset="0"/>
              </a:rPr>
              <a:t>LEN</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SINGLE_RATES</a:t>
            </a:r>
            <a:r>
              <a:rPr lang="en-IN" sz="1200" b="0" dirty="0">
                <a:solidFill>
                  <a:srgbClr val="DCDCDC"/>
                </a:solidFill>
                <a:effectLst/>
                <a:latin typeface="Courier New" panose="02070309020205020404" pitchFamily="49" charset="0"/>
              </a:rPr>
              <a:t>)))</a:t>
            </a:r>
            <a:endParaRPr lang="en-IN" sz="1200" b="0" dirty="0">
              <a:solidFill>
                <a:srgbClr val="D4D4D4"/>
              </a:solidFill>
              <a:effectLst/>
              <a:latin typeface="Courier New" panose="02070309020205020404" pitchFamily="49" charset="0"/>
            </a:endParaRPr>
          </a:p>
          <a:p>
            <a:r>
              <a:rPr lang="en-IN" sz="1200" b="0" dirty="0">
                <a:solidFill>
                  <a:srgbClr val="D4D4D4"/>
                </a:solidFill>
                <a:effectLst/>
                <a:latin typeface="Courier New" panose="02070309020205020404" pitchFamily="49" charset="0"/>
              </a:rPr>
              <a:t>PLT.GRID</a:t>
            </a:r>
            <a:r>
              <a:rPr lang="en-IN" sz="1200" b="0" dirty="0">
                <a:solidFill>
                  <a:srgbClr val="DCDCDC"/>
                </a:solidFill>
                <a:effectLst/>
                <a:latin typeface="Courier New" panose="02070309020205020404" pitchFamily="49" charset="0"/>
              </a:rPr>
              <a:t>(</a:t>
            </a:r>
            <a:r>
              <a:rPr lang="en-IN" sz="1200" b="0" dirty="0">
                <a:solidFill>
                  <a:srgbClr val="569CD6"/>
                </a:solidFill>
                <a:effectLst/>
                <a:latin typeface="Courier New" panose="02070309020205020404" pitchFamily="49" charset="0"/>
              </a:rPr>
              <a:t>TRUE</a:t>
            </a:r>
            <a:r>
              <a:rPr lang="en-IN" sz="1200" b="0" dirty="0">
                <a:solidFill>
                  <a:srgbClr val="DCDCDC"/>
                </a:solidFill>
                <a:effectLst/>
                <a:latin typeface="Courier New" panose="02070309020205020404" pitchFamily="49" charset="0"/>
              </a:rPr>
              <a:t>)</a:t>
            </a:r>
            <a:endParaRPr lang="en-IN" sz="1200" b="0" dirty="0">
              <a:solidFill>
                <a:srgbClr val="D4D4D4"/>
              </a:solidFill>
              <a:effectLst/>
              <a:latin typeface="Courier New" panose="02070309020205020404" pitchFamily="49" charset="0"/>
            </a:endParaRPr>
          </a:p>
          <a:p>
            <a:r>
              <a:rPr lang="en-IN" sz="1200" b="0" dirty="0">
                <a:solidFill>
                  <a:srgbClr val="D4D4D4"/>
                </a:solidFill>
                <a:effectLst/>
                <a:latin typeface="Courier New" panose="02070309020205020404" pitchFamily="49" charset="0"/>
              </a:rPr>
              <a:t>PLT.SHOW</a:t>
            </a:r>
            <a:r>
              <a:rPr lang="en-IN" sz="1200" b="0" dirty="0">
                <a:solidFill>
                  <a:srgbClr val="DCDCDC"/>
                </a:solidFill>
                <a:effectLst/>
                <a:latin typeface="Courier New" panose="02070309020205020404" pitchFamily="49" charset="0"/>
              </a:rPr>
              <a:t>()</a:t>
            </a:r>
            <a:endParaRPr lang="en-IN" sz="1200" b="0" dirty="0">
              <a:solidFill>
                <a:srgbClr val="D4D4D4"/>
              </a:solidFill>
              <a:effectLst/>
              <a:latin typeface="Courier New" panose="02070309020205020404" pitchFamily="49" charset="0"/>
            </a:endParaRPr>
          </a:p>
          <a:p>
            <a:endParaRPr lang="en-IN" sz="1200" dirty="0"/>
          </a:p>
        </p:txBody>
      </p:sp>
    </p:spTree>
    <p:extLst>
      <p:ext uri="{BB962C8B-B14F-4D97-AF65-F5344CB8AC3E}">
        <p14:creationId xmlns:p14="http://schemas.microsoft.com/office/powerpoint/2010/main" val="297991465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1DD5-534D-FAD3-AB42-5D06F0E6B076}"/>
              </a:ext>
            </a:extLst>
          </p:cNvPr>
          <p:cNvSpPr>
            <a:spLocks noGrp="1"/>
          </p:cNvSpPr>
          <p:nvPr>
            <p:ph type="title"/>
          </p:nvPr>
        </p:nvSpPr>
        <p:spPr>
          <a:xfrm>
            <a:off x="1845940" y="121704"/>
            <a:ext cx="9144001" cy="6614592"/>
          </a:xfrm>
        </p:spPr>
        <p:txBody>
          <a:bodyPr>
            <a:noAutofit/>
          </a:bodyPr>
          <a:lstStyle/>
          <a:p>
            <a:r>
              <a:rPr lang="en-IN" sz="1200" b="0" dirty="0">
                <a:solidFill>
                  <a:srgbClr val="6AA94F"/>
                </a:solidFill>
                <a:effectLst/>
                <a:latin typeface="Courier New" panose="02070309020205020404" pitchFamily="49" charset="0"/>
              </a:rPr>
              <a:t># OPTIMIZATION OBJECTIVE FUNCTION FOR MULTIPLE-OBJECTIVE OPTIMIZATION</a:t>
            </a:r>
            <a:br>
              <a:rPr lang="en-IN" sz="1200" b="0" dirty="0">
                <a:solidFill>
                  <a:srgbClr val="D4D4D4"/>
                </a:solidFill>
                <a:effectLst/>
                <a:latin typeface="Courier New" panose="02070309020205020404" pitchFamily="49" charset="0"/>
              </a:rPr>
            </a:br>
            <a:r>
              <a:rPr lang="en-IN" sz="1200" b="0" dirty="0">
                <a:solidFill>
                  <a:srgbClr val="569CD6"/>
                </a:solidFill>
                <a:effectLst/>
                <a:latin typeface="Courier New" panose="02070309020205020404" pitchFamily="49" charset="0"/>
              </a:rPr>
              <a:t>DEF</a:t>
            </a:r>
            <a:r>
              <a:rPr lang="en-IN" sz="1200" b="0" dirty="0">
                <a:solidFill>
                  <a:srgbClr val="D4D4D4"/>
                </a:solidFill>
                <a:effectLst/>
                <a:latin typeface="Courier New" panose="02070309020205020404" pitchFamily="49" charset="0"/>
              </a:rPr>
              <a:t> </a:t>
            </a:r>
            <a:r>
              <a:rPr lang="en-IN" sz="1200" b="0" dirty="0">
                <a:solidFill>
                  <a:srgbClr val="DCDCAA"/>
                </a:solidFill>
                <a:effectLst/>
                <a:latin typeface="Courier New" panose="02070309020205020404" pitchFamily="49" charset="0"/>
              </a:rPr>
              <a:t>OBJECTIVE_MULTI</a:t>
            </a:r>
            <a:r>
              <a:rPr lang="en-IN" sz="1200" b="0" dirty="0">
                <a:solidFill>
                  <a:srgbClr val="D4D4D4"/>
                </a:solidFill>
                <a:effectLst/>
                <a:latin typeface="Courier New" panose="02070309020205020404" pitchFamily="49" charset="0"/>
              </a:rPr>
              <a:t>(</a:t>
            </a:r>
            <a:r>
              <a:rPr lang="en-IN" sz="1200" b="0" dirty="0">
                <a:solidFill>
                  <a:srgbClr val="9CDCFE"/>
                </a:solidFill>
                <a:effectLst/>
                <a:latin typeface="Courier New" panose="02070309020205020404" pitchFamily="49" charset="0"/>
              </a:rPr>
              <a:t>X</a:t>
            </a:r>
            <a:r>
              <a:rPr lang="en-IN" sz="1200" b="0" dirty="0">
                <a:solidFill>
                  <a:srgbClr val="D4D4D4"/>
                </a:solidFill>
                <a:effectLst/>
                <a:latin typeface="Courier New" panose="02070309020205020404" pitchFamily="49" charset="0"/>
              </a:rPr>
              <a:t>, *</a:t>
            </a:r>
            <a:r>
              <a:rPr lang="en-IN" sz="1200" b="0" dirty="0">
                <a:solidFill>
                  <a:srgbClr val="9CDCFE"/>
                </a:solidFill>
                <a:effectLst/>
                <a:latin typeface="Courier New" panose="02070309020205020404" pitchFamily="49" charset="0"/>
              </a:rPr>
              <a:t>ARGS</a:t>
            </a:r>
            <a:r>
              <a:rPr lang="en-IN" sz="1200" b="0" dirty="0">
                <a:solidFill>
                  <a:srgbClr val="D4D4D4"/>
                </a:solidFill>
                <a:effectLst/>
                <a:latin typeface="Courier New" panose="02070309020205020404" pitchFamily="49" charset="0"/>
              </a:rPr>
              <a:t>)</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AIRPLANE_INDEX</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GS_INDEX = ARGS</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AIRPLANE = AIRPLANES</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AIRPLANE_INDEX</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GS = GSS</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GS_INDEX</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PATH = </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AIRPLANE</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GS</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DATA_TRANSMISSION_RATE = CALCULATE_END_TO_END_DATA_TRANSMISSION_RATE</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PATH</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LATENCY = CALCULATE_END_TO_END_LATENCY</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PATH</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a:t>
            </a:r>
            <a:r>
              <a:rPr lang="en-IN" sz="1200" b="0" dirty="0">
                <a:solidFill>
                  <a:srgbClr val="6AA94F"/>
                </a:solidFill>
                <a:effectLst/>
                <a:latin typeface="Courier New" panose="02070309020205020404" pitchFamily="49" charset="0"/>
              </a:rPr>
              <a:t># WEIGHTED SUM APPROACH TO COMBINE OBJECTIVES INTO A SINGLE SCALAR VALUE</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WEIGHT_DATA_TRANSMISSION_RATE = </a:t>
            </a:r>
            <a:r>
              <a:rPr lang="en-IN" sz="1200" b="0" dirty="0">
                <a:solidFill>
                  <a:srgbClr val="B5CEA8"/>
                </a:solidFill>
                <a:effectLst/>
                <a:latin typeface="Courier New" panose="02070309020205020404" pitchFamily="49" charset="0"/>
              </a:rPr>
              <a:t>1.0</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WEIGHT_LATENCY = </a:t>
            </a:r>
            <a:r>
              <a:rPr lang="en-IN" sz="1200" b="0" dirty="0">
                <a:solidFill>
                  <a:srgbClr val="B5CEA8"/>
                </a:solidFill>
                <a:effectLst/>
                <a:latin typeface="Courier New" panose="02070309020205020404" pitchFamily="49" charset="0"/>
              </a:rPr>
              <a:t>1.0</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SCALAR_VALUE = WEIGHT_DATA_TRANSMISSION_RATE * </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-DATA_TRANSMISSION_RATE</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 WEIGHT_LATENCY * LATENCY</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a:t>
            </a:r>
            <a:r>
              <a:rPr lang="en-IN" sz="1200" b="0" dirty="0">
                <a:solidFill>
                  <a:srgbClr val="C586C0"/>
                </a:solidFill>
                <a:effectLst/>
                <a:latin typeface="Courier New" panose="02070309020205020404" pitchFamily="49" charset="0"/>
              </a:rPr>
              <a:t>RETURN</a:t>
            </a:r>
            <a:r>
              <a:rPr lang="en-IN" sz="1200" b="0" dirty="0">
                <a:solidFill>
                  <a:srgbClr val="D4D4D4"/>
                </a:solidFill>
                <a:effectLst/>
                <a:latin typeface="Courier New" panose="02070309020205020404" pitchFamily="49" charset="0"/>
              </a:rPr>
              <a:t> SCALAR_VALUE</a:t>
            </a:r>
            <a:br>
              <a:rPr lang="en-IN" sz="1200" b="0" dirty="0">
                <a:solidFill>
                  <a:srgbClr val="D4D4D4"/>
                </a:solidFill>
                <a:effectLst/>
                <a:latin typeface="Courier New" panose="02070309020205020404" pitchFamily="49" charset="0"/>
              </a:rPr>
            </a:br>
            <a:br>
              <a:rPr lang="en-IN" sz="1200" b="0" dirty="0">
                <a:solidFill>
                  <a:srgbClr val="D4D4D4"/>
                </a:solidFill>
                <a:effectLst/>
                <a:latin typeface="Courier New" panose="02070309020205020404" pitchFamily="49" charset="0"/>
              </a:rPr>
            </a:br>
            <a:r>
              <a:rPr lang="en-IN" sz="1200" b="0" dirty="0">
                <a:solidFill>
                  <a:srgbClr val="6AA94F"/>
                </a:solidFill>
                <a:effectLst/>
                <a:latin typeface="Courier New" panose="02070309020205020404" pitchFamily="49" charset="0"/>
              </a:rPr>
              <a:t># SOLVE THE MULTIPLE-OBJECTIVE OPTIMIZATION PROBLEM</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MULTI_SOLUTIONS = </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C586C0"/>
                </a:solidFill>
                <a:effectLst/>
                <a:latin typeface="Courier New" panose="02070309020205020404" pitchFamily="49" charset="0"/>
              </a:rPr>
              <a:t>FOR</a:t>
            </a:r>
            <a:r>
              <a:rPr lang="en-IN" sz="1200" b="0" dirty="0">
                <a:solidFill>
                  <a:srgbClr val="D4D4D4"/>
                </a:solidFill>
                <a:effectLst/>
                <a:latin typeface="Courier New" panose="02070309020205020404" pitchFamily="49" charset="0"/>
              </a:rPr>
              <a:t> AIRPLANE_INDEX </a:t>
            </a:r>
            <a:r>
              <a:rPr lang="en-IN" sz="1200" b="0" dirty="0">
                <a:solidFill>
                  <a:srgbClr val="82C6FF"/>
                </a:solidFill>
                <a:effectLst/>
                <a:latin typeface="Courier New" panose="02070309020205020404" pitchFamily="49" charset="0"/>
              </a:rPr>
              <a:t>IN</a:t>
            </a:r>
            <a:r>
              <a:rPr lang="en-IN" sz="1200" b="0" dirty="0">
                <a:solidFill>
                  <a:srgbClr val="D4D4D4"/>
                </a:solidFill>
                <a:effectLst/>
                <a:latin typeface="Courier New" panose="02070309020205020404" pitchFamily="49" charset="0"/>
              </a:rPr>
              <a:t> </a:t>
            </a:r>
            <a:r>
              <a:rPr lang="en-IN" sz="1200" b="0" dirty="0">
                <a:solidFill>
                  <a:srgbClr val="DCDCAA"/>
                </a:solidFill>
                <a:effectLst/>
                <a:latin typeface="Courier New" panose="02070309020205020404" pitchFamily="49" charset="0"/>
              </a:rPr>
              <a:t>RANGE</a:t>
            </a:r>
            <a:r>
              <a:rPr lang="en-IN" sz="1200" b="0" dirty="0">
                <a:solidFill>
                  <a:srgbClr val="DCDCDC"/>
                </a:solidFill>
                <a:effectLst/>
                <a:latin typeface="Courier New" panose="02070309020205020404" pitchFamily="49" charset="0"/>
              </a:rPr>
              <a:t>(</a:t>
            </a:r>
            <a:r>
              <a:rPr lang="en-IN" sz="1200" b="0" dirty="0">
                <a:solidFill>
                  <a:srgbClr val="DCDCAA"/>
                </a:solidFill>
                <a:effectLst/>
                <a:latin typeface="Courier New" panose="02070309020205020404" pitchFamily="49" charset="0"/>
              </a:rPr>
              <a:t>LEN</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AIRPLANES</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AIRPLANE_FLIGHT_NO</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AIRPLANE_TIMESTAMP</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AIRPLANE_ALTITUDE</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AIRPLANE_LATITUDE</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AIRPLANE_LONGITUDE = AIRPLANES</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AIRPLANE_INDEX</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a:t>
            </a:r>
            <a:r>
              <a:rPr lang="en-IN" sz="1200" b="0" dirty="0">
                <a:solidFill>
                  <a:srgbClr val="C586C0"/>
                </a:solidFill>
                <a:effectLst/>
                <a:latin typeface="Courier New" panose="02070309020205020404" pitchFamily="49" charset="0"/>
              </a:rPr>
              <a:t>FOR</a:t>
            </a:r>
            <a:r>
              <a:rPr lang="en-IN" sz="1200" b="0" dirty="0">
                <a:solidFill>
                  <a:srgbClr val="D4D4D4"/>
                </a:solidFill>
                <a:effectLst/>
                <a:latin typeface="Courier New" panose="02070309020205020404" pitchFamily="49" charset="0"/>
              </a:rPr>
              <a:t> GS_INDEX </a:t>
            </a:r>
            <a:r>
              <a:rPr lang="en-IN" sz="1200" b="0" dirty="0">
                <a:solidFill>
                  <a:srgbClr val="82C6FF"/>
                </a:solidFill>
                <a:effectLst/>
                <a:latin typeface="Courier New" panose="02070309020205020404" pitchFamily="49" charset="0"/>
              </a:rPr>
              <a:t>IN</a:t>
            </a:r>
            <a:r>
              <a:rPr lang="en-IN" sz="1200" b="0" dirty="0">
                <a:solidFill>
                  <a:srgbClr val="D4D4D4"/>
                </a:solidFill>
                <a:effectLst/>
                <a:latin typeface="Courier New" panose="02070309020205020404" pitchFamily="49" charset="0"/>
              </a:rPr>
              <a:t> </a:t>
            </a:r>
            <a:r>
              <a:rPr lang="en-IN" sz="1200" b="0" dirty="0">
                <a:solidFill>
                  <a:srgbClr val="DCDCAA"/>
                </a:solidFill>
                <a:effectLst/>
                <a:latin typeface="Courier New" panose="02070309020205020404" pitchFamily="49" charset="0"/>
              </a:rPr>
              <a:t>RANGE</a:t>
            </a:r>
            <a:r>
              <a:rPr lang="en-IN" sz="1200" b="0" dirty="0">
                <a:solidFill>
                  <a:srgbClr val="DCDCDC"/>
                </a:solidFill>
                <a:effectLst/>
                <a:latin typeface="Courier New" panose="02070309020205020404" pitchFamily="49" charset="0"/>
              </a:rPr>
              <a:t>(</a:t>
            </a:r>
            <a:r>
              <a:rPr lang="en-IN" sz="1200" b="0" dirty="0">
                <a:solidFill>
                  <a:srgbClr val="DCDCAA"/>
                </a:solidFill>
                <a:effectLst/>
                <a:latin typeface="Courier New" panose="02070309020205020404" pitchFamily="49" charset="0"/>
              </a:rPr>
              <a:t>LEN</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GSS</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BOUNDS = </a:t>
            </a:r>
            <a:r>
              <a:rPr lang="en-IN" sz="1200" b="0" dirty="0">
                <a:solidFill>
                  <a:srgbClr val="DCDCDC"/>
                </a:solidFill>
                <a:effectLst/>
                <a:latin typeface="Courier New" panose="02070309020205020404" pitchFamily="49" charset="0"/>
              </a:rPr>
              <a:t>[(</a:t>
            </a:r>
            <a:r>
              <a:rPr lang="en-IN" sz="1200" b="0" dirty="0">
                <a:solidFill>
                  <a:srgbClr val="B5CEA8"/>
                </a:solidFill>
                <a:effectLst/>
                <a:latin typeface="Courier New" panose="02070309020205020404" pitchFamily="49" charset="0"/>
              </a:rPr>
              <a:t>0</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a:t>
            </a:r>
            <a:r>
              <a:rPr lang="en-IN" sz="1200" b="0" dirty="0">
                <a:solidFill>
                  <a:srgbClr val="B5CEA8"/>
                </a:solidFill>
                <a:effectLst/>
                <a:latin typeface="Courier New" panose="02070309020205020404" pitchFamily="49" charset="0"/>
              </a:rPr>
              <a:t>1</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ARGS = </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AIRPLANE_INDEX</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GS_INDEX</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RESULT = MINIMIZE</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OBJECTIVE_MULTI</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a:t>
            </a:r>
            <a:r>
              <a:rPr lang="en-IN" sz="1200" b="0" dirty="0">
                <a:solidFill>
                  <a:srgbClr val="DCDCDC"/>
                </a:solidFill>
                <a:effectLst/>
                <a:latin typeface="Courier New" panose="02070309020205020404" pitchFamily="49" charset="0"/>
              </a:rPr>
              <a:t>[</a:t>
            </a:r>
            <a:r>
              <a:rPr lang="en-IN" sz="1200" b="0" dirty="0">
                <a:solidFill>
                  <a:srgbClr val="B5CEA8"/>
                </a:solidFill>
                <a:effectLst/>
                <a:latin typeface="Courier New" panose="02070309020205020404" pitchFamily="49" charset="0"/>
              </a:rPr>
              <a:t>0</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ARGS=ARGS</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BOUNDS=BOUNDS</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METHOD=</a:t>
            </a:r>
            <a:r>
              <a:rPr lang="en-IN" sz="1200" b="0" dirty="0">
                <a:solidFill>
                  <a:srgbClr val="CE9178"/>
                </a:solidFill>
                <a:effectLst/>
                <a:latin typeface="Courier New" panose="02070309020205020404" pitchFamily="49" charset="0"/>
              </a:rPr>
              <a:t>'SLSQP'</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a:t>
            </a:r>
            <a:r>
              <a:rPr lang="en-IN" sz="1200" b="0" dirty="0">
                <a:solidFill>
                  <a:srgbClr val="C586C0"/>
                </a:solidFill>
                <a:effectLst/>
                <a:latin typeface="Courier New" panose="02070309020205020404" pitchFamily="49" charset="0"/>
              </a:rPr>
              <a:t>IF</a:t>
            </a:r>
            <a:r>
              <a:rPr lang="en-IN" sz="1200" b="0" dirty="0">
                <a:solidFill>
                  <a:srgbClr val="D4D4D4"/>
                </a:solidFill>
                <a:effectLst/>
                <a:latin typeface="Courier New" panose="02070309020205020404" pitchFamily="49" charset="0"/>
              </a:rPr>
              <a:t> RESULT.SUCCESS</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PATH = </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AIRPLANE_FLIGHT_NO</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AIRPLANE_LATITUDE</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AIRPLANE_LONGITUDE</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AIRPLANE_ALTITUDE</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GSS</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GS_INDEX</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SCALAR_VALUE = RESULT.FUN</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DATA_TRANSMISSION_RATE = CALCULATE_END_TO_END_DATA_TRANSMISSION_RATE</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PATH</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LATENCY = CALCULATE_END_TO_END_LATENCY</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PATH</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SOLUTION = </a:t>
            </a:r>
            <a:r>
              <a:rPr lang="en-IN" sz="1200" b="0" dirty="0">
                <a:solidFill>
                  <a:srgbClr val="DCDCDC"/>
                </a:solidFill>
                <a:effectLst/>
                <a:latin typeface="Courier New" panose="02070309020205020404" pitchFamily="49" charset="0"/>
              </a:rPr>
              <a:t>{</a:t>
            </a:r>
            <a:r>
              <a:rPr lang="en-IN" sz="1200" b="0" dirty="0">
                <a:solidFill>
                  <a:srgbClr val="CE9178"/>
                </a:solidFill>
                <a:effectLst/>
                <a:latin typeface="Courier New" panose="02070309020205020404" pitchFamily="49" charset="0"/>
              </a:rPr>
              <a:t>'FLIGHT NO.'</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AIRPLANE_FLIGHT_NO</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a:t>
            </a:r>
            <a:r>
              <a:rPr lang="en-IN" sz="1200" b="0" dirty="0">
                <a:solidFill>
                  <a:srgbClr val="CE9178"/>
                </a:solidFill>
                <a:effectLst/>
                <a:latin typeface="Courier New" panose="02070309020205020404" pitchFamily="49" charset="0"/>
              </a:rPr>
              <a:t>'ROUTING PATH'</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PATH</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a:t>
            </a:r>
            <a:r>
              <a:rPr lang="en-IN" sz="1200" b="0" dirty="0">
                <a:solidFill>
                  <a:srgbClr val="CE9178"/>
                </a:solidFill>
                <a:effectLst/>
                <a:latin typeface="Courier New" panose="02070309020205020404" pitchFamily="49" charset="0"/>
              </a:rPr>
              <a:t>'END-TO-END DATA TRANSMISSION RATE'</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DATA_TRANSMISSION_RATE</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a:t>
            </a:r>
            <a:r>
              <a:rPr lang="en-IN" sz="1200" b="0" dirty="0">
                <a:solidFill>
                  <a:srgbClr val="CE9178"/>
                </a:solidFill>
                <a:effectLst/>
                <a:latin typeface="Courier New" panose="02070309020205020404" pitchFamily="49" charset="0"/>
              </a:rPr>
              <a:t>'END-TO-END LATENCY'</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 LATENCY</a:t>
            </a:r>
            <a:r>
              <a:rPr lang="en-IN" sz="1200" b="0" dirty="0">
                <a:solidFill>
                  <a:srgbClr val="DCDCDC"/>
                </a:solidFill>
                <a:effectLst/>
                <a:latin typeface="Courier New" panose="02070309020205020404" pitchFamily="49" charset="0"/>
              </a:rPr>
              <a:t>}</a:t>
            </a:r>
            <a:br>
              <a:rPr lang="en-IN" sz="1200" b="0" dirty="0">
                <a:solidFill>
                  <a:srgbClr val="D4D4D4"/>
                </a:solidFill>
                <a:effectLst/>
                <a:latin typeface="Courier New" panose="02070309020205020404" pitchFamily="49" charset="0"/>
              </a:rPr>
            </a:br>
            <a:r>
              <a:rPr lang="en-IN" sz="1200" b="0" dirty="0">
                <a:solidFill>
                  <a:srgbClr val="D4D4D4"/>
                </a:solidFill>
                <a:effectLst/>
                <a:latin typeface="Courier New" panose="02070309020205020404" pitchFamily="49" charset="0"/>
              </a:rPr>
              <a:t>            MULTI_SOLUTIONS.APPEND</a:t>
            </a:r>
            <a:r>
              <a:rPr lang="en-IN" sz="1200" b="0" dirty="0">
                <a:solidFill>
                  <a:srgbClr val="DCDCDC"/>
                </a:solidFill>
                <a:effectLst/>
                <a:latin typeface="Courier New" panose="02070309020205020404" pitchFamily="49" charset="0"/>
              </a:rPr>
              <a:t>(</a:t>
            </a:r>
            <a:r>
              <a:rPr lang="en-IN" sz="1200" b="0" dirty="0">
                <a:solidFill>
                  <a:srgbClr val="D4D4D4"/>
                </a:solidFill>
                <a:effectLst/>
                <a:latin typeface="Courier New" panose="02070309020205020404" pitchFamily="49" charset="0"/>
              </a:rPr>
              <a:t>SOLUTION</a:t>
            </a:r>
            <a:r>
              <a:rPr lang="en-IN" sz="1200" b="0" dirty="0">
                <a:solidFill>
                  <a:srgbClr val="DCDCDC"/>
                </a:solidFill>
                <a:effectLst/>
                <a:latin typeface="Courier New" panose="02070309020205020404" pitchFamily="49" charset="0"/>
              </a:rPr>
              <a:t>)</a:t>
            </a:r>
            <a:endParaRPr lang="en-IN" sz="1600" dirty="0"/>
          </a:p>
        </p:txBody>
      </p:sp>
    </p:spTree>
    <p:extLst>
      <p:ext uri="{BB962C8B-B14F-4D97-AF65-F5344CB8AC3E}">
        <p14:creationId xmlns:p14="http://schemas.microsoft.com/office/powerpoint/2010/main" val="150765340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5ABF-7A26-393E-BD9A-322E4E885BC0}"/>
              </a:ext>
            </a:extLst>
          </p:cNvPr>
          <p:cNvSpPr>
            <a:spLocks noGrp="1"/>
          </p:cNvSpPr>
          <p:nvPr>
            <p:ph type="title"/>
          </p:nvPr>
        </p:nvSpPr>
        <p:spPr>
          <a:xfrm>
            <a:off x="1989956" y="476672"/>
            <a:ext cx="9144001" cy="5404048"/>
          </a:xfrm>
        </p:spPr>
        <p:txBody>
          <a:bodyPr>
            <a:noAutofit/>
          </a:bodyPr>
          <a:lstStyle/>
          <a:p>
            <a:r>
              <a:rPr lang="en-IN" sz="1800" b="0" dirty="0">
                <a:solidFill>
                  <a:srgbClr val="C586C0"/>
                </a:solidFill>
                <a:effectLst/>
                <a:latin typeface="Courier New" panose="02070309020205020404" pitchFamily="49" charset="0"/>
              </a:rPr>
              <a:t>IMPORT</a:t>
            </a:r>
            <a:r>
              <a:rPr lang="en-IN" sz="1800" b="0" dirty="0">
                <a:solidFill>
                  <a:srgbClr val="D4D4D4"/>
                </a:solidFill>
                <a:effectLst/>
                <a:latin typeface="Courier New" panose="02070309020205020404" pitchFamily="49" charset="0"/>
              </a:rPr>
              <a:t> MATPLOTLIB.PYPLOT </a:t>
            </a:r>
            <a:r>
              <a:rPr lang="en-IN" sz="1800" b="0" dirty="0">
                <a:solidFill>
                  <a:srgbClr val="C586C0"/>
                </a:solidFill>
                <a:effectLst/>
                <a:latin typeface="Courier New" panose="02070309020205020404" pitchFamily="49" charset="0"/>
              </a:rPr>
              <a:t>AS</a:t>
            </a:r>
            <a:r>
              <a:rPr lang="en-IN" sz="1800" b="0" dirty="0">
                <a:solidFill>
                  <a:srgbClr val="D4D4D4"/>
                </a:solidFill>
                <a:effectLst/>
                <a:latin typeface="Courier New" panose="02070309020205020404" pitchFamily="49" charset="0"/>
              </a:rPr>
              <a:t> PLT</a:t>
            </a:r>
            <a:br>
              <a:rPr lang="en-IN" sz="1800" b="0" dirty="0">
                <a:solidFill>
                  <a:srgbClr val="D4D4D4"/>
                </a:solidFill>
                <a:effectLst/>
                <a:latin typeface="Courier New" panose="02070309020205020404" pitchFamily="49" charset="0"/>
              </a:rPr>
            </a:br>
            <a:br>
              <a:rPr lang="en-IN" sz="1800" b="0" dirty="0">
                <a:solidFill>
                  <a:srgbClr val="D4D4D4"/>
                </a:solidFill>
                <a:effectLst/>
                <a:latin typeface="Courier New" panose="02070309020205020404" pitchFamily="49" charset="0"/>
              </a:rPr>
            </a:br>
            <a:r>
              <a:rPr lang="en-IN" sz="1800" b="0" dirty="0">
                <a:solidFill>
                  <a:srgbClr val="6AA94F"/>
                </a:solidFill>
                <a:effectLst/>
                <a:latin typeface="Courier New" panose="02070309020205020404" pitchFamily="49" charset="0"/>
              </a:rPr>
              <a:t># EXTRACTING DATA TRANSMISSION RATES AND LATENCIES FOR MULTIPLE-OBJECTIVE OPTIMIZATION</a:t>
            </a:r>
            <a:br>
              <a:rPr lang="en-IN" sz="1800" b="0" dirty="0">
                <a:solidFill>
                  <a:srgbClr val="D4D4D4"/>
                </a:solidFill>
                <a:effectLst/>
                <a:latin typeface="Courier New" panose="02070309020205020404" pitchFamily="49" charset="0"/>
              </a:rPr>
            </a:br>
            <a:r>
              <a:rPr lang="en-IN" sz="1800" b="0" dirty="0">
                <a:solidFill>
                  <a:srgbClr val="D4D4D4"/>
                </a:solidFill>
                <a:effectLst/>
                <a:latin typeface="Courier New" panose="02070309020205020404" pitchFamily="49" charset="0"/>
              </a:rPr>
              <a:t>MULTI_RATES = </a:t>
            </a:r>
            <a:r>
              <a:rPr lang="en-IN" sz="1800" b="0" dirty="0">
                <a:solidFill>
                  <a:srgbClr val="DCDCDC"/>
                </a:solidFill>
                <a:effectLst/>
                <a:latin typeface="Courier New" panose="02070309020205020404" pitchFamily="49" charset="0"/>
              </a:rPr>
              <a:t>[</a:t>
            </a:r>
            <a:r>
              <a:rPr lang="en-IN" sz="1800" b="0" dirty="0">
                <a:solidFill>
                  <a:srgbClr val="D4D4D4"/>
                </a:solidFill>
                <a:effectLst/>
                <a:latin typeface="Courier New" panose="02070309020205020404" pitchFamily="49" charset="0"/>
              </a:rPr>
              <a:t>SOLUTION</a:t>
            </a:r>
            <a:r>
              <a:rPr lang="en-IN" sz="1800" b="0" dirty="0">
                <a:solidFill>
                  <a:srgbClr val="DCDCDC"/>
                </a:solidFill>
                <a:effectLst/>
                <a:latin typeface="Courier New" panose="02070309020205020404" pitchFamily="49" charset="0"/>
              </a:rPr>
              <a:t>[</a:t>
            </a:r>
            <a:r>
              <a:rPr lang="en-IN" sz="1800" b="0" dirty="0">
                <a:solidFill>
                  <a:srgbClr val="CE9178"/>
                </a:solidFill>
                <a:effectLst/>
                <a:latin typeface="Courier New" panose="02070309020205020404" pitchFamily="49" charset="0"/>
              </a:rPr>
              <a:t>'END-TO-END DATA TRANSMISSION RATE'</a:t>
            </a:r>
            <a:r>
              <a:rPr lang="en-IN" sz="1800" b="0" dirty="0">
                <a:solidFill>
                  <a:srgbClr val="DCDCDC"/>
                </a:solidFill>
                <a:effectLst/>
                <a:latin typeface="Courier New" panose="02070309020205020404" pitchFamily="49" charset="0"/>
              </a:rPr>
              <a:t>]</a:t>
            </a:r>
            <a:r>
              <a:rPr lang="en-IN" sz="1800" b="0" dirty="0">
                <a:solidFill>
                  <a:srgbClr val="D4D4D4"/>
                </a:solidFill>
                <a:effectLst/>
                <a:latin typeface="Courier New" panose="02070309020205020404" pitchFamily="49" charset="0"/>
              </a:rPr>
              <a:t> </a:t>
            </a:r>
            <a:r>
              <a:rPr lang="en-IN" sz="1800" b="0" dirty="0">
                <a:solidFill>
                  <a:srgbClr val="C586C0"/>
                </a:solidFill>
                <a:effectLst/>
                <a:latin typeface="Courier New" panose="02070309020205020404" pitchFamily="49" charset="0"/>
              </a:rPr>
              <a:t>FOR</a:t>
            </a:r>
            <a:r>
              <a:rPr lang="en-IN" sz="1800" b="0" dirty="0">
                <a:solidFill>
                  <a:srgbClr val="D4D4D4"/>
                </a:solidFill>
                <a:effectLst/>
                <a:latin typeface="Courier New" panose="02070309020205020404" pitchFamily="49" charset="0"/>
              </a:rPr>
              <a:t> SOLUTION </a:t>
            </a:r>
            <a:r>
              <a:rPr lang="en-IN" sz="1800" b="0" dirty="0">
                <a:solidFill>
                  <a:srgbClr val="82C6FF"/>
                </a:solidFill>
                <a:effectLst/>
                <a:latin typeface="Courier New" panose="02070309020205020404" pitchFamily="49" charset="0"/>
              </a:rPr>
              <a:t>IN</a:t>
            </a:r>
            <a:r>
              <a:rPr lang="en-IN" sz="1800" b="0" dirty="0">
                <a:solidFill>
                  <a:srgbClr val="D4D4D4"/>
                </a:solidFill>
                <a:effectLst/>
                <a:latin typeface="Courier New" panose="02070309020205020404" pitchFamily="49" charset="0"/>
              </a:rPr>
              <a:t> MULTI_SOLUTIONS</a:t>
            </a:r>
            <a:r>
              <a:rPr lang="en-IN" sz="1800" b="0" dirty="0">
                <a:solidFill>
                  <a:srgbClr val="DCDCDC"/>
                </a:solidFill>
                <a:effectLst/>
                <a:latin typeface="Courier New" panose="02070309020205020404" pitchFamily="49" charset="0"/>
              </a:rPr>
              <a:t>]</a:t>
            </a:r>
            <a:br>
              <a:rPr lang="en-IN" sz="1800" b="0" dirty="0">
                <a:solidFill>
                  <a:srgbClr val="D4D4D4"/>
                </a:solidFill>
                <a:effectLst/>
                <a:latin typeface="Courier New" panose="02070309020205020404" pitchFamily="49" charset="0"/>
              </a:rPr>
            </a:br>
            <a:r>
              <a:rPr lang="en-IN" sz="1800" b="0" dirty="0">
                <a:solidFill>
                  <a:srgbClr val="D4D4D4"/>
                </a:solidFill>
                <a:effectLst/>
                <a:latin typeface="Courier New" panose="02070309020205020404" pitchFamily="49" charset="0"/>
              </a:rPr>
              <a:t>MULTI_LATENCIES = </a:t>
            </a:r>
            <a:r>
              <a:rPr lang="en-IN" sz="1800" b="0" dirty="0">
                <a:solidFill>
                  <a:srgbClr val="DCDCDC"/>
                </a:solidFill>
                <a:effectLst/>
                <a:latin typeface="Courier New" panose="02070309020205020404" pitchFamily="49" charset="0"/>
              </a:rPr>
              <a:t>[</a:t>
            </a:r>
            <a:r>
              <a:rPr lang="en-IN" sz="1800" b="0" dirty="0">
                <a:solidFill>
                  <a:srgbClr val="D4D4D4"/>
                </a:solidFill>
                <a:effectLst/>
                <a:latin typeface="Courier New" panose="02070309020205020404" pitchFamily="49" charset="0"/>
              </a:rPr>
              <a:t>SOLUTION</a:t>
            </a:r>
            <a:r>
              <a:rPr lang="en-IN" sz="1800" b="0" dirty="0">
                <a:solidFill>
                  <a:srgbClr val="DCDCDC"/>
                </a:solidFill>
                <a:effectLst/>
                <a:latin typeface="Courier New" panose="02070309020205020404" pitchFamily="49" charset="0"/>
              </a:rPr>
              <a:t>[</a:t>
            </a:r>
            <a:r>
              <a:rPr lang="en-IN" sz="1800" b="0" dirty="0">
                <a:solidFill>
                  <a:srgbClr val="CE9178"/>
                </a:solidFill>
                <a:effectLst/>
                <a:latin typeface="Courier New" panose="02070309020205020404" pitchFamily="49" charset="0"/>
              </a:rPr>
              <a:t>'END-TO-END LATENCY'</a:t>
            </a:r>
            <a:r>
              <a:rPr lang="en-IN" sz="1800" b="0" dirty="0">
                <a:solidFill>
                  <a:srgbClr val="DCDCDC"/>
                </a:solidFill>
                <a:effectLst/>
                <a:latin typeface="Courier New" panose="02070309020205020404" pitchFamily="49" charset="0"/>
              </a:rPr>
              <a:t>]</a:t>
            </a:r>
            <a:r>
              <a:rPr lang="en-IN" sz="1800" b="0" dirty="0">
                <a:solidFill>
                  <a:srgbClr val="D4D4D4"/>
                </a:solidFill>
                <a:effectLst/>
                <a:latin typeface="Courier New" panose="02070309020205020404" pitchFamily="49" charset="0"/>
              </a:rPr>
              <a:t> </a:t>
            </a:r>
            <a:r>
              <a:rPr lang="en-IN" sz="1800" b="0" dirty="0">
                <a:solidFill>
                  <a:srgbClr val="C586C0"/>
                </a:solidFill>
                <a:effectLst/>
                <a:latin typeface="Courier New" panose="02070309020205020404" pitchFamily="49" charset="0"/>
              </a:rPr>
              <a:t>FOR</a:t>
            </a:r>
            <a:r>
              <a:rPr lang="en-IN" sz="1800" b="0" dirty="0">
                <a:solidFill>
                  <a:srgbClr val="D4D4D4"/>
                </a:solidFill>
                <a:effectLst/>
                <a:latin typeface="Courier New" panose="02070309020205020404" pitchFamily="49" charset="0"/>
              </a:rPr>
              <a:t> SOLUTION </a:t>
            </a:r>
            <a:r>
              <a:rPr lang="en-IN" sz="1800" b="0" dirty="0">
                <a:solidFill>
                  <a:srgbClr val="82C6FF"/>
                </a:solidFill>
                <a:effectLst/>
                <a:latin typeface="Courier New" panose="02070309020205020404" pitchFamily="49" charset="0"/>
              </a:rPr>
              <a:t>IN</a:t>
            </a:r>
            <a:r>
              <a:rPr lang="en-IN" sz="1800" b="0" dirty="0">
                <a:solidFill>
                  <a:srgbClr val="D4D4D4"/>
                </a:solidFill>
                <a:effectLst/>
                <a:latin typeface="Courier New" panose="02070309020205020404" pitchFamily="49" charset="0"/>
              </a:rPr>
              <a:t> MULTI_SOLUTIONS</a:t>
            </a:r>
            <a:r>
              <a:rPr lang="en-IN" sz="1800" b="0" dirty="0">
                <a:solidFill>
                  <a:srgbClr val="DCDCDC"/>
                </a:solidFill>
                <a:effectLst/>
                <a:latin typeface="Courier New" panose="02070309020205020404" pitchFamily="49" charset="0"/>
              </a:rPr>
              <a:t>]</a:t>
            </a:r>
            <a:br>
              <a:rPr lang="en-IN" sz="1800" b="0" dirty="0">
                <a:solidFill>
                  <a:srgbClr val="D4D4D4"/>
                </a:solidFill>
                <a:effectLst/>
                <a:latin typeface="Courier New" panose="02070309020205020404" pitchFamily="49" charset="0"/>
              </a:rPr>
            </a:br>
            <a:br>
              <a:rPr lang="en-IN" sz="1800" b="0" dirty="0">
                <a:solidFill>
                  <a:srgbClr val="D4D4D4"/>
                </a:solidFill>
                <a:effectLst/>
                <a:latin typeface="Courier New" panose="02070309020205020404" pitchFamily="49" charset="0"/>
              </a:rPr>
            </a:br>
            <a:r>
              <a:rPr lang="en-IN" sz="1800" b="0" dirty="0">
                <a:solidFill>
                  <a:srgbClr val="6AA94F"/>
                </a:solidFill>
                <a:effectLst/>
                <a:latin typeface="Courier New" panose="02070309020205020404" pitchFamily="49" charset="0"/>
              </a:rPr>
              <a:t># SCATTER PLOT FOR MULTIPLE-OBJECTIVE OPTIMIZATION</a:t>
            </a:r>
            <a:br>
              <a:rPr lang="en-IN" sz="1800" b="0" dirty="0">
                <a:solidFill>
                  <a:srgbClr val="D4D4D4"/>
                </a:solidFill>
                <a:effectLst/>
                <a:latin typeface="Courier New" panose="02070309020205020404" pitchFamily="49" charset="0"/>
              </a:rPr>
            </a:br>
            <a:r>
              <a:rPr lang="en-IN" sz="1800" b="0" dirty="0">
                <a:solidFill>
                  <a:srgbClr val="D4D4D4"/>
                </a:solidFill>
                <a:effectLst/>
                <a:latin typeface="Courier New" panose="02070309020205020404" pitchFamily="49" charset="0"/>
              </a:rPr>
              <a:t>PLT.FIGURE</a:t>
            </a:r>
            <a:r>
              <a:rPr lang="en-IN" sz="1800" b="0" dirty="0">
                <a:solidFill>
                  <a:srgbClr val="DCDCDC"/>
                </a:solidFill>
                <a:effectLst/>
                <a:latin typeface="Courier New" panose="02070309020205020404" pitchFamily="49" charset="0"/>
              </a:rPr>
              <a:t>(</a:t>
            </a:r>
            <a:r>
              <a:rPr lang="en-IN" sz="1800" b="0" dirty="0">
                <a:solidFill>
                  <a:srgbClr val="D4D4D4"/>
                </a:solidFill>
                <a:effectLst/>
                <a:latin typeface="Courier New" panose="02070309020205020404" pitchFamily="49" charset="0"/>
              </a:rPr>
              <a:t>FIGSIZE=</a:t>
            </a:r>
            <a:r>
              <a:rPr lang="en-IN" sz="1800" b="0" dirty="0">
                <a:solidFill>
                  <a:srgbClr val="DCDCDC"/>
                </a:solidFill>
                <a:effectLst/>
                <a:latin typeface="Courier New" panose="02070309020205020404" pitchFamily="49" charset="0"/>
              </a:rPr>
              <a:t>(</a:t>
            </a:r>
            <a:r>
              <a:rPr lang="en-IN" sz="1800" b="0" dirty="0">
                <a:solidFill>
                  <a:srgbClr val="B5CEA8"/>
                </a:solidFill>
                <a:effectLst/>
                <a:latin typeface="Courier New" panose="02070309020205020404" pitchFamily="49" charset="0"/>
              </a:rPr>
              <a:t>10</a:t>
            </a:r>
            <a:r>
              <a:rPr lang="en-IN" sz="1800" b="0" dirty="0">
                <a:solidFill>
                  <a:srgbClr val="DCDCDC"/>
                </a:solidFill>
                <a:effectLst/>
                <a:latin typeface="Courier New" panose="02070309020205020404" pitchFamily="49" charset="0"/>
              </a:rPr>
              <a:t>,</a:t>
            </a:r>
            <a:r>
              <a:rPr lang="en-IN" sz="1800" b="0" dirty="0">
                <a:solidFill>
                  <a:srgbClr val="D4D4D4"/>
                </a:solidFill>
                <a:effectLst/>
                <a:latin typeface="Courier New" panose="02070309020205020404" pitchFamily="49" charset="0"/>
              </a:rPr>
              <a:t> </a:t>
            </a:r>
            <a:r>
              <a:rPr lang="en-IN" sz="1800" b="0" dirty="0">
                <a:solidFill>
                  <a:srgbClr val="B5CEA8"/>
                </a:solidFill>
                <a:effectLst/>
                <a:latin typeface="Courier New" panose="02070309020205020404" pitchFamily="49" charset="0"/>
              </a:rPr>
              <a:t>6</a:t>
            </a:r>
            <a:r>
              <a:rPr lang="en-IN" sz="1800" b="0" dirty="0">
                <a:solidFill>
                  <a:srgbClr val="DCDCDC"/>
                </a:solidFill>
                <a:effectLst/>
                <a:latin typeface="Courier New" panose="02070309020205020404" pitchFamily="49" charset="0"/>
              </a:rPr>
              <a:t>))</a:t>
            </a:r>
            <a:br>
              <a:rPr lang="en-IN" sz="1800" b="0" dirty="0">
                <a:solidFill>
                  <a:srgbClr val="D4D4D4"/>
                </a:solidFill>
                <a:effectLst/>
                <a:latin typeface="Courier New" panose="02070309020205020404" pitchFamily="49" charset="0"/>
              </a:rPr>
            </a:br>
            <a:r>
              <a:rPr lang="en-IN" sz="1800" b="0" dirty="0">
                <a:solidFill>
                  <a:srgbClr val="D4D4D4"/>
                </a:solidFill>
                <a:effectLst/>
                <a:latin typeface="Courier New" panose="02070309020205020404" pitchFamily="49" charset="0"/>
              </a:rPr>
              <a:t>PLT.SCATTER</a:t>
            </a:r>
            <a:r>
              <a:rPr lang="en-IN" sz="1800" b="0" dirty="0">
                <a:solidFill>
                  <a:srgbClr val="DCDCDC"/>
                </a:solidFill>
                <a:effectLst/>
                <a:latin typeface="Courier New" panose="02070309020205020404" pitchFamily="49" charset="0"/>
              </a:rPr>
              <a:t>(</a:t>
            </a:r>
            <a:r>
              <a:rPr lang="en-IN" sz="1800" b="0" dirty="0">
                <a:solidFill>
                  <a:srgbClr val="D4D4D4"/>
                </a:solidFill>
                <a:effectLst/>
                <a:latin typeface="Courier New" panose="02070309020205020404" pitchFamily="49" charset="0"/>
              </a:rPr>
              <a:t>MULTI_LATENCIES</a:t>
            </a:r>
            <a:r>
              <a:rPr lang="en-IN" sz="1800" b="0" dirty="0">
                <a:solidFill>
                  <a:srgbClr val="DCDCDC"/>
                </a:solidFill>
                <a:effectLst/>
                <a:latin typeface="Courier New" panose="02070309020205020404" pitchFamily="49" charset="0"/>
              </a:rPr>
              <a:t>,</a:t>
            </a:r>
            <a:r>
              <a:rPr lang="en-IN" sz="1800" b="0" dirty="0">
                <a:solidFill>
                  <a:srgbClr val="D4D4D4"/>
                </a:solidFill>
                <a:effectLst/>
                <a:latin typeface="Courier New" panose="02070309020205020404" pitchFamily="49" charset="0"/>
              </a:rPr>
              <a:t> MULTI_RATES</a:t>
            </a:r>
            <a:r>
              <a:rPr lang="en-IN" sz="1800" b="0" dirty="0">
                <a:solidFill>
                  <a:srgbClr val="DCDCDC"/>
                </a:solidFill>
                <a:effectLst/>
                <a:latin typeface="Courier New" panose="02070309020205020404" pitchFamily="49" charset="0"/>
              </a:rPr>
              <a:t>,</a:t>
            </a:r>
            <a:r>
              <a:rPr lang="en-IN" sz="1800" b="0" dirty="0">
                <a:solidFill>
                  <a:srgbClr val="D4D4D4"/>
                </a:solidFill>
                <a:effectLst/>
                <a:latin typeface="Courier New" panose="02070309020205020404" pitchFamily="49" charset="0"/>
              </a:rPr>
              <a:t> C=</a:t>
            </a:r>
            <a:r>
              <a:rPr lang="en-IN" sz="1800" b="0" dirty="0">
                <a:solidFill>
                  <a:srgbClr val="CE9178"/>
                </a:solidFill>
                <a:effectLst/>
                <a:latin typeface="Courier New" panose="02070309020205020404" pitchFamily="49" charset="0"/>
              </a:rPr>
              <a:t>'BLUE'</a:t>
            </a:r>
            <a:r>
              <a:rPr lang="en-IN" sz="1800" b="0" dirty="0">
                <a:solidFill>
                  <a:srgbClr val="DCDCDC"/>
                </a:solidFill>
                <a:effectLst/>
                <a:latin typeface="Courier New" panose="02070309020205020404" pitchFamily="49" charset="0"/>
              </a:rPr>
              <a:t>,</a:t>
            </a:r>
            <a:r>
              <a:rPr lang="en-IN" sz="1800" b="0" dirty="0">
                <a:solidFill>
                  <a:srgbClr val="D4D4D4"/>
                </a:solidFill>
                <a:effectLst/>
                <a:latin typeface="Courier New" panose="02070309020205020404" pitchFamily="49" charset="0"/>
              </a:rPr>
              <a:t> ALPHA=</a:t>
            </a:r>
            <a:r>
              <a:rPr lang="en-IN" sz="1800" b="0" dirty="0">
                <a:solidFill>
                  <a:srgbClr val="B5CEA8"/>
                </a:solidFill>
                <a:effectLst/>
                <a:latin typeface="Courier New" panose="02070309020205020404" pitchFamily="49" charset="0"/>
              </a:rPr>
              <a:t>0.7</a:t>
            </a:r>
            <a:r>
              <a:rPr lang="en-IN" sz="1800" b="0" dirty="0">
                <a:solidFill>
                  <a:srgbClr val="DCDCDC"/>
                </a:solidFill>
                <a:effectLst/>
                <a:latin typeface="Courier New" panose="02070309020205020404" pitchFamily="49" charset="0"/>
              </a:rPr>
              <a:t>)</a:t>
            </a:r>
            <a:br>
              <a:rPr lang="en-IN" sz="1800" b="0" dirty="0">
                <a:solidFill>
                  <a:srgbClr val="D4D4D4"/>
                </a:solidFill>
                <a:effectLst/>
                <a:latin typeface="Courier New" panose="02070309020205020404" pitchFamily="49" charset="0"/>
              </a:rPr>
            </a:br>
            <a:r>
              <a:rPr lang="en-IN" sz="1800" b="0" dirty="0">
                <a:solidFill>
                  <a:srgbClr val="D4D4D4"/>
                </a:solidFill>
                <a:effectLst/>
                <a:latin typeface="Courier New" panose="02070309020205020404" pitchFamily="49" charset="0"/>
              </a:rPr>
              <a:t>PLT.XLABEL</a:t>
            </a:r>
            <a:r>
              <a:rPr lang="en-IN" sz="1800" b="0" dirty="0">
                <a:solidFill>
                  <a:srgbClr val="DCDCDC"/>
                </a:solidFill>
                <a:effectLst/>
                <a:latin typeface="Courier New" panose="02070309020205020404" pitchFamily="49" charset="0"/>
              </a:rPr>
              <a:t>(</a:t>
            </a:r>
            <a:r>
              <a:rPr lang="en-IN" sz="1800" b="0" dirty="0">
                <a:solidFill>
                  <a:srgbClr val="CE9178"/>
                </a:solidFill>
                <a:effectLst/>
                <a:latin typeface="Courier New" panose="02070309020205020404" pitchFamily="49" charset="0"/>
              </a:rPr>
              <a:t>'END-TO-END LATENCY'</a:t>
            </a:r>
            <a:r>
              <a:rPr lang="en-IN" sz="1800" b="0" dirty="0">
                <a:solidFill>
                  <a:srgbClr val="DCDCDC"/>
                </a:solidFill>
                <a:effectLst/>
                <a:latin typeface="Courier New" panose="02070309020205020404" pitchFamily="49" charset="0"/>
              </a:rPr>
              <a:t>)</a:t>
            </a:r>
            <a:br>
              <a:rPr lang="en-IN" sz="1800" b="0" dirty="0">
                <a:solidFill>
                  <a:srgbClr val="D4D4D4"/>
                </a:solidFill>
                <a:effectLst/>
                <a:latin typeface="Courier New" panose="02070309020205020404" pitchFamily="49" charset="0"/>
              </a:rPr>
            </a:br>
            <a:r>
              <a:rPr lang="en-IN" sz="1800" b="0" dirty="0">
                <a:solidFill>
                  <a:srgbClr val="D4D4D4"/>
                </a:solidFill>
                <a:effectLst/>
                <a:latin typeface="Courier New" panose="02070309020205020404" pitchFamily="49" charset="0"/>
              </a:rPr>
              <a:t>PLT.YLABEL</a:t>
            </a:r>
            <a:r>
              <a:rPr lang="en-IN" sz="1800" b="0" dirty="0">
                <a:solidFill>
                  <a:srgbClr val="DCDCDC"/>
                </a:solidFill>
                <a:effectLst/>
                <a:latin typeface="Courier New" panose="02070309020205020404" pitchFamily="49" charset="0"/>
              </a:rPr>
              <a:t>(</a:t>
            </a:r>
            <a:r>
              <a:rPr lang="en-IN" sz="1800" b="0" dirty="0">
                <a:solidFill>
                  <a:srgbClr val="CE9178"/>
                </a:solidFill>
                <a:effectLst/>
                <a:latin typeface="Courier New" panose="02070309020205020404" pitchFamily="49" charset="0"/>
              </a:rPr>
              <a:t>'DATA TRANSMISSION RATE'</a:t>
            </a:r>
            <a:r>
              <a:rPr lang="en-IN" sz="1800" b="0" dirty="0">
                <a:solidFill>
                  <a:srgbClr val="DCDCDC"/>
                </a:solidFill>
                <a:effectLst/>
                <a:latin typeface="Courier New" panose="02070309020205020404" pitchFamily="49" charset="0"/>
              </a:rPr>
              <a:t>)</a:t>
            </a:r>
            <a:br>
              <a:rPr lang="en-IN" sz="1800" b="0" dirty="0">
                <a:solidFill>
                  <a:srgbClr val="D4D4D4"/>
                </a:solidFill>
                <a:effectLst/>
                <a:latin typeface="Courier New" panose="02070309020205020404" pitchFamily="49" charset="0"/>
              </a:rPr>
            </a:br>
            <a:r>
              <a:rPr lang="en-IN" sz="1800" b="0" dirty="0">
                <a:solidFill>
                  <a:srgbClr val="D4D4D4"/>
                </a:solidFill>
                <a:effectLst/>
                <a:latin typeface="Courier New" panose="02070309020205020404" pitchFamily="49" charset="0"/>
              </a:rPr>
              <a:t>PLT.TITLE</a:t>
            </a:r>
            <a:r>
              <a:rPr lang="en-IN" sz="1800" b="0" dirty="0">
                <a:solidFill>
                  <a:srgbClr val="DCDCDC"/>
                </a:solidFill>
                <a:effectLst/>
                <a:latin typeface="Courier New" panose="02070309020205020404" pitchFamily="49" charset="0"/>
              </a:rPr>
              <a:t>(</a:t>
            </a:r>
            <a:r>
              <a:rPr lang="en-IN" sz="1800" b="0" dirty="0">
                <a:solidFill>
                  <a:srgbClr val="CE9178"/>
                </a:solidFill>
                <a:effectLst/>
                <a:latin typeface="Courier New" panose="02070309020205020404" pitchFamily="49" charset="0"/>
              </a:rPr>
              <a:t>'TRADE-OFF BETWEEN DATA TRANSMISSION RATE AND LATENCY (MULTIPLE OBJECTIVES)'</a:t>
            </a:r>
            <a:r>
              <a:rPr lang="en-IN" sz="1800" b="0" dirty="0">
                <a:solidFill>
                  <a:srgbClr val="DCDCDC"/>
                </a:solidFill>
                <a:effectLst/>
                <a:latin typeface="Courier New" panose="02070309020205020404" pitchFamily="49" charset="0"/>
              </a:rPr>
              <a:t>)</a:t>
            </a:r>
            <a:br>
              <a:rPr lang="en-IN" sz="1800" b="0" dirty="0">
                <a:solidFill>
                  <a:srgbClr val="D4D4D4"/>
                </a:solidFill>
                <a:effectLst/>
                <a:latin typeface="Courier New" panose="02070309020205020404" pitchFamily="49" charset="0"/>
              </a:rPr>
            </a:br>
            <a:r>
              <a:rPr lang="en-IN" sz="1800" b="0" dirty="0">
                <a:solidFill>
                  <a:srgbClr val="D4D4D4"/>
                </a:solidFill>
                <a:effectLst/>
                <a:latin typeface="Courier New" panose="02070309020205020404" pitchFamily="49" charset="0"/>
              </a:rPr>
              <a:t>PLT.GRID</a:t>
            </a:r>
            <a:r>
              <a:rPr lang="en-IN" sz="1800" b="0" dirty="0">
                <a:solidFill>
                  <a:srgbClr val="DCDCDC"/>
                </a:solidFill>
                <a:effectLst/>
                <a:latin typeface="Courier New" panose="02070309020205020404" pitchFamily="49" charset="0"/>
              </a:rPr>
              <a:t>(</a:t>
            </a:r>
            <a:r>
              <a:rPr lang="en-IN" sz="1800" b="0" dirty="0">
                <a:solidFill>
                  <a:srgbClr val="569CD6"/>
                </a:solidFill>
                <a:effectLst/>
                <a:latin typeface="Courier New" panose="02070309020205020404" pitchFamily="49" charset="0"/>
              </a:rPr>
              <a:t>TRUE</a:t>
            </a:r>
            <a:r>
              <a:rPr lang="en-IN" sz="1800" b="0" dirty="0">
                <a:solidFill>
                  <a:srgbClr val="DCDCDC"/>
                </a:solidFill>
                <a:effectLst/>
                <a:latin typeface="Courier New" panose="02070309020205020404" pitchFamily="49" charset="0"/>
              </a:rPr>
              <a:t>)</a:t>
            </a:r>
            <a:br>
              <a:rPr lang="en-IN" sz="1800" b="0" dirty="0">
                <a:solidFill>
                  <a:srgbClr val="D4D4D4"/>
                </a:solidFill>
                <a:effectLst/>
                <a:latin typeface="Courier New" panose="02070309020205020404" pitchFamily="49" charset="0"/>
              </a:rPr>
            </a:br>
            <a:r>
              <a:rPr lang="en-IN" sz="1800" b="0" dirty="0">
                <a:solidFill>
                  <a:srgbClr val="D4D4D4"/>
                </a:solidFill>
                <a:effectLst/>
                <a:latin typeface="Courier New" panose="02070309020205020404" pitchFamily="49" charset="0"/>
              </a:rPr>
              <a:t>PLT.SHOW</a:t>
            </a:r>
            <a:r>
              <a:rPr lang="en-IN" sz="1800" b="0" dirty="0">
                <a:solidFill>
                  <a:srgbClr val="DCDCDC"/>
                </a:solidFill>
                <a:effectLst/>
                <a:latin typeface="Courier New" panose="02070309020205020404" pitchFamily="49" charset="0"/>
              </a:rPr>
              <a:t>()</a:t>
            </a:r>
            <a:br>
              <a:rPr lang="en-IN" sz="1800" b="0" dirty="0">
                <a:solidFill>
                  <a:srgbClr val="D4D4D4"/>
                </a:solidFill>
                <a:effectLst/>
                <a:latin typeface="Courier New" panose="02070309020205020404" pitchFamily="49" charset="0"/>
              </a:rPr>
            </a:br>
            <a:endParaRPr lang="en-IN" dirty="0">
              <a:solidFill>
                <a:srgbClr val="00B0F0"/>
              </a:solidFill>
            </a:endParaRPr>
          </a:p>
        </p:txBody>
      </p:sp>
    </p:spTree>
    <p:extLst>
      <p:ext uri="{BB962C8B-B14F-4D97-AF65-F5344CB8AC3E}">
        <p14:creationId xmlns:p14="http://schemas.microsoft.com/office/powerpoint/2010/main" val="105943585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6407-200F-99BA-8B53-D19F64F35B43}"/>
              </a:ext>
            </a:extLst>
          </p:cNvPr>
          <p:cNvSpPr>
            <a:spLocks noGrp="1"/>
          </p:cNvSpPr>
          <p:nvPr>
            <p:ph type="title"/>
          </p:nvPr>
        </p:nvSpPr>
        <p:spPr>
          <a:xfrm>
            <a:off x="1989956" y="979866"/>
            <a:ext cx="9144001" cy="4898268"/>
          </a:xfrm>
        </p:spPr>
        <p:txBody>
          <a:bodyPr>
            <a:noAutofit/>
          </a:bodyPr>
          <a:lstStyle/>
          <a:p>
            <a:r>
              <a:rPr lang="en-US" sz="2000" b="0" i="1" dirty="0">
                <a:solidFill>
                  <a:srgbClr val="00B0F0"/>
                </a:solidFill>
                <a:effectLst/>
                <a:latin typeface="Sitka Heading" pitchFamily="2" charset="0"/>
              </a:rPr>
              <a:t>MULTIPLE-OBJECTIVE OPTIMIZATION:</a:t>
            </a:r>
            <a:br>
              <a:rPr lang="en-US" sz="2000" b="0" i="1" dirty="0">
                <a:solidFill>
                  <a:srgbClr val="00B0F0"/>
                </a:solidFill>
                <a:effectLst/>
                <a:latin typeface="Sitka Heading" pitchFamily="2" charset="0"/>
              </a:rPr>
            </a:br>
            <a:br>
              <a:rPr lang="en-US" sz="2000" b="0" i="1" dirty="0">
                <a:solidFill>
                  <a:srgbClr val="D1D5DB"/>
                </a:solidFill>
                <a:effectLst/>
                <a:latin typeface="Sitka Heading" pitchFamily="2" charset="0"/>
              </a:rPr>
            </a:br>
            <a:r>
              <a:rPr lang="en-US" sz="2000" b="0" i="1" dirty="0">
                <a:solidFill>
                  <a:srgbClr val="D1D5DB"/>
                </a:solidFill>
                <a:effectLst/>
                <a:latin typeface="Sitka Heading" pitchFamily="2" charset="0"/>
              </a:rPr>
              <a:t>The code solves the multiple-objective optimization problem using a similar approach as in single-objective optimization.</a:t>
            </a:r>
            <a:br>
              <a:rPr lang="en-US" sz="2000" b="0" i="1" dirty="0">
                <a:solidFill>
                  <a:srgbClr val="D1D5DB"/>
                </a:solidFill>
                <a:effectLst/>
                <a:latin typeface="Sitka Heading" pitchFamily="2" charset="0"/>
              </a:rPr>
            </a:br>
            <a:br>
              <a:rPr lang="en-US" sz="2000" b="0" i="1" dirty="0">
                <a:solidFill>
                  <a:srgbClr val="D1D5DB"/>
                </a:solidFill>
                <a:effectLst/>
                <a:latin typeface="Sitka Heading" pitchFamily="2" charset="0"/>
              </a:rPr>
            </a:br>
            <a:r>
              <a:rPr lang="en-US" sz="2000" b="0" i="1" dirty="0">
                <a:solidFill>
                  <a:srgbClr val="D1D5DB"/>
                </a:solidFill>
                <a:effectLst/>
                <a:latin typeface="Sitka Heading" pitchFamily="2" charset="0"/>
              </a:rPr>
              <a:t>The '</a:t>
            </a:r>
            <a:r>
              <a:rPr lang="en-US" sz="2000" b="0" i="1" dirty="0" err="1">
                <a:solidFill>
                  <a:srgbClr val="D1D5DB"/>
                </a:solidFill>
                <a:effectLst/>
                <a:latin typeface="Sitka Heading" pitchFamily="2" charset="0"/>
              </a:rPr>
              <a:t>objective_multi</a:t>
            </a:r>
            <a:r>
              <a:rPr lang="en-US" sz="2000" b="0" i="1" dirty="0">
                <a:solidFill>
                  <a:srgbClr val="D1D5DB"/>
                </a:solidFill>
                <a:effectLst/>
                <a:latin typeface="Sitka Heading" pitchFamily="2" charset="0"/>
              </a:rPr>
              <a:t>' function is used, which combines the data transmission rate and latency into a scalar value.</a:t>
            </a:r>
            <a:br>
              <a:rPr lang="en-US" sz="2000" b="0" i="1" dirty="0">
                <a:solidFill>
                  <a:srgbClr val="D1D5DB"/>
                </a:solidFill>
                <a:effectLst/>
                <a:latin typeface="Sitka Heading" pitchFamily="2" charset="0"/>
              </a:rPr>
            </a:br>
            <a:br>
              <a:rPr lang="en-US" sz="2000" b="0" i="1" dirty="0">
                <a:solidFill>
                  <a:srgbClr val="D1D5DB"/>
                </a:solidFill>
                <a:effectLst/>
                <a:latin typeface="Sitka Heading" pitchFamily="2" charset="0"/>
              </a:rPr>
            </a:br>
            <a:r>
              <a:rPr lang="en-US" sz="2000" b="0" i="1" dirty="0">
                <a:solidFill>
                  <a:srgbClr val="D1D5DB"/>
                </a:solidFill>
                <a:effectLst/>
                <a:latin typeface="Sitka Heading" pitchFamily="2" charset="0"/>
              </a:rPr>
              <a:t>The solutions, including the routing path, data transmission rate, and latency, are stored in the '</a:t>
            </a:r>
            <a:r>
              <a:rPr lang="en-US" sz="2000" b="0" i="1" dirty="0" err="1">
                <a:solidFill>
                  <a:srgbClr val="D1D5DB"/>
                </a:solidFill>
                <a:effectLst/>
                <a:latin typeface="Sitka Heading" pitchFamily="2" charset="0"/>
              </a:rPr>
              <a:t>multi_solutions</a:t>
            </a:r>
            <a:r>
              <a:rPr lang="en-US" sz="2000" b="0" i="1" dirty="0">
                <a:solidFill>
                  <a:srgbClr val="D1D5DB"/>
                </a:solidFill>
                <a:effectLst/>
                <a:latin typeface="Sitka Heading" pitchFamily="2" charset="0"/>
              </a:rPr>
              <a:t>' list.</a:t>
            </a:r>
            <a:br>
              <a:rPr lang="en-US" sz="2000" b="0" i="1" dirty="0">
                <a:solidFill>
                  <a:srgbClr val="D1D5DB"/>
                </a:solidFill>
                <a:effectLst/>
                <a:latin typeface="Sitka Heading" pitchFamily="2" charset="0"/>
              </a:rPr>
            </a:br>
            <a:br>
              <a:rPr lang="en-US" sz="2000" b="0" i="1" dirty="0">
                <a:solidFill>
                  <a:srgbClr val="D1D5DB"/>
                </a:solidFill>
                <a:effectLst/>
                <a:latin typeface="Sitka Heading" pitchFamily="2" charset="0"/>
              </a:rPr>
            </a:br>
            <a:r>
              <a:rPr lang="en-US" sz="2000" b="0" i="1" dirty="0">
                <a:solidFill>
                  <a:srgbClr val="D1D5DB"/>
                </a:solidFill>
                <a:effectLst/>
                <a:latin typeface="Sitka Heading" pitchFamily="2" charset="0"/>
              </a:rPr>
              <a:t>The data transmission rates and latencies from the solutions are extracted into the '</a:t>
            </a:r>
            <a:r>
              <a:rPr lang="en-US" sz="2000" b="0" i="1" dirty="0" err="1">
                <a:solidFill>
                  <a:srgbClr val="D1D5DB"/>
                </a:solidFill>
                <a:effectLst/>
                <a:latin typeface="Sitka Heading" pitchFamily="2" charset="0"/>
              </a:rPr>
              <a:t>multi_rates</a:t>
            </a:r>
            <a:r>
              <a:rPr lang="en-US" sz="2000" b="0" i="1" dirty="0">
                <a:solidFill>
                  <a:srgbClr val="D1D5DB"/>
                </a:solidFill>
                <a:effectLst/>
                <a:latin typeface="Sitka Heading" pitchFamily="2" charset="0"/>
              </a:rPr>
              <a:t>' and '</a:t>
            </a:r>
            <a:r>
              <a:rPr lang="en-US" sz="2000" b="0" i="1" dirty="0" err="1">
                <a:solidFill>
                  <a:srgbClr val="D1D5DB"/>
                </a:solidFill>
                <a:effectLst/>
                <a:latin typeface="Sitka Heading" pitchFamily="2" charset="0"/>
              </a:rPr>
              <a:t>multi_latencies</a:t>
            </a:r>
            <a:r>
              <a:rPr lang="en-US" sz="2000" b="0" i="1" dirty="0">
                <a:solidFill>
                  <a:srgbClr val="D1D5DB"/>
                </a:solidFill>
                <a:effectLst/>
                <a:latin typeface="Sitka Heading" pitchFamily="2" charset="0"/>
              </a:rPr>
              <a:t>' lists.</a:t>
            </a:r>
            <a:br>
              <a:rPr lang="en-US" sz="2000" b="0" i="1" dirty="0">
                <a:solidFill>
                  <a:srgbClr val="D1D5DB"/>
                </a:solidFill>
                <a:effectLst/>
                <a:latin typeface="Sitka Heading" pitchFamily="2" charset="0"/>
              </a:rPr>
            </a:br>
            <a:br>
              <a:rPr lang="en-US" sz="2000" b="0" i="1" dirty="0">
                <a:solidFill>
                  <a:srgbClr val="D1D5DB"/>
                </a:solidFill>
                <a:effectLst/>
                <a:latin typeface="Sitka Heading" pitchFamily="2" charset="0"/>
              </a:rPr>
            </a:br>
            <a:r>
              <a:rPr lang="en-US" sz="2000" b="0" i="1" dirty="0">
                <a:solidFill>
                  <a:srgbClr val="D1D5DB"/>
                </a:solidFill>
                <a:effectLst/>
                <a:latin typeface="Sitka Heading" pitchFamily="2" charset="0"/>
              </a:rPr>
              <a:t>A scatter plot is created to visualize the trade-off between data transmission rate and latency for the multiple-objective optimization.</a:t>
            </a:r>
            <a:br>
              <a:rPr lang="en-US" sz="2000" b="0" i="1" dirty="0">
                <a:solidFill>
                  <a:srgbClr val="D1D5DB"/>
                </a:solidFill>
                <a:effectLst/>
                <a:latin typeface="Sitka Heading" pitchFamily="2" charset="0"/>
              </a:rPr>
            </a:br>
            <a:endParaRPr lang="en-IN" sz="2000" i="1" dirty="0">
              <a:latin typeface="Sitka Heading" pitchFamily="2" charset="0"/>
            </a:endParaRPr>
          </a:p>
        </p:txBody>
      </p:sp>
    </p:spTree>
    <p:extLst>
      <p:ext uri="{BB962C8B-B14F-4D97-AF65-F5344CB8AC3E}">
        <p14:creationId xmlns:p14="http://schemas.microsoft.com/office/powerpoint/2010/main" val="191433452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A32A78-49DE-34FF-2FD7-0B2FCC81BFA6}"/>
              </a:ext>
            </a:extLst>
          </p:cNvPr>
          <p:cNvPicPr>
            <a:picLocks noChangeAspect="1"/>
          </p:cNvPicPr>
          <p:nvPr/>
        </p:nvPicPr>
        <p:blipFill>
          <a:blip r:embed="rId2"/>
          <a:stretch>
            <a:fillRect/>
          </a:stretch>
        </p:blipFill>
        <p:spPr>
          <a:xfrm>
            <a:off x="117748" y="692697"/>
            <a:ext cx="5760641" cy="5426199"/>
          </a:xfrm>
          <a:prstGeom prst="rect">
            <a:avLst/>
          </a:prstGeom>
        </p:spPr>
      </p:pic>
      <p:pic>
        <p:nvPicPr>
          <p:cNvPr id="5" name="Picture 4">
            <a:extLst>
              <a:ext uri="{FF2B5EF4-FFF2-40B4-BE49-F238E27FC236}">
                <a16:creationId xmlns:a16="http://schemas.microsoft.com/office/drawing/2014/main" id="{E7FA4600-F70A-4D0D-FDD3-E3121E0BA82F}"/>
              </a:ext>
            </a:extLst>
          </p:cNvPr>
          <p:cNvPicPr>
            <a:picLocks noChangeAspect="1"/>
          </p:cNvPicPr>
          <p:nvPr/>
        </p:nvPicPr>
        <p:blipFill>
          <a:blip r:embed="rId3"/>
          <a:stretch>
            <a:fillRect/>
          </a:stretch>
        </p:blipFill>
        <p:spPr>
          <a:xfrm>
            <a:off x="6310437" y="692697"/>
            <a:ext cx="5832648" cy="5451224"/>
          </a:xfrm>
          <a:prstGeom prst="rect">
            <a:avLst/>
          </a:prstGeom>
        </p:spPr>
      </p:pic>
    </p:spTree>
    <p:extLst>
      <p:ext uri="{BB962C8B-B14F-4D97-AF65-F5344CB8AC3E}">
        <p14:creationId xmlns:p14="http://schemas.microsoft.com/office/powerpoint/2010/main" val="193340278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AAF8-496A-0D51-510F-E71390BECEF1}"/>
              </a:ext>
            </a:extLst>
          </p:cNvPr>
          <p:cNvSpPr>
            <a:spLocks noGrp="1"/>
          </p:cNvSpPr>
          <p:nvPr>
            <p:ph type="title"/>
          </p:nvPr>
        </p:nvSpPr>
        <p:spPr>
          <a:xfrm>
            <a:off x="1701924" y="620688"/>
            <a:ext cx="9144001" cy="1371600"/>
          </a:xfrm>
        </p:spPr>
        <p:txBody>
          <a:bodyPr>
            <a:noAutofit/>
          </a:bodyPr>
          <a:lstStyle/>
          <a:p>
            <a:r>
              <a:rPr lang="en-US" sz="1800" b="0" dirty="0">
                <a:solidFill>
                  <a:srgbClr val="6AA94F"/>
                </a:solidFill>
                <a:effectLst/>
                <a:latin typeface="Courier New" panose="02070309020205020404" pitchFamily="49" charset="0"/>
              </a:rPr>
              <a:t># PRINT THE SOLUTIONS FOR SINGLE-OBJECTIVE OPTIMIZATION</a:t>
            </a:r>
            <a:br>
              <a:rPr lang="en-US" sz="1800" b="0" dirty="0">
                <a:solidFill>
                  <a:srgbClr val="D4D4D4"/>
                </a:solidFill>
                <a:effectLst/>
                <a:latin typeface="Courier New" panose="02070309020205020404" pitchFamily="49" charset="0"/>
              </a:rPr>
            </a:br>
            <a:r>
              <a:rPr lang="en-US" sz="1800" b="0" dirty="0">
                <a:solidFill>
                  <a:srgbClr val="C586C0"/>
                </a:solidFill>
                <a:effectLst/>
                <a:latin typeface="Courier New" panose="02070309020205020404" pitchFamily="49" charset="0"/>
              </a:rPr>
              <a:t>FOR</a:t>
            </a:r>
            <a:r>
              <a:rPr lang="en-US" sz="1800" b="0" dirty="0">
                <a:solidFill>
                  <a:srgbClr val="D4D4D4"/>
                </a:solidFill>
                <a:effectLst/>
                <a:latin typeface="Courier New" panose="02070309020205020404" pitchFamily="49" charset="0"/>
              </a:rPr>
              <a:t> SOLUTION </a:t>
            </a:r>
            <a:r>
              <a:rPr lang="en-US" sz="1800" b="0" dirty="0">
                <a:solidFill>
                  <a:srgbClr val="82C6FF"/>
                </a:solidFill>
                <a:effectLst/>
                <a:latin typeface="Courier New" panose="02070309020205020404" pitchFamily="49" charset="0"/>
              </a:rPr>
              <a:t>IN</a:t>
            </a:r>
            <a:r>
              <a:rPr lang="en-US" sz="1800" b="0" dirty="0">
                <a:solidFill>
                  <a:srgbClr val="D4D4D4"/>
                </a:solidFill>
                <a:effectLst/>
                <a:latin typeface="Courier New" panose="02070309020205020404" pitchFamily="49" charset="0"/>
              </a:rPr>
              <a:t> SINGLE_SOLUTIONS</a:t>
            </a:r>
            <a:r>
              <a:rPr lang="en-US" sz="1800" b="0" dirty="0">
                <a:solidFill>
                  <a:srgbClr val="DCDCDC"/>
                </a:solidFill>
                <a:effectLst/>
                <a:latin typeface="Courier New" panose="02070309020205020404" pitchFamily="49" charset="0"/>
              </a:rPr>
              <a:t>:</a:t>
            </a:r>
            <a:br>
              <a:rPr lang="en-US" sz="1800" b="0" dirty="0">
                <a:solidFill>
                  <a:srgbClr val="D4D4D4"/>
                </a:solidFill>
                <a:effectLst/>
                <a:latin typeface="Courier New" panose="02070309020205020404" pitchFamily="49" charset="0"/>
              </a:rPr>
            </a:br>
            <a:r>
              <a:rPr lang="en-US" sz="1800" b="0" dirty="0">
                <a:solidFill>
                  <a:srgbClr val="D4D4D4"/>
                </a:solidFill>
                <a:effectLst/>
                <a:latin typeface="Courier New" panose="02070309020205020404" pitchFamily="49" charset="0"/>
              </a:rPr>
              <a:t>    </a:t>
            </a:r>
            <a:r>
              <a:rPr lang="en-US" sz="1800" b="0" dirty="0">
                <a:solidFill>
                  <a:srgbClr val="DCDCAA"/>
                </a:solidFill>
                <a:effectLst/>
                <a:latin typeface="Courier New" panose="02070309020205020404" pitchFamily="49" charset="0"/>
              </a:rPr>
              <a:t>PRINT</a:t>
            </a:r>
            <a:r>
              <a:rPr lang="en-US" sz="1800" b="0" dirty="0">
                <a:solidFill>
                  <a:srgbClr val="DCDCDC"/>
                </a:solidFill>
                <a:effectLst/>
                <a:latin typeface="Courier New" panose="02070309020205020404" pitchFamily="49" charset="0"/>
              </a:rPr>
              <a:t>(</a:t>
            </a:r>
            <a:r>
              <a:rPr lang="en-US" sz="1800" b="0" dirty="0">
                <a:solidFill>
                  <a:srgbClr val="D4D4D4"/>
                </a:solidFill>
                <a:effectLst/>
                <a:latin typeface="Courier New" panose="02070309020205020404" pitchFamily="49" charset="0"/>
              </a:rPr>
              <a:t>SOLUTION</a:t>
            </a:r>
            <a:r>
              <a:rPr lang="en-US" sz="1800" b="0" dirty="0">
                <a:solidFill>
                  <a:srgbClr val="DCDCDC"/>
                </a:solidFill>
                <a:effectLst/>
                <a:latin typeface="Courier New" panose="02070309020205020404" pitchFamily="49" charset="0"/>
              </a:rPr>
              <a:t>)</a:t>
            </a:r>
            <a:br>
              <a:rPr lang="en-US" sz="1800" b="0" dirty="0">
                <a:solidFill>
                  <a:srgbClr val="D4D4D4"/>
                </a:solidFill>
                <a:effectLst/>
                <a:latin typeface="Courier New" panose="02070309020205020404" pitchFamily="49" charset="0"/>
              </a:rPr>
            </a:br>
            <a:endParaRPr lang="en-IN" sz="1800" dirty="0"/>
          </a:p>
        </p:txBody>
      </p:sp>
      <p:sp>
        <p:nvSpPr>
          <p:cNvPr id="3" name="Content Placeholder 2">
            <a:extLst>
              <a:ext uri="{FF2B5EF4-FFF2-40B4-BE49-F238E27FC236}">
                <a16:creationId xmlns:a16="http://schemas.microsoft.com/office/drawing/2014/main" id="{31C021EB-44C4-916B-9458-DEA627E2B666}"/>
              </a:ext>
            </a:extLst>
          </p:cNvPr>
          <p:cNvSpPr>
            <a:spLocks noGrp="1"/>
          </p:cNvSpPr>
          <p:nvPr>
            <p:ph idx="1"/>
          </p:nvPr>
        </p:nvSpPr>
        <p:spPr>
          <a:xfrm>
            <a:off x="1522413" y="2564904"/>
            <a:ext cx="9134391" cy="3454896"/>
          </a:xfrm>
        </p:spPr>
        <p:txBody>
          <a:bodyPr/>
          <a:lstStyle/>
          <a:p>
            <a:pPr marL="0" indent="0" algn="l">
              <a:buNone/>
            </a:pPr>
            <a:r>
              <a:rPr lang="en-US" b="0" i="1" dirty="0">
                <a:solidFill>
                  <a:srgbClr val="FFFF00"/>
                </a:solidFill>
                <a:effectLst/>
                <a:latin typeface="Sitka Subheading Semibold" pitchFamily="2" charset="0"/>
              </a:rPr>
              <a:t>PRINTING THE SOLUTIONS:</a:t>
            </a:r>
          </a:p>
          <a:p>
            <a:pPr marL="0" indent="0" algn="l">
              <a:buNone/>
            </a:pPr>
            <a:endParaRPr lang="en-US" b="0" i="1" dirty="0">
              <a:solidFill>
                <a:srgbClr val="D1D5DB"/>
              </a:solidFill>
              <a:effectLst/>
              <a:latin typeface="Sitka Subheading Semibold" pitchFamily="2" charset="0"/>
            </a:endParaRPr>
          </a:p>
          <a:p>
            <a:pPr marL="742950" lvl="1" indent="-285750" algn="l">
              <a:buFont typeface="+mj-lt"/>
              <a:buAutoNum type="arabicPeriod"/>
            </a:pPr>
            <a:r>
              <a:rPr lang="en-US" b="0" i="1" dirty="0">
                <a:solidFill>
                  <a:srgbClr val="D1D5DB"/>
                </a:solidFill>
                <a:effectLst/>
                <a:latin typeface="Sitka Heading" pitchFamily="2" charset="0"/>
              </a:rPr>
              <a:t>The code iterates over the solutions obtained from single-objective optimization and prints the flight number, routing path, and end-to-end data transmission rate.</a:t>
            </a:r>
          </a:p>
          <a:p>
            <a:pPr algn="l"/>
            <a:r>
              <a:rPr lang="en-US" sz="2000" b="0" i="1" dirty="0">
                <a:solidFill>
                  <a:srgbClr val="D1D5DB"/>
                </a:solidFill>
                <a:effectLst/>
                <a:latin typeface="Sitka Heading" pitchFamily="2" charset="0"/>
              </a:rPr>
              <a:t>This code demonstrates how to analyze flight data, visualize flight paths, calculate distances in 3D space, fit distributions, optimize routing paths for data transmission, and visualize trade-offs between multiple objectives.</a:t>
            </a:r>
          </a:p>
          <a:p>
            <a:endParaRPr lang="en-IN" i="1" dirty="0">
              <a:latin typeface="Sitka Heading" pitchFamily="2" charset="0"/>
            </a:endParaRPr>
          </a:p>
        </p:txBody>
      </p:sp>
    </p:spTree>
    <p:extLst>
      <p:ext uri="{BB962C8B-B14F-4D97-AF65-F5344CB8AC3E}">
        <p14:creationId xmlns:p14="http://schemas.microsoft.com/office/powerpoint/2010/main" val="408414587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926" y="0"/>
            <a:ext cx="8692399" cy="1196752"/>
          </a:xfrm>
        </p:spPr>
        <p:txBody>
          <a:bodyPr>
            <a:normAutofit/>
          </a:bodyPr>
          <a:lstStyle/>
          <a:p>
            <a:r>
              <a:rPr lang="en-US" i="1" dirty="0">
                <a:latin typeface="Sitka Subheading Semibold" pitchFamily="2" charset="0"/>
              </a:rPr>
              <a:t>EXPLANATION OF THE CODE</a:t>
            </a:r>
          </a:p>
        </p:txBody>
      </p:sp>
      <p:sp>
        <p:nvSpPr>
          <p:cNvPr id="3" name="Text Placeholder 2"/>
          <p:cNvSpPr>
            <a:spLocks noGrp="1"/>
          </p:cNvSpPr>
          <p:nvPr>
            <p:ph type="body" idx="1"/>
          </p:nvPr>
        </p:nvSpPr>
        <p:spPr>
          <a:xfrm>
            <a:off x="713021" y="1700808"/>
            <a:ext cx="11161240" cy="4896544"/>
          </a:xfrm>
        </p:spPr>
        <p:txBody>
          <a:bodyPr>
            <a:normAutofit lnSpcReduction="10000"/>
          </a:bodyPr>
          <a:lstStyle/>
          <a:p>
            <a:r>
              <a:rPr lang="en-IN" sz="1600" b="0" dirty="0">
                <a:solidFill>
                  <a:srgbClr val="C586C0"/>
                </a:solidFill>
                <a:effectLst/>
                <a:latin typeface="Courier New" panose="02070309020205020404" pitchFamily="49" charset="0"/>
              </a:rPr>
              <a:t>import</a:t>
            </a:r>
            <a:r>
              <a:rPr lang="en-IN" sz="1600" b="0" dirty="0">
                <a:solidFill>
                  <a:srgbClr val="D4D4D4"/>
                </a:solidFill>
                <a:effectLst/>
                <a:latin typeface="Courier New" panose="02070309020205020404" pitchFamily="49" charset="0"/>
              </a:rPr>
              <a:t> pandas </a:t>
            </a:r>
            <a:r>
              <a:rPr lang="en-IN" sz="1600" b="0" dirty="0">
                <a:solidFill>
                  <a:srgbClr val="C586C0"/>
                </a:solidFill>
                <a:effectLst/>
                <a:latin typeface="Courier New" panose="02070309020205020404" pitchFamily="49" charset="0"/>
              </a:rPr>
              <a:t>as</a:t>
            </a:r>
            <a:r>
              <a:rPr lang="en-IN" sz="1600" b="0" dirty="0">
                <a:solidFill>
                  <a:srgbClr val="D4D4D4"/>
                </a:solidFill>
                <a:effectLst/>
                <a:latin typeface="Courier New" panose="02070309020205020404" pitchFamily="49" charset="0"/>
              </a:rPr>
              <a:t> pd</a:t>
            </a:r>
          </a:p>
          <a:p>
            <a:r>
              <a:rPr lang="en-IN" sz="1600" b="0" dirty="0">
                <a:solidFill>
                  <a:srgbClr val="C586C0"/>
                </a:solidFill>
                <a:effectLst/>
                <a:latin typeface="Courier New" panose="02070309020205020404" pitchFamily="49" charset="0"/>
              </a:rPr>
              <a:t>import</a:t>
            </a:r>
            <a:r>
              <a:rPr lang="en-IN" sz="1600" b="0" dirty="0">
                <a:solidFill>
                  <a:srgbClr val="D4D4D4"/>
                </a:solidFill>
                <a:effectLst/>
                <a:latin typeface="Courier New" panose="02070309020205020404" pitchFamily="49" charset="0"/>
              </a:rPr>
              <a:t> </a:t>
            </a:r>
            <a:r>
              <a:rPr lang="en-IN" sz="1600" b="0" dirty="0" err="1">
                <a:solidFill>
                  <a:srgbClr val="D4D4D4"/>
                </a:solidFill>
                <a:effectLst/>
                <a:latin typeface="Courier New" panose="02070309020205020404" pitchFamily="49" charset="0"/>
              </a:rPr>
              <a:t>matplotlib.pyplot</a:t>
            </a:r>
            <a:r>
              <a:rPr lang="en-IN" sz="1600" b="0" dirty="0">
                <a:solidFill>
                  <a:srgbClr val="D4D4D4"/>
                </a:solidFill>
                <a:effectLst/>
                <a:latin typeface="Courier New" panose="02070309020205020404" pitchFamily="49" charset="0"/>
              </a:rPr>
              <a:t> </a:t>
            </a:r>
            <a:r>
              <a:rPr lang="en-IN" sz="1600" b="0" dirty="0">
                <a:solidFill>
                  <a:srgbClr val="C586C0"/>
                </a:solidFill>
                <a:effectLst/>
                <a:latin typeface="Courier New" panose="02070309020205020404" pitchFamily="49" charset="0"/>
              </a:rPr>
              <a:t>as</a:t>
            </a:r>
            <a:r>
              <a:rPr lang="en-IN" sz="1600" b="0" dirty="0">
                <a:solidFill>
                  <a:srgbClr val="D4D4D4"/>
                </a:solidFill>
                <a:effectLst/>
                <a:latin typeface="Courier New" panose="02070309020205020404" pitchFamily="49" charset="0"/>
              </a:rPr>
              <a:t> </a:t>
            </a:r>
            <a:r>
              <a:rPr lang="en-IN" sz="1600" b="0" dirty="0" err="1">
                <a:solidFill>
                  <a:srgbClr val="D4D4D4"/>
                </a:solidFill>
                <a:effectLst/>
                <a:latin typeface="Courier New" panose="02070309020205020404" pitchFamily="49" charset="0"/>
              </a:rPr>
              <a:t>plt</a:t>
            </a:r>
            <a:endParaRPr lang="en-IN" sz="1600" b="0" dirty="0">
              <a:solidFill>
                <a:srgbClr val="D4D4D4"/>
              </a:solidFill>
              <a:effectLst/>
              <a:latin typeface="Courier New" panose="02070309020205020404" pitchFamily="49" charset="0"/>
            </a:endParaRPr>
          </a:p>
          <a:p>
            <a:r>
              <a:rPr lang="en-IN" sz="1600" b="0" dirty="0">
                <a:solidFill>
                  <a:srgbClr val="C586C0"/>
                </a:solidFill>
                <a:effectLst/>
                <a:latin typeface="Courier New" panose="02070309020205020404" pitchFamily="49" charset="0"/>
              </a:rPr>
              <a:t>import</a:t>
            </a:r>
            <a:r>
              <a:rPr lang="en-IN" sz="1600" b="0" dirty="0">
                <a:solidFill>
                  <a:srgbClr val="D4D4D4"/>
                </a:solidFill>
                <a:effectLst/>
                <a:latin typeface="Courier New" panose="02070309020205020404" pitchFamily="49" charset="0"/>
              </a:rPr>
              <a:t> </a:t>
            </a:r>
            <a:r>
              <a:rPr lang="en-IN" sz="1600" b="0" dirty="0" err="1">
                <a:solidFill>
                  <a:srgbClr val="D4D4D4"/>
                </a:solidFill>
                <a:effectLst/>
                <a:latin typeface="Courier New" panose="02070309020205020404" pitchFamily="49" charset="0"/>
              </a:rPr>
              <a:t>numpy</a:t>
            </a:r>
            <a:r>
              <a:rPr lang="en-IN" sz="1600" b="0" dirty="0">
                <a:solidFill>
                  <a:srgbClr val="D4D4D4"/>
                </a:solidFill>
                <a:effectLst/>
                <a:latin typeface="Courier New" panose="02070309020205020404" pitchFamily="49" charset="0"/>
              </a:rPr>
              <a:t> </a:t>
            </a:r>
            <a:r>
              <a:rPr lang="en-IN" sz="1600" b="0" dirty="0">
                <a:solidFill>
                  <a:srgbClr val="C586C0"/>
                </a:solidFill>
                <a:effectLst/>
                <a:latin typeface="Courier New" panose="02070309020205020404" pitchFamily="49" charset="0"/>
              </a:rPr>
              <a:t>as</a:t>
            </a:r>
            <a:r>
              <a:rPr lang="en-IN" sz="1600" b="0" dirty="0">
                <a:solidFill>
                  <a:srgbClr val="D4D4D4"/>
                </a:solidFill>
                <a:effectLst/>
                <a:latin typeface="Courier New" panose="02070309020205020404" pitchFamily="49" charset="0"/>
              </a:rPr>
              <a:t> np</a:t>
            </a:r>
          </a:p>
          <a:p>
            <a:br>
              <a:rPr lang="en-IN" sz="1600" b="0" dirty="0">
                <a:solidFill>
                  <a:srgbClr val="D4D4D4"/>
                </a:solidFill>
                <a:effectLst/>
                <a:latin typeface="Courier New" panose="02070309020205020404" pitchFamily="49" charset="0"/>
              </a:rPr>
            </a:br>
            <a:r>
              <a:rPr lang="en-IN" sz="1600" b="0" dirty="0">
                <a:solidFill>
                  <a:srgbClr val="6AA94F"/>
                </a:solidFill>
                <a:effectLst/>
                <a:latin typeface="Courier New" panose="02070309020205020404" pitchFamily="49" charset="0"/>
              </a:rPr>
              <a:t># Read the dataset</a:t>
            </a:r>
            <a:endParaRPr lang="en-IN" sz="1600" b="0" dirty="0">
              <a:solidFill>
                <a:srgbClr val="D4D4D4"/>
              </a:solidFill>
              <a:effectLst/>
              <a:latin typeface="Courier New" panose="02070309020205020404" pitchFamily="49" charset="0"/>
            </a:endParaRPr>
          </a:p>
          <a:p>
            <a:r>
              <a:rPr lang="en-IN" sz="1600" b="0" dirty="0">
                <a:solidFill>
                  <a:srgbClr val="D4D4D4"/>
                </a:solidFill>
                <a:effectLst/>
                <a:latin typeface="Courier New" panose="02070309020205020404" pitchFamily="49" charset="0"/>
              </a:rPr>
              <a:t>data = </a:t>
            </a:r>
            <a:r>
              <a:rPr lang="en-IN" sz="1600" b="0" dirty="0" err="1">
                <a:solidFill>
                  <a:srgbClr val="D4D4D4"/>
                </a:solidFill>
                <a:effectLst/>
                <a:latin typeface="Courier New" panose="02070309020205020404" pitchFamily="49" charset="0"/>
              </a:rPr>
              <a:t>pd.read_csv</a:t>
            </a:r>
            <a:r>
              <a:rPr lang="en-IN" sz="1600" b="0" dirty="0">
                <a:solidFill>
                  <a:srgbClr val="DCDCDC"/>
                </a:solidFill>
                <a:effectLst/>
                <a:latin typeface="Courier New" panose="02070309020205020404" pitchFamily="49" charset="0"/>
              </a:rPr>
              <a:t>(</a:t>
            </a:r>
            <a:r>
              <a:rPr lang="en-IN" sz="1600" b="0" dirty="0">
                <a:solidFill>
                  <a:srgbClr val="CE9178"/>
                </a:solidFill>
                <a:effectLst/>
                <a:latin typeface="Courier New" panose="02070309020205020404" pitchFamily="49" charset="0"/>
              </a:rPr>
              <a:t>'plane.CSV'</a:t>
            </a:r>
            <a:r>
              <a:rPr lang="en-IN" sz="1600" b="0" dirty="0">
                <a:solidFill>
                  <a:srgbClr val="DCDCDC"/>
                </a:solidFill>
                <a:effectLst/>
                <a:latin typeface="Courier New" panose="02070309020205020404" pitchFamily="49" charset="0"/>
              </a:rPr>
              <a:t>)</a:t>
            </a:r>
            <a:endParaRPr lang="en-IN" sz="1600" b="0" dirty="0">
              <a:solidFill>
                <a:srgbClr val="D4D4D4"/>
              </a:solidFill>
              <a:effectLst/>
              <a:latin typeface="Courier New" panose="02070309020205020404" pitchFamily="49" charset="0"/>
            </a:endParaRPr>
          </a:p>
          <a:p>
            <a:br>
              <a:rPr lang="en-IN" sz="1600" b="0" dirty="0">
                <a:solidFill>
                  <a:srgbClr val="D4D4D4"/>
                </a:solidFill>
                <a:effectLst/>
                <a:latin typeface="Courier New" panose="02070309020205020404" pitchFamily="49" charset="0"/>
              </a:rPr>
            </a:br>
            <a:r>
              <a:rPr lang="en-IN" sz="1600" b="0" dirty="0">
                <a:solidFill>
                  <a:srgbClr val="6AA94F"/>
                </a:solidFill>
                <a:effectLst/>
                <a:latin typeface="Courier New" panose="02070309020205020404" pitchFamily="49" charset="0"/>
              </a:rPr>
              <a:t># Modify the column names to match the dataset</a:t>
            </a:r>
            <a:endParaRPr lang="en-IN" sz="1600" b="0" dirty="0">
              <a:solidFill>
                <a:srgbClr val="D4D4D4"/>
              </a:solidFill>
              <a:effectLst/>
              <a:latin typeface="Courier New" panose="02070309020205020404" pitchFamily="49" charset="0"/>
            </a:endParaRPr>
          </a:p>
          <a:p>
            <a:r>
              <a:rPr lang="en-IN" sz="1600" b="0" dirty="0" err="1">
                <a:solidFill>
                  <a:srgbClr val="D4D4D4"/>
                </a:solidFill>
                <a:effectLst/>
                <a:latin typeface="Courier New" panose="02070309020205020404" pitchFamily="49" charset="0"/>
              </a:rPr>
              <a:t>data.columns</a:t>
            </a:r>
            <a:r>
              <a:rPr lang="en-IN" sz="1600" b="0" dirty="0">
                <a:solidFill>
                  <a:srgbClr val="D4D4D4"/>
                </a:solidFill>
                <a:effectLst/>
                <a:latin typeface="Courier New" panose="02070309020205020404" pitchFamily="49" charset="0"/>
              </a:rPr>
              <a:t> = </a:t>
            </a:r>
            <a:r>
              <a:rPr lang="en-IN" sz="1600" b="0" dirty="0">
                <a:solidFill>
                  <a:srgbClr val="DCDCDC"/>
                </a:solidFill>
                <a:effectLst/>
                <a:latin typeface="Courier New" panose="02070309020205020404" pitchFamily="49" charset="0"/>
              </a:rPr>
              <a:t>[</a:t>
            </a:r>
            <a:r>
              <a:rPr lang="en-IN" sz="1600" b="0" dirty="0">
                <a:solidFill>
                  <a:srgbClr val="CE9178"/>
                </a:solidFill>
                <a:effectLst/>
                <a:latin typeface="Courier New" panose="02070309020205020404" pitchFamily="49" charset="0"/>
              </a:rPr>
              <a:t>'Flight No.'</a:t>
            </a:r>
            <a:r>
              <a:rPr lang="en-IN" sz="1600" b="0" dirty="0">
                <a:solidFill>
                  <a:srgbClr val="DCDCDC"/>
                </a:solidFill>
                <a:effectLst/>
                <a:latin typeface="Courier New" panose="02070309020205020404" pitchFamily="49" charset="0"/>
              </a:rPr>
              <a:t>,</a:t>
            </a:r>
            <a:r>
              <a:rPr lang="en-IN" sz="1600" b="0" dirty="0">
                <a:solidFill>
                  <a:srgbClr val="D4D4D4"/>
                </a:solidFill>
                <a:effectLst/>
                <a:latin typeface="Courier New" panose="02070309020205020404" pitchFamily="49" charset="0"/>
              </a:rPr>
              <a:t> </a:t>
            </a:r>
            <a:r>
              <a:rPr lang="en-IN" sz="1600" b="0" dirty="0">
                <a:solidFill>
                  <a:srgbClr val="CE9178"/>
                </a:solidFill>
                <a:effectLst/>
                <a:latin typeface="Courier New" panose="02070309020205020404" pitchFamily="49" charset="0"/>
              </a:rPr>
              <a:t>'Timestamp'</a:t>
            </a:r>
            <a:r>
              <a:rPr lang="en-IN" sz="1600" b="0" dirty="0">
                <a:solidFill>
                  <a:srgbClr val="DCDCDC"/>
                </a:solidFill>
                <a:effectLst/>
                <a:latin typeface="Courier New" panose="02070309020205020404" pitchFamily="49" charset="0"/>
              </a:rPr>
              <a:t>,</a:t>
            </a:r>
            <a:r>
              <a:rPr lang="en-IN" sz="1600" b="0" dirty="0">
                <a:solidFill>
                  <a:srgbClr val="D4D4D4"/>
                </a:solidFill>
                <a:effectLst/>
                <a:latin typeface="Courier New" panose="02070309020205020404" pitchFamily="49" charset="0"/>
              </a:rPr>
              <a:t> </a:t>
            </a:r>
            <a:r>
              <a:rPr lang="en-IN" sz="1600" b="0" dirty="0">
                <a:solidFill>
                  <a:srgbClr val="CE9178"/>
                </a:solidFill>
                <a:effectLst/>
                <a:latin typeface="Courier New" panose="02070309020205020404" pitchFamily="49" charset="0"/>
              </a:rPr>
              <a:t>'Altitude'</a:t>
            </a:r>
            <a:r>
              <a:rPr lang="en-IN" sz="1600" b="0" dirty="0">
                <a:solidFill>
                  <a:srgbClr val="DCDCDC"/>
                </a:solidFill>
                <a:effectLst/>
                <a:latin typeface="Courier New" panose="02070309020205020404" pitchFamily="49" charset="0"/>
              </a:rPr>
              <a:t>,</a:t>
            </a:r>
            <a:r>
              <a:rPr lang="en-IN" sz="1600" b="0" dirty="0">
                <a:solidFill>
                  <a:srgbClr val="D4D4D4"/>
                </a:solidFill>
                <a:effectLst/>
                <a:latin typeface="Courier New" panose="02070309020205020404" pitchFamily="49" charset="0"/>
              </a:rPr>
              <a:t> </a:t>
            </a:r>
            <a:r>
              <a:rPr lang="en-IN" sz="1600" b="0" dirty="0">
                <a:solidFill>
                  <a:srgbClr val="CE9178"/>
                </a:solidFill>
                <a:effectLst/>
                <a:latin typeface="Courier New" panose="02070309020205020404" pitchFamily="49" charset="0"/>
              </a:rPr>
              <a:t>'Latitude'</a:t>
            </a:r>
            <a:r>
              <a:rPr lang="en-IN" sz="1600" b="0" dirty="0">
                <a:solidFill>
                  <a:srgbClr val="DCDCDC"/>
                </a:solidFill>
                <a:effectLst/>
                <a:latin typeface="Courier New" panose="02070309020205020404" pitchFamily="49" charset="0"/>
              </a:rPr>
              <a:t>,</a:t>
            </a:r>
            <a:r>
              <a:rPr lang="en-IN" sz="1600" b="0" dirty="0">
                <a:solidFill>
                  <a:srgbClr val="D4D4D4"/>
                </a:solidFill>
                <a:effectLst/>
                <a:latin typeface="Courier New" panose="02070309020205020404" pitchFamily="49" charset="0"/>
              </a:rPr>
              <a:t> </a:t>
            </a:r>
            <a:r>
              <a:rPr lang="en-IN" sz="1600" b="0" dirty="0">
                <a:solidFill>
                  <a:srgbClr val="CE9178"/>
                </a:solidFill>
                <a:effectLst/>
                <a:latin typeface="Courier New" panose="02070309020205020404" pitchFamily="49" charset="0"/>
              </a:rPr>
              <a:t>'Longitude’</a:t>
            </a:r>
            <a:r>
              <a:rPr lang="en-IN" sz="1600" b="0" dirty="0">
                <a:solidFill>
                  <a:srgbClr val="DCDCDC"/>
                </a:solidFill>
                <a:effectLst/>
                <a:latin typeface="Courier New" panose="02070309020205020404" pitchFamily="49" charset="0"/>
              </a:rPr>
              <a:t>]</a:t>
            </a:r>
          </a:p>
          <a:p>
            <a:endParaRPr lang="en-IN" sz="1600" dirty="0">
              <a:solidFill>
                <a:srgbClr val="DCDCDC"/>
              </a:solidFill>
              <a:latin typeface="Courier New" panose="02070309020205020404" pitchFamily="49" charset="0"/>
            </a:endParaRPr>
          </a:p>
          <a:p>
            <a:endParaRPr lang="en-IN" sz="1600" dirty="0">
              <a:solidFill>
                <a:srgbClr val="DCDCDC"/>
              </a:solidFill>
              <a:latin typeface="Courier New" panose="02070309020205020404" pitchFamily="49" charset="0"/>
            </a:endParaRPr>
          </a:p>
          <a:p>
            <a:pPr algn="l">
              <a:buFont typeface="+mj-lt"/>
              <a:buAutoNum type="arabicPeriod"/>
            </a:pPr>
            <a:r>
              <a:rPr lang="en-US" b="0" i="1" dirty="0">
                <a:solidFill>
                  <a:srgbClr val="FFFF00"/>
                </a:solidFill>
                <a:effectLst/>
                <a:latin typeface="Sitka Heading" pitchFamily="2" charset="0"/>
              </a:rPr>
              <a:t>Importing libraries:</a:t>
            </a:r>
          </a:p>
          <a:p>
            <a:pPr marL="742950" lvl="1" indent="-285750" algn="l">
              <a:buFont typeface="+mj-lt"/>
              <a:buAutoNum type="arabicPeriod"/>
            </a:pPr>
            <a:r>
              <a:rPr lang="en-US" b="0" i="1" dirty="0">
                <a:solidFill>
                  <a:srgbClr val="D1D5DB"/>
                </a:solidFill>
                <a:effectLst/>
                <a:latin typeface="Sitka Heading" pitchFamily="2" charset="0"/>
              </a:rPr>
              <a:t>The code imports necessary libraries such as pandas, </a:t>
            </a:r>
            <a:r>
              <a:rPr lang="en-US" b="0" i="1" dirty="0" err="1">
                <a:solidFill>
                  <a:srgbClr val="D1D5DB"/>
                </a:solidFill>
                <a:effectLst/>
                <a:latin typeface="Sitka Heading" pitchFamily="2" charset="0"/>
              </a:rPr>
              <a:t>matplotlib.pyplot</a:t>
            </a:r>
            <a:r>
              <a:rPr lang="en-US" b="0" i="1" dirty="0">
                <a:solidFill>
                  <a:srgbClr val="D1D5DB"/>
                </a:solidFill>
                <a:effectLst/>
                <a:latin typeface="Sitka Heading" pitchFamily="2" charset="0"/>
              </a:rPr>
              <a:t>, </a:t>
            </a:r>
            <a:r>
              <a:rPr lang="en-US" b="0" i="1" dirty="0" err="1">
                <a:solidFill>
                  <a:srgbClr val="D1D5DB"/>
                </a:solidFill>
                <a:effectLst/>
                <a:latin typeface="Sitka Heading" pitchFamily="2" charset="0"/>
              </a:rPr>
              <a:t>numpy</a:t>
            </a:r>
            <a:r>
              <a:rPr lang="en-US" b="0" i="1" dirty="0">
                <a:solidFill>
                  <a:srgbClr val="D1D5DB"/>
                </a:solidFill>
                <a:effectLst/>
                <a:latin typeface="Sitka Heading" pitchFamily="2" charset="0"/>
              </a:rPr>
              <a:t>, and math for data manipulation, plotting, and mathematical calculations.</a:t>
            </a:r>
          </a:p>
          <a:p>
            <a:pPr lvl="1" algn="l"/>
            <a:endParaRPr lang="en-US" b="0" i="1" dirty="0">
              <a:solidFill>
                <a:srgbClr val="D1D5DB"/>
              </a:solidFill>
              <a:effectLst/>
              <a:latin typeface="Sitka Heading" pitchFamily="2" charset="0"/>
            </a:endParaRPr>
          </a:p>
          <a:p>
            <a:pPr algn="l">
              <a:buFont typeface="+mj-lt"/>
              <a:buAutoNum type="arabicPeriod"/>
            </a:pPr>
            <a:r>
              <a:rPr lang="en-US" b="0" i="1" dirty="0">
                <a:solidFill>
                  <a:srgbClr val="FFFF00"/>
                </a:solidFill>
                <a:effectLst/>
                <a:latin typeface="Sitka Heading" pitchFamily="2" charset="0"/>
              </a:rPr>
              <a:t>Reading and modifying the dataset:</a:t>
            </a:r>
          </a:p>
          <a:p>
            <a:pPr marL="742950" lvl="1" indent="-285750" algn="l">
              <a:buFont typeface="+mj-lt"/>
              <a:buAutoNum type="arabicPeriod"/>
            </a:pPr>
            <a:r>
              <a:rPr lang="en-US" b="0" i="1" dirty="0">
                <a:solidFill>
                  <a:srgbClr val="D1D5DB"/>
                </a:solidFill>
                <a:effectLst/>
                <a:latin typeface="Sitka Heading" pitchFamily="2" charset="0"/>
              </a:rPr>
              <a:t>The code reads a CSV file named 'plane.CSV' using the pandas library and assigns it to the 'data' variable.</a:t>
            </a:r>
          </a:p>
          <a:p>
            <a:pPr marL="742950" lvl="1" indent="-285750" algn="l">
              <a:buFont typeface="+mj-lt"/>
              <a:buAutoNum type="arabicPeriod"/>
            </a:pPr>
            <a:r>
              <a:rPr lang="en-US" b="0" i="1" dirty="0">
                <a:solidFill>
                  <a:srgbClr val="D1D5DB"/>
                </a:solidFill>
                <a:effectLst/>
                <a:latin typeface="Sitka Heading" pitchFamily="2" charset="0"/>
              </a:rPr>
              <a:t>The column names of the </a:t>
            </a:r>
            <a:r>
              <a:rPr lang="en-US" b="0" i="1" dirty="0" err="1">
                <a:solidFill>
                  <a:srgbClr val="D1D5DB"/>
                </a:solidFill>
                <a:effectLst/>
                <a:latin typeface="Sitka Heading" pitchFamily="2" charset="0"/>
              </a:rPr>
              <a:t>DataFrame</a:t>
            </a:r>
            <a:r>
              <a:rPr lang="en-US" b="0" i="1" dirty="0">
                <a:solidFill>
                  <a:srgbClr val="D1D5DB"/>
                </a:solidFill>
                <a:effectLst/>
                <a:latin typeface="Sitka Heading" pitchFamily="2" charset="0"/>
              </a:rPr>
              <a:t> are modified to match the dataset.</a:t>
            </a:r>
          </a:p>
          <a:p>
            <a:endParaRPr lang="en-IN" sz="1600" dirty="0">
              <a:solidFill>
                <a:srgbClr val="DCDCDC"/>
              </a:solidFill>
              <a:latin typeface="Courier New" panose="02070309020205020404" pitchFamily="49" charset="0"/>
            </a:endParaRPr>
          </a:p>
          <a:p>
            <a:endParaRPr lang="en-IN" sz="1600" b="0" dirty="0">
              <a:solidFill>
                <a:srgbClr val="D4D4D4"/>
              </a:solidFill>
              <a:effectLst/>
              <a:latin typeface="Courier New" panose="02070309020205020404" pitchFamily="49" charset="0"/>
            </a:endParaRPr>
          </a:p>
          <a:p>
            <a:endParaRPr lang="en-US" dirty="0"/>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81844" y="116632"/>
            <a:ext cx="10513168" cy="3384376"/>
          </a:xfrm>
        </p:spPr>
        <p:txBody>
          <a:bodyPr>
            <a:noAutofit/>
          </a:bodyPr>
          <a:lstStyle/>
          <a:p>
            <a:r>
              <a:rPr lang="en-IN" sz="1100" b="0" dirty="0">
                <a:solidFill>
                  <a:srgbClr val="C586C0"/>
                </a:solidFill>
                <a:effectLst/>
                <a:latin typeface="Courier New" panose="02070309020205020404" pitchFamily="49" charset="0"/>
              </a:rPr>
              <a:t>FROM</a:t>
            </a:r>
            <a:r>
              <a:rPr lang="en-IN" sz="1100" b="0" dirty="0">
                <a:solidFill>
                  <a:srgbClr val="D4D4D4"/>
                </a:solidFill>
                <a:effectLst/>
                <a:latin typeface="Courier New" panose="02070309020205020404" pitchFamily="49" charset="0"/>
              </a:rPr>
              <a:t> MPL_TOOLKITS.MPLOT3D </a:t>
            </a:r>
            <a:r>
              <a:rPr lang="en-IN" sz="1100" b="0" dirty="0">
                <a:solidFill>
                  <a:srgbClr val="C586C0"/>
                </a:solidFill>
                <a:effectLst/>
                <a:latin typeface="Courier New" panose="02070309020205020404" pitchFamily="49" charset="0"/>
              </a:rPr>
              <a:t>IMPORT</a:t>
            </a:r>
            <a:r>
              <a:rPr lang="en-IN" sz="1100" b="0" dirty="0">
                <a:solidFill>
                  <a:srgbClr val="D4D4D4"/>
                </a:solidFill>
                <a:effectLst/>
                <a:latin typeface="Courier New" panose="02070309020205020404" pitchFamily="49" charset="0"/>
              </a:rPr>
              <a:t> AXES3D</a:t>
            </a: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r>
              <a:rPr lang="en-IN" sz="1100" b="0" dirty="0">
                <a:solidFill>
                  <a:srgbClr val="6AA94F"/>
                </a:solidFill>
                <a:effectLst/>
                <a:latin typeface="Courier New" panose="02070309020205020404" pitchFamily="49" charset="0"/>
              </a:rPr>
              <a:t># PLOTTING FLIGHT PATHS IN 3D</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FIG = PLT.FIGURE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FIGSIZE=</a:t>
            </a:r>
            <a:r>
              <a:rPr lang="en-IN" sz="1100" b="0" dirty="0">
                <a:solidFill>
                  <a:srgbClr val="DCDCDC"/>
                </a:solidFill>
                <a:effectLst/>
                <a:latin typeface="Courier New" panose="02070309020205020404" pitchFamily="49" charset="0"/>
              </a:rPr>
              <a:t>(</a:t>
            </a:r>
            <a:r>
              <a:rPr lang="en-IN" sz="1100" b="0" dirty="0">
                <a:solidFill>
                  <a:srgbClr val="B5CEA8"/>
                </a:solidFill>
                <a:effectLst/>
                <a:latin typeface="Courier New" panose="02070309020205020404" pitchFamily="49" charset="0"/>
              </a:rPr>
              <a:t>10</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a:solidFill>
                  <a:srgbClr val="B5CEA8"/>
                </a:solidFill>
                <a:effectLst/>
                <a:latin typeface="Courier New" panose="02070309020205020404" pitchFamily="49" charset="0"/>
              </a:rPr>
              <a:t>8</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AX = FIG.ADD_SUBPLOT</a:t>
            </a:r>
            <a:r>
              <a:rPr lang="en-IN" sz="1100" b="0" dirty="0">
                <a:solidFill>
                  <a:srgbClr val="DCDCDC"/>
                </a:solidFill>
                <a:effectLst/>
                <a:latin typeface="Courier New" panose="02070309020205020404" pitchFamily="49" charset="0"/>
              </a:rPr>
              <a:t>(</a:t>
            </a:r>
            <a:r>
              <a:rPr lang="en-IN" sz="1100" b="0" dirty="0">
                <a:solidFill>
                  <a:srgbClr val="B5CEA8"/>
                </a:solidFill>
                <a:effectLst/>
                <a:latin typeface="Courier New" panose="02070309020205020404" pitchFamily="49" charset="0"/>
              </a:rPr>
              <a:t>111</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PROJECTION=</a:t>
            </a:r>
            <a:r>
              <a:rPr lang="en-IN" sz="1100" b="0" dirty="0">
                <a:solidFill>
                  <a:srgbClr val="CE9178"/>
                </a:solidFill>
                <a:effectLst/>
                <a:latin typeface="Courier New" panose="02070309020205020404" pitchFamily="49" charset="0"/>
              </a:rPr>
              <a:t>'3D'</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r>
              <a:rPr lang="en-IN" sz="1100" b="0" dirty="0">
                <a:solidFill>
                  <a:srgbClr val="C586C0"/>
                </a:solidFill>
                <a:effectLst/>
                <a:latin typeface="Courier New" panose="02070309020205020404" pitchFamily="49" charset="0"/>
              </a:rPr>
              <a:t>FOR</a:t>
            </a:r>
            <a:r>
              <a:rPr lang="en-IN" sz="1100" b="0" dirty="0">
                <a:solidFill>
                  <a:srgbClr val="D4D4D4"/>
                </a:solidFill>
                <a:effectLst/>
                <a:latin typeface="Courier New" panose="02070309020205020404" pitchFamily="49" charset="0"/>
              </a:rPr>
              <a:t> AIRPLANE </a:t>
            </a:r>
            <a:r>
              <a:rPr lang="en-IN" sz="1100" b="0" dirty="0">
                <a:solidFill>
                  <a:srgbClr val="82C6FF"/>
                </a:solidFill>
                <a:effectLst/>
                <a:latin typeface="Courier New" panose="02070309020205020404" pitchFamily="49" charset="0"/>
              </a:rPr>
              <a:t>IN</a:t>
            </a:r>
            <a:r>
              <a:rPr lang="en-IN" sz="1100" b="0" dirty="0">
                <a:solidFill>
                  <a:srgbClr val="D4D4D4"/>
                </a:solidFill>
                <a:effectLst/>
                <a:latin typeface="Courier New" panose="02070309020205020404" pitchFamily="49" charset="0"/>
              </a:rPr>
              <a:t> AIRPLANES</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FLIGHT_NO</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_</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ALTITUDE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LATITUDE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LONGITUDE = AIRPLANE</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AX.SCATTER</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LONGITUDE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LATITUDE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ALTITUDE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MARKER=</a:t>
            </a:r>
            <a:r>
              <a:rPr lang="en-IN" sz="1100" b="0" dirty="0">
                <a:solidFill>
                  <a:srgbClr val="CE9178"/>
                </a:solidFill>
                <a:effectLst/>
                <a:latin typeface="Courier New" panose="02070309020205020404" pitchFamily="49" charset="0"/>
              </a:rPr>
              <a:t>'O'</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LABEL=FLIGHT_NO</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AX.TEXT</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LONGITUDE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LATITUDE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ALTITUDE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FLIGHT_NO</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FONTSIZE=</a:t>
            </a:r>
            <a:r>
              <a:rPr lang="en-IN" sz="1100" b="0" dirty="0">
                <a:solidFill>
                  <a:srgbClr val="B5CEA8"/>
                </a:solidFill>
                <a:effectLst/>
                <a:latin typeface="Courier New" panose="02070309020205020404" pitchFamily="49" charset="0"/>
              </a:rPr>
              <a:t>8</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HA=</a:t>
            </a:r>
            <a:r>
              <a:rPr lang="en-IN" sz="1100" b="0" dirty="0">
                <a:solidFill>
                  <a:srgbClr val="CE9178"/>
                </a:solidFill>
                <a:effectLst/>
                <a:latin typeface="Courier New" panose="02070309020205020404" pitchFamily="49" charset="0"/>
              </a:rPr>
              <a:t>'LEFT'</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VA=</a:t>
            </a:r>
            <a:r>
              <a:rPr lang="en-IN" sz="1100" b="0" dirty="0">
                <a:solidFill>
                  <a:srgbClr val="CE9178"/>
                </a:solidFill>
                <a:effectLst/>
                <a:latin typeface="Courier New" panose="02070309020205020404" pitchFamily="49" charset="0"/>
              </a:rPr>
              <a:t>'BOTTOM'</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r>
              <a:rPr lang="en-IN" sz="1100" b="0" dirty="0">
                <a:solidFill>
                  <a:srgbClr val="C586C0"/>
                </a:solidFill>
                <a:effectLst/>
                <a:latin typeface="Courier New" panose="02070309020205020404" pitchFamily="49" charset="0"/>
              </a:rPr>
              <a:t>FOR</a:t>
            </a:r>
            <a:r>
              <a:rPr lang="en-IN" sz="1100" b="0" dirty="0">
                <a:solidFill>
                  <a:srgbClr val="D4D4D4"/>
                </a:solidFill>
                <a:effectLst/>
                <a:latin typeface="Courier New" panose="02070309020205020404" pitchFamily="49" charset="0"/>
              </a:rPr>
              <a:t> GS </a:t>
            </a:r>
            <a:r>
              <a:rPr lang="en-IN" sz="1100" b="0" dirty="0">
                <a:solidFill>
                  <a:srgbClr val="82C6FF"/>
                </a:solidFill>
                <a:effectLst/>
                <a:latin typeface="Courier New" panose="02070309020205020404" pitchFamily="49" charset="0"/>
              </a:rPr>
              <a:t>IN</a:t>
            </a:r>
            <a:r>
              <a:rPr lang="en-IN" sz="1100" b="0" dirty="0">
                <a:solidFill>
                  <a:srgbClr val="D4D4D4"/>
                </a:solidFill>
                <a:effectLst/>
                <a:latin typeface="Courier New" panose="02070309020205020404" pitchFamily="49" charset="0"/>
              </a:rPr>
              <a:t> GSS</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GS_NAME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GS_LATITUDE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GS_LONGITUDE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GS_ALTITUDE = GS</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AX.SCATTER</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GS_LONGITUDE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GS_LATITUDE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GS_ALTITUDE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MARKER=</a:t>
            </a:r>
            <a:r>
              <a:rPr lang="en-IN" sz="1100" b="0" dirty="0">
                <a:solidFill>
                  <a:srgbClr val="CE9178"/>
                </a:solidFill>
                <a:effectLst/>
                <a:latin typeface="Courier New" panose="02070309020205020404" pitchFamily="49" charset="0"/>
              </a:rPr>
              <a:t>'S'</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COLOR=</a:t>
            </a:r>
            <a:r>
              <a:rPr lang="en-IN" sz="1100" b="0" dirty="0">
                <a:solidFill>
                  <a:srgbClr val="CE9178"/>
                </a:solidFill>
                <a:effectLst/>
                <a:latin typeface="Courier New" panose="02070309020205020404" pitchFamily="49" charset="0"/>
              </a:rPr>
              <a:t>'RED'</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LABEL=GS_NAME</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AX.TEXT</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GS_LONGITUDE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GS_LATITUDE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GS_ALTITUDE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GS_NAME</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FONTSIZE=</a:t>
            </a:r>
            <a:r>
              <a:rPr lang="en-IN" sz="1100" b="0" dirty="0">
                <a:solidFill>
                  <a:srgbClr val="B5CEA8"/>
                </a:solidFill>
                <a:effectLst/>
                <a:latin typeface="Courier New" panose="02070309020205020404" pitchFamily="49" charset="0"/>
              </a:rPr>
              <a:t>8</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HA=</a:t>
            </a:r>
            <a:r>
              <a:rPr lang="en-IN" sz="1100" b="0" dirty="0">
                <a:solidFill>
                  <a:srgbClr val="CE9178"/>
                </a:solidFill>
                <a:effectLst/>
                <a:latin typeface="Courier New" panose="02070309020205020404" pitchFamily="49" charset="0"/>
              </a:rPr>
              <a:t>'LEFT'</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VA=</a:t>
            </a:r>
            <a:r>
              <a:rPr lang="en-IN" sz="1100" b="0" dirty="0">
                <a:solidFill>
                  <a:srgbClr val="CE9178"/>
                </a:solidFill>
                <a:effectLst/>
                <a:latin typeface="Courier New" panose="02070309020205020404" pitchFamily="49" charset="0"/>
              </a:rPr>
              <a:t>'BOTTOM'</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AX.SET_XLABEL</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'LONGITUDE'</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AX.SET_YLABEL</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'LATITUDE'</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AX.SET_ZLABEL</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'ALTITUDE'</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AX.SET_TITLE</a:t>
            </a:r>
            <a:r>
              <a:rPr lang="en-IN" sz="1100" b="0" dirty="0">
                <a:solidFill>
                  <a:srgbClr val="DCDCDC"/>
                </a:solidFill>
                <a:effectLst/>
                <a:latin typeface="Courier New" panose="02070309020205020404" pitchFamily="49" charset="0"/>
              </a:rPr>
              <a:t>(</a:t>
            </a:r>
            <a:r>
              <a:rPr lang="en-IN" sz="1100" b="0" dirty="0">
                <a:solidFill>
                  <a:srgbClr val="CE9178"/>
                </a:solidFill>
                <a:effectLst/>
                <a:latin typeface="Courier New" panose="02070309020205020404" pitchFamily="49" charset="0"/>
              </a:rPr>
              <a:t>'FLIGHT PATHS AND GROUND STATIONS'</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PLT.SHOW</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endParaRPr lang="en-US" sz="1100" dirty="0"/>
          </a:p>
        </p:txBody>
      </p:sp>
      <p:sp>
        <p:nvSpPr>
          <p:cNvPr id="4" name="TextBox 3">
            <a:extLst>
              <a:ext uri="{FF2B5EF4-FFF2-40B4-BE49-F238E27FC236}">
                <a16:creationId xmlns:a16="http://schemas.microsoft.com/office/drawing/2014/main" id="{185CAE60-6CC6-E9A2-A1BC-0BFA4E039771}"/>
              </a:ext>
            </a:extLst>
          </p:cNvPr>
          <p:cNvSpPr txBox="1"/>
          <p:nvPr/>
        </p:nvSpPr>
        <p:spPr>
          <a:xfrm>
            <a:off x="1557908" y="3456288"/>
            <a:ext cx="10585176" cy="3570208"/>
          </a:xfrm>
          <a:prstGeom prst="rect">
            <a:avLst/>
          </a:prstGeom>
          <a:noFill/>
        </p:spPr>
        <p:txBody>
          <a:bodyPr wrap="square" rtlCol="0">
            <a:spAutoFit/>
          </a:bodyPr>
          <a:lstStyle/>
          <a:p>
            <a:pPr algn="l">
              <a:buFont typeface="+mj-lt"/>
              <a:buAutoNum type="arabicPeriod"/>
            </a:pPr>
            <a:r>
              <a:rPr lang="en-US" sz="1600" b="1" i="1" dirty="0">
                <a:solidFill>
                  <a:srgbClr val="D1D5DB"/>
                </a:solidFill>
                <a:effectLst/>
                <a:latin typeface="Sitka Heading" pitchFamily="2" charset="0"/>
              </a:rPr>
              <a:t>Plotting flight paths in 3D:</a:t>
            </a:r>
          </a:p>
          <a:p>
            <a:pPr marL="742950" lvl="1" indent="-285750" algn="l">
              <a:buFont typeface="+mj-lt"/>
              <a:buAutoNum type="arabicPeriod"/>
            </a:pPr>
            <a:r>
              <a:rPr lang="en-US" sz="1600" b="0" i="1" dirty="0">
                <a:solidFill>
                  <a:srgbClr val="D1D5DB"/>
                </a:solidFill>
                <a:effectLst/>
                <a:latin typeface="Sitka Heading" pitchFamily="2" charset="0"/>
              </a:rPr>
              <a:t>The code utilizes the matplotlib library to create a 3D plot of flight paths and ground stations.</a:t>
            </a:r>
          </a:p>
          <a:p>
            <a:pPr marL="742950" lvl="1" indent="-285750" algn="l">
              <a:buFont typeface="+mj-lt"/>
              <a:buAutoNum type="arabicPeriod"/>
            </a:pPr>
            <a:r>
              <a:rPr lang="en-US" sz="1600" b="0" i="1" dirty="0">
                <a:solidFill>
                  <a:srgbClr val="D1D5DB"/>
                </a:solidFill>
                <a:effectLst/>
                <a:latin typeface="Sitka Heading" pitchFamily="2" charset="0"/>
              </a:rPr>
              <a:t>It initializes a figure and creates a 3D subplot.</a:t>
            </a:r>
          </a:p>
          <a:p>
            <a:pPr marL="742950" lvl="1" indent="-285750" algn="l">
              <a:buFont typeface="+mj-lt"/>
              <a:buAutoNum type="arabicPeriod"/>
            </a:pPr>
            <a:r>
              <a:rPr lang="en-US" sz="1600" b="0" i="1" dirty="0">
                <a:solidFill>
                  <a:srgbClr val="D1D5DB"/>
                </a:solidFill>
                <a:effectLst/>
                <a:latin typeface="Sitka Heading" pitchFamily="2" charset="0"/>
              </a:rPr>
              <a:t>It iterates over the airplanes and ground stations, plotting their coordinates on the 3D plot using scatter plots.</a:t>
            </a:r>
          </a:p>
          <a:p>
            <a:pPr marL="742950" lvl="1" indent="-285750" algn="l">
              <a:buFont typeface="+mj-lt"/>
              <a:buAutoNum type="arabicPeriod"/>
            </a:pPr>
            <a:r>
              <a:rPr lang="en-US" sz="1600" b="0" i="1" dirty="0">
                <a:solidFill>
                  <a:srgbClr val="D1D5DB"/>
                </a:solidFill>
                <a:effectLst/>
                <a:latin typeface="Sitka Heading" pitchFamily="2" charset="0"/>
              </a:rPr>
              <a:t>Text annotations are added to label the flight numbers and ground station names.</a:t>
            </a:r>
          </a:p>
          <a:p>
            <a:pPr marL="742950" lvl="1" indent="-285750" algn="l">
              <a:buFont typeface="+mj-lt"/>
              <a:buAutoNum type="arabicPeriod"/>
            </a:pPr>
            <a:r>
              <a:rPr lang="en-US" sz="1600" b="0" i="1" dirty="0">
                <a:solidFill>
                  <a:srgbClr val="D1D5DB"/>
                </a:solidFill>
                <a:effectLst/>
                <a:latin typeface="Sitka Heading" pitchFamily="2" charset="0"/>
              </a:rPr>
              <a:t>Axis labels and a title are set, and the plot is displayed.</a:t>
            </a:r>
          </a:p>
          <a:p>
            <a:pPr lvl="1" algn="l"/>
            <a:endParaRPr lang="en-US" sz="1600" b="0" i="1" dirty="0">
              <a:solidFill>
                <a:srgbClr val="D1D5DB"/>
              </a:solidFill>
              <a:effectLst/>
              <a:latin typeface="Sitka Heading" pitchFamily="2" charset="0"/>
            </a:endParaRPr>
          </a:p>
          <a:p>
            <a:pPr algn="l">
              <a:buFont typeface="+mj-lt"/>
              <a:buAutoNum type="arabicPeriod"/>
            </a:pPr>
            <a:r>
              <a:rPr lang="en-US" sz="1600" b="1" i="1" dirty="0">
                <a:solidFill>
                  <a:srgbClr val="D1D5DB"/>
                </a:solidFill>
                <a:effectLst/>
                <a:latin typeface="Sitka Heading" pitchFamily="2" charset="0"/>
              </a:rPr>
              <a:t>Converting latitude, longitude, and altitude to 3D Cartesian coordinates:</a:t>
            </a:r>
          </a:p>
          <a:p>
            <a:pPr marL="742950" lvl="1" indent="-285750" algn="l">
              <a:buFont typeface="+mj-lt"/>
              <a:buAutoNum type="arabicPeriod"/>
            </a:pPr>
            <a:r>
              <a:rPr lang="en-US" sz="1600" b="0" i="1" dirty="0">
                <a:solidFill>
                  <a:srgbClr val="D1D5DB"/>
                </a:solidFill>
                <a:effectLst/>
                <a:latin typeface="Sitka Heading" pitchFamily="2" charset="0"/>
              </a:rPr>
              <a:t>The code defines a function named '</a:t>
            </a:r>
            <a:r>
              <a:rPr lang="en-US" sz="1600" b="0" i="1" dirty="0" err="1">
                <a:solidFill>
                  <a:srgbClr val="D1D5DB"/>
                </a:solidFill>
                <a:effectLst/>
                <a:latin typeface="Sitka Heading" pitchFamily="2" charset="0"/>
              </a:rPr>
              <a:t>convert_to_cartesian</a:t>
            </a:r>
            <a:r>
              <a:rPr lang="en-US" sz="1600" b="0" i="1" dirty="0">
                <a:solidFill>
                  <a:srgbClr val="D1D5DB"/>
                </a:solidFill>
                <a:effectLst/>
                <a:latin typeface="Sitka Heading" pitchFamily="2" charset="0"/>
              </a:rPr>
              <a:t>' that takes latitude, longitude, and altitude as input and converts them to 3D Cartesian coordinates.</a:t>
            </a:r>
          </a:p>
          <a:p>
            <a:pPr marL="742950" lvl="1" indent="-285750" algn="l">
              <a:buFont typeface="+mj-lt"/>
              <a:buAutoNum type="arabicPeriod"/>
            </a:pPr>
            <a:r>
              <a:rPr lang="en-US" sz="1600" b="0" i="1" dirty="0">
                <a:solidFill>
                  <a:srgbClr val="D1D5DB"/>
                </a:solidFill>
                <a:effectLst/>
                <a:latin typeface="Sitka Heading" pitchFamily="2" charset="0"/>
              </a:rPr>
              <a:t>The latitude and longitude are first converted to radians.</a:t>
            </a:r>
          </a:p>
          <a:p>
            <a:pPr marL="742950" lvl="1" indent="-285750" algn="l">
              <a:buFont typeface="+mj-lt"/>
              <a:buAutoNum type="arabicPeriod"/>
            </a:pPr>
            <a:r>
              <a:rPr lang="en-US" sz="1600" b="0" i="1" dirty="0">
                <a:solidFill>
                  <a:srgbClr val="D1D5DB"/>
                </a:solidFill>
                <a:effectLst/>
                <a:latin typeface="Sitka Heading" pitchFamily="2" charset="0"/>
              </a:rPr>
              <a:t>The radius of the Earth (6371000 meters) is used to calculate the X, Y, and Z coordinates.</a:t>
            </a:r>
          </a:p>
          <a:p>
            <a:pPr marL="742950" lvl="1" indent="-285750" algn="l">
              <a:buFont typeface="+mj-lt"/>
              <a:buAutoNum type="arabicPeriod"/>
            </a:pPr>
            <a:r>
              <a:rPr lang="en-US" sz="1600" b="0" i="1" dirty="0">
                <a:solidFill>
                  <a:srgbClr val="D1D5DB"/>
                </a:solidFill>
                <a:effectLst/>
                <a:latin typeface="Sitka Heading" pitchFamily="2" charset="0"/>
              </a:rPr>
              <a:t>The function returns the calculated X, Y, and Z values.</a:t>
            </a:r>
          </a:p>
          <a:p>
            <a:endParaRPr lang="en-IN"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04" y="116632"/>
            <a:ext cx="10153128" cy="3645024"/>
          </a:xfrm>
        </p:spPr>
        <p:txBody>
          <a:bodyPr>
            <a:noAutofit/>
          </a:bodyPr>
          <a:lstStyle/>
          <a:p>
            <a:r>
              <a:rPr lang="en-IN" sz="1100" b="0" dirty="0">
                <a:solidFill>
                  <a:srgbClr val="C586C0"/>
                </a:solidFill>
                <a:effectLst/>
                <a:latin typeface="Courier New" panose="02070309020205020404" pitchFamily="49" charset="0"/>
              </a:rPr>
              <a:t>IMPORT</a:t>
            </a:r>
            <a:r>
              <a:rPr lang="en-IN" sz="1100" b="0" dirty="0">
                <a:solidFill>
                  <a:srgbClr val="D4D4D4"/>
                </a:solidFill>
                <a:effectLst/>
                <a:latin typeface="Courier New" panose="02070309020205020404" pitchFamily="49" charset="0"/>
              </a:rPr>
              <a:t> MATH</a:t>
            </a: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r>
              <a:rPr lang="en-IN" sz="1100" b="0" dirty="0">
                <a:solidFill>
                  <a:srgbClr val="6AA94F"/>
                </a:solidFill>
                <a:effectLst/>
                <a:latin typeface="Courier New" panose="02070309020205020404" pitchFamily="49" charset="0"/>
              </a:rPr>
              <a:t># CONVERT LATITUDE, LONGITUDE, AND ALTITUDE TO 3D CARTESIAN COORDINATES</a:t>
            </a:r>
            <a:br>
              <a:rPr lang="en-IN" sz="1100" b="0" dirty="0">
                <a:solidFill>
                  <a:srgbClr val="D4D4D4"/>
                </a:solidFill>
                <a:effectLst/>
                <a:latin typeface="Courier New" panose="02070309020205020404" pitchFamily="49" charset="0"/>
              </a:rPr>
            </a:br>
            <a:r>
              <a:rPr lang="en-IN" sz="1100" b="0" dirty="0">
                <a:solidFill>
                  <a:srgbClr val="569CD6"/>
                </a:solidFill>
                <a:effectLst/>
                <a:latin typeface="Courier New" panose="02070309020205020404" pitchFamily="49" charset="0"/>
              </a:rPr>
              <a:t>DEF</a:t>
            </a:r>
            <a:r>
              <a:rPr lang="en-IN" sz="1100" b="0" dirty="0">
                <a:solidFill>
                  <a:srgbClr val="D4D4D4"/>
                </a:solidFill>
                <a:effectLst/>
                <a:latin typeface="Courier New" panose="02070309020205020404" pitchFamily="49" charset="0"/>
              </a:rPr>
              <a:t> </a:t>
            </a:r>
            <a:r>
              <a:rPr lang="en-IN" sz="1100" b="0" dirty="0">
                <a:solidFill>
                  <a:srgbClr val="DCDCAA"/>
                </a:solidFill>
                <a:effectLst/>
                <a:latin typeface="Courier New" panose="02070309020205020404" pitchFamily="49" charset="0"/>
              </a:rPr>
              <a:t>CONVERT_TO_CARTESIAN</a:t>
            </a:r>
            <a:r>
              <a:rPr lang="en-IN" sz="1100" b="0" dirty="0">
                <a:solidFill>
                  <a:srgbClr val="D4D4D4"/>
                </a:solidFill>
                <a:effectLst/>
                <a:latin typeface="Courier New" panose="02070309020205020404" pitchFamily="49" charset="0"/>
              </a:rPr>
              <a:t>(</a:t>
            </a:r>
            <a:r>
              <a:rPr lang="en-IN" sz="1100" b="0" dirty="0">
                <a:solidFill>
                  <a:srgbClr val="9CDCFE"/>
                </a:solidFill>
                <a:effectLst/>
                <a:latin typeface="Courier New" panose="02070309020205020404" pitchFamily="49" charset="0"/>
              </a:rPr>
              <a:t>LATITUDE</a:t>
            </a:r>
            <a:r>
              <a:rPr lang="en-IN" sz="1100" b="0" dirty="0">
                <a:solidFill>
                  <a:srgbClr val="D4D4D4"/>
                </a:solidFill>
                <a:effectLst/>
                <a:latin typeface="Courier New" panose="02070309020205020404" pitchFamily="49" charset="0"/>
              </a:rPr>
              <a:t>, </a:t>
            </a:r>
            <a:r>
              <a:rPr lang="en-IN" sz="1100" b="0" dirty="0">
                <a:solidFill>
                  <a:srgbClr val="9CDCFE"/>
                </a:solidFill>
                <a:effectLst/>
                <a:latin typeface="Courier New" panose="02070309020205020404" pitchFamily="49" charset="0"/>
              </a:rPr>
              <a:t>LONGITUDE</a:t>
            </a:r>
            <a:r>
              <a:rPr lang="en-IN" sz="1100" b="0" dirty="0">
                <a:solidFill>
                  <a:srgbClr val="D4D4D4"/>
                </a:solidFill>
                <a:effectLst/>
                <a:latin typeface="Courier New" panose="02070309020205020404" pitchFamily="49" charset="0"/>
              </a:rPr>
              <a:t>, </a:t>
            </a:r>
            <a:r>
              <a:rPr lang="en-IN" sz="1100" b="0" dirty="0">
                <a:solidFill>
                  <a:srgbClr val="9CDCFE"/>
                </a:solidFill>
                <a:effectLst/>
                <a:latin typeface="Courier New" panose="02070309020205020404" pitchFamily="49" charset="0"/>
              </a:rPr>
              <a:t>ALTITUDE</a:t>
            </a:r>
            <a:r>
              <a:rPr lang="en-IN" sz="1100" b="0" dirty="0">
                <a:solidFill>
                  <a:srgbClr val="D4D4D4"/>
                </a:solidFill>
                <a:effectLst/>
                <a:latin typeface="Courier New" panose="02070309020205020404" pitchFamily="49" charset="0"/>
              </a:rPr>
              <a:t>)</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LAT_RAD = MATH.RADIANS</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LATITUDE</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LON_RAD = MATH.RADIANS</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LONGITUDE</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RADIUS = </a:t>
            </a:r>
            <a:r>
              <a:rPr lang="en-IN" sz="1100" b="0" dirty="0">
                <a:solidFill>
                  <a:srgbClr val="B5CEA8"/>
                </a:solidFill>
                <a:effectLst/>
                <a:latin typeface="Courier New" panose="02070309020205020404" pitchFamily="49" charset="0"/>
              </a:rPr>
              <a:t>6371000</a:t>
            </a: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X = RADIUS * MATH.COS</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LAT_RAD</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 MATH.COS</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LON_RAD</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Y = RADIUS * MATH.COS</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LAT_RAD</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 MATH.SIN</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LON_RAD</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Z = ALTITUDE</a:t>
            </a: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a:t>
            </a:r>
            <a:r>
              <a:rPr lang="en-IN" sz="1100" b="0" dirty="0">
                <a:solidFill>
                  <a:srgbClr val="C586C0"/>
                </a:solidFill>
                <a:effectLst/>
                <a:latin typeface="Courier New" panose="02070309020205020404" pitchFamily="49" charset="0"/>
              </a:rPr>
              <a:t>RETURN</a:t>
            </a:r>
            <a:r>
              <a:rPr lang="en-IN" sz="1100" b="0" dirty="0">
                <a:solidFill>
                  <a:srgbClr val="D4D4D4"/>
                </a:solidFill>
                <a:effectLst/>
                <a:latin typeface="Courier New" panose="02070309020205020404" pitchFamily="49" charset="0"/>
              </a:rPr>
              <a:t> X</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Y</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Z</a:t>
            </a: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r>
              <a:rPr lang="en-IN" sz="1100" b="0" dirty="0">
                <a:solidFill>
                  <a:srgbClr val="6AA94F"/>
                </a:solidFill>
                <a:effectLst/>
                <a:latin typeface="Courier New" panose="02070309020205020404" pitchFamily="49" charset="0"/>
              </a:rPr>
              <a:t># CALCULATE THE DISTANCE BETWEEN TWO POINTS IN 3D CARTESIAN COORDINATES</a:t>
            </a:r>
            <a:br>
              <a:rPr lang="en-IN" sz="1100" b="0" dirty="0">
                <a:solidFill>
                  <a:srgbClr val="D4D4D4"/>
                </a:solidFill>
                <a:effectLst/>
                <a:latin typeface="Courier New" panose="02070309020205020404" pitchFamily="49" charset="0"/>
              </a:rPr>
            </a:br>
            <a:r>
              <a:rPr lang="en-IN" sz="1100" b="0" dirty="0">
                <a:solidFill>
                  <a:srgbClr val="569CD6"/>
                </a:solidFill>
                <a:effectLst/>
                <a:latin typeface="Courier New" panose="02070309020205020404" pitchFamily="49" charset="0"/>
              </a:rPr>
              <a:t>DEF</a:t>
            </a:r>
            <a:r>
              <a:rPr lang="en-IN" sz="1100" b="0" dirty="0">
                <a:solidFill>
                  <a:srgbClr val="D4D4D4"/>
                </a:solidFill>
                <a:effectLst/>
                <a:latin typeface="Courier New" panose="02070309020205020404" pitchFamily="49" charset="0"/>
              </a:rPr>
              <a:t> </a:t>
            </a:r>
            <a:r>
              <a:rPr lang="en-IN" sz="1100" b="0" dirty="0">
                <a:solidFill>
                  <a:srgbClr val="DCDCAA"/>
                </a:solidFill>
                <a:effectLst/>
                <a:latin typeface="Courier New" panose="02070309020205020404" pitchFamily="49" charset="0"/>
              </a:rPr>
              <a:t>CALCULATE_DISTANCE</a:t>
            </a:r>
            <a:r>
              <a:rPr lang="en-IN" sz="1100" b="0" dirty="0">
                <a:solidFill>
                  <a:srgbClr val="D4D4D4"/>
                </a:solidFill>
                <a:effectLst/>
                <a:latin typeface="Courier New" panose="02070309020205020404" pitchFamily="49" charset="0"/>
              </a:rPr>
              <a:t>(</a:t>
            </a:r>
            <a:r>
              <a:rPr lang="en-IN" sz="1100" b="0" dirty="0">
                <a:solidFill>
                  <a:srgbClr val="9CDCFE"/>
                </a:solidFill>
                <a:effectLst/>
                <a:latin typeface="Courier New" panose="02070309020205020404" pitchFamily="49" charset="0"/>
              </a:rPr>
              <a:t>POINT1</a:t>
            </a:r>
            <a:r>
              <a:rPr lang="en-IN" sz="1100" b="0" dirty="0">
                <a:solidFill>
                  <a:srgbClr val="D4D4D4"/>
                </a:solidFill>
                <a:effectLst/>
                <a:latin typeface="Courier New" panose="02070309020205020404" pitchFamily="49" charset="0"/>
              </a:rPr>
              <a:t>, </a:t>
            </a:r>
            <a:r>
              <a:rPr lang="en-IN" sz="1100" b="0" dirty="0">
                <a:solidFill>
                  <a:srgbClr val="9CDCFE"/>
                </a:solidFill>
                <a:effectLst/>
                <a:latin typeface="Courier New" panose="02070309020205020404" pitchFamily="49" charset="0"/>
              </a:rPr>
              <a:t>POINT2</a:t>
            </a:r>
            <a:r>
              <a:rPr lang="en-IN" sz="1100" b="0" dirty="0">
                <a:solidFill>
                  <a:srgbClr val="D4D4D4"/>
                </a:solidFill>
                <a:effectLst/>
                <a:latin typeface="Courier New" panose="02070309020205020404" pitchFamily="49" charset="0"/>
              </a:rPr>
              <a:t>)</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_</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LAT1</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LON1</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ALT1 = POINT1</a:t>
            </a:r>
            <a:r>
              <a:rPr lang="en-IN" sz="1100" b="0" dirty="0">
                <a:solidFill>
                  <a:srgbClr val="DCDCDC"/>
                </a:solidFill>
                <a:effectLst/>
                <a:latin typeface="Courier New" panose="02070309020205020404" pitchFamily="49" charset="0"/>
              </a:rPr>
              <a:t>[:</a:t>
            </a:r>
            <a:r>
              <a:rPr lang="en-IN" sz="1100" b="0" dirty="0">
                <a:solidFill>
                  <a:srgbClr val="B5CEA8"/>
                </a:solidFill>
                <a:effectLst/>
                <a:latin typeface="Courier New" panose="02070309020205020404" pitchFamily="49" charset="0"/>
              </a:rPr>
              <a:t>4</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_</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LAT2</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LON2</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ALT2 = POINT2</a:t>
            </a:r>
            <a:r>
              <a:rPr lang="en-IN" sz="1100" b="0" dirty="0">
                <a:solidFill>
                  <a:srgbClr val="DCDCDC"/>
                </a:solidFill>
                <a:effectLst/>
                <a:latin typeface="Courier New" panose="02070309020205020404" pitchFamily="49" charset="0"/>
              </a:rPr>
              <a:t>[:</a:t>
            </a:r>
            <a:r>
              <a:rPr lang="en-IN" sz="1100" b="0" dirty="0">
                <a:solidFill>
                  <a:srgbClr val="B5CEA8"/>
                </a:solidFill>
                <a:effectLst/>
                <a:latin typeface="Courier New" panose="02070309020205020404" pitchFamily="49" charset="0"/>
              </a:rPr>
              <a:t>4</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X1</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Y1</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Z1 = CONVERT_TO_CARTESIAN</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LAT1</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LON1</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ALT1</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X2</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Y2</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Z2 = CONVERT_TO_CARTESIAN</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LAT2</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LON2</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ALT2</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DISTANCE = MATH.SQRT</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X2 - X1</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 </a:t>
            </a:r>
            <a:r>
              <a:rPr lang="en-IN" sz="1100" b="0" dirty="0">
                <a:solidFill>
                  <a:srgbClr val="B5CEA8"/>
                </a:solidFill>
                <a:effectLst/>
                <a:latin typeface="Courier New" panose="02070309020205020404" pitchFamily="49" charset="0"/>
              </a:rPr>
              <a:t>2</a:t>
            </a:r>
            <a:r>
              <a:rPr lang="en-IN" sz="1100" b="0" dirty="0">
                <a:solidFill>
                  <a:srgbClr val="D4D4D4"/>
                </a:solidFill>
                <a:effectLst/>
                <a:latin typeface="Courier New" panose="02070309020205020404" pitchFamily="49" charset="0"/>
              </a:rPr>
              <a:t> + </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Y2 - Y1</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 </a:t>
            </a:r>
            <a:r>
              <a:rPr lang="en-IN" sz="1100" b="0" dirty="0">
                <a:solidFill>
                  <a:srgbClr val="B5CEA8"/>
                </a:solidFill>
                <a:effectLst/>
                <a:latin typeface="Courier New" panose="02070309020205020404" pitchFamily="49" charset="0"/>
              </a:rPr>
              <a:t>2</a:t>
            </a:r>
            <a:r>
              <a:rPr lang="en-IN" sz="1100" b="0" dirty="0">
                <a:solidFill>
                  <a:srgbClr val="D4D4D4"/>
                </a:solidFill>
                <a:effectLst/>
                <a:latin typeface="Courier New" panose="02070309020205020404" pitchFamily="49" charset="0"/>
              </a:rPr>
              <a:t> + </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Z2 - Z1</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 </a:t>
            </a:r>
            <a:r>
              <a:rPr lang="en-IN" sz="1100" b="0" dirty="0">
                <a:solidFill>
                  <a:srgbClr val="B5CEA8"/>
                </a:solidFill>
                <a:effectLst/>
                <a:latin typeface="Courier New" panose="02070309020205020404" pitchFamily="49" charset="0"/>
              </a:rPr>
              <a:t>2</a:t>
            </a:r>
            <a:r>
              <a:rPr lang="en-IN" sz="1100" b="0" dirty="0">
                <a:solidFill>
                  <a:srgbClr val="DCDCDC"/>
                </a:solidFill>
                <a:effectLst/>
                <a:latin typeface="Courier New" panose="02070309020205020404" pitchFamily="49" charset="0"/>
              </a:rPr>
              <a:t>)</a:t>
            </a:r>
            <a:br>
              <a:rPr lang="en-IN" sz="1100" b="0" dirty="0">
                <a:solidFill>
                  <a:srgbClr val="D4D4D4"/>
                </a:solidFill>
                <a:effectLst/>
                <a:latin typeface="Courier New" panose="02070309020205020404" pitchFamily="49" charset="0"/>
              </a:rPr>
            </a:br>
            <a:r>
              <a:rPr lang="en-IN" sz="1100" b="0" dirty="0">
                <a:solidFill>
                  <a:srgbClr val="D4D4D4"/>
                </a:solidFill>
                <a:effectLst/>
                <a:latin typeface="Courier New" panose="02070309020205020404" pitchFamily="49" charset="0"/>
              </a:rPr>
              <a:t>    </a:t>
            </a:r>
            <a:r>
              <a:rPr lang="en-IN" sz="1100" b="0" dirty="0">
                <a:solidFill>
                  <a:srgbClr val="C586C0"/>
                </a:solidFill>
                <a:effectLst/>
                <a:latin typeface="Courier New" panose="02070309020205020404" pitchFamily="49" charset="0"/>
              </a:rPr>
              <a:t>RETURN</a:t>
            </a:r>
            <a:r>
              <a:rPr lang="en-IN" sz="1100" b="0" dirty="0">
                <a:solidFill>
                  <a:srgbClr val="D4D4D4"/>
                </a:solidFill>
                <a:effectLst/>
                <a:latin typeface="Courier New" panose="02070309020205020404" pitchFamily="49" charset="0"/>
              </a:rPr>
              <a:t> DISTANCE</a:t>
            </a:r>
            <a:br>
              <a:rPr lang="en-IN" sz="1100" b="0" dirty="0">
                <a:solidFill>
                  <a:srgbClr val="D4D4D4"/>
                </a:solidFill>
                <a:effectLst/>
                <a:latin typeface="Courier New" panose="02070309020205020404" pitchFamily="49" charset="0"/>
              </a:rPr>
            </a:br>
            <a:endParaRPr lang="en-US" sz="1100" dirty="0"/>
          </a:p>
        </p:txBody>
      </p:sp>
      <p:sp>
        <p:nvSpPr>
          <p:cNvPr id="3" name="Text Placeholder 2"/>
          <p:cNvSpPr>
            <a:spLocks noGrp="1"/>
          </p:cNvSpPr>
          <p:nvPr>
            <p:ph type="body" idx="1"/>
          </p:nvPr>
        </p:nvSpPr>
        <p:spPr>
          <a:xfrm>
            <a:off x="1485900" y="3933056"/>
            <a:ext cx="10441160" cy="2808312"/>
          </a:xfrm>
        </p:spPr>
        <p:txBody>
          <a:bodyPr/>
          <a:lstStyle/>
          <a:p>
            <a:pPr algn="l"/>
            <a:endParaRPr lang="en-US" sz="1600" b="0" i="1" cap="none" dirty="0">
              <a:solidFill>
                <a:srgbClr val="D1D5DB"/>
              </a:solidFill>
              <a:effectLst/>
              <a:latin typeface="Sitka Heading" pitchFamily="2" charset="0"/>
            </a:endParaRPr>
          </a:p>
          <a:p>
            <a:pPr algn="l"/>
            <a:r>
              <a:rPr lang="en-US" sz="1600" b="1" i="1" cap="none" dirty="0">
                <a:solidFill>
                  <a:srgbClr val="00B0F0"/>
                </a:solidFill>
                <a:effectLst/>
                <a:latin typeface="Sitka Heading" pitchFamily="2" charset="0"/>
              </a:rPr>
              <a:t>CALCULATING THE DISTANCE BETWEEN TWO POINTS IN 3D CARTESIAN COORDINATES:</a:t>
            </a:r>
          </a:p>
          <a:p>
            <a:pPr algn="l"/>
            <a:endParaRPr lang="en-US" sz="1600" b="0" i="1" cap="none" dirty="0">
              <a:solidFill>
                <a:srgbClr val="D1D5DB"/>
              </a:solidFill>
              <a:effectLst/>
              <a:latin typeface="Sitka Heading" pitchFamily="2" charset="0"/>
            </a:endParaRPr>
          </a:p>
          <a:p>
            <a:pPr algn="l">
              <a:buFont typeface="Arial" panose="020B0604020202020204" pitchFamily="34" charset="0"/>
              <a:buChar char="•"/>
            </a:pPr>
            <a:r>
              <a:rPr lang="en-US" sz="1600" i="1" cap="none" dirty="0">
                <a:solidFill>
                  <a:srgbClr val="D1D5DB"/>
                </a:solidFill>
                <a:latin typeface="Sitka Heading" pitchFamily="2" charset="0"/>
              </a:rPr>
              <a:t>T</a:t>
            </a:r>
            <a:r>
              <a:rPr lang="en-US" sz="1600" b="0" i="1" cap="none" dirty="0">
                <a:solidFill>
                  <a:srgbClr val="D1D5DB"/>
                </a:solidFill>
                <a:effectLst/>
                <a:latin typeface="Sitka Heading" pitchFamily="2" charset="0"/>
              </a:rPr>
              <a:t>he code defines a function named 'calculate distance' that calculates the distance between two points in 3d cartesian coordinates.</a:t>
            </a:r>
          </a:p>
          <a:p>
            <a:pPr algn="l">
              <a:buFont typeface="Arial" panose="020B0604020202020204" pitchFamily="34" charset="0"/>
              <a:buChar char="•"/>
            </a:pPr>
            <a:endParaRPr lang="en-US" sz="1600" b="0" i="1" cap="none" dirty="0">
              <a:solidFill>
                <a:srgbClr val="D1D5DB"/>
              </a:solidFill>
              <a:effectLst/>
              <a:latin typeface="Sitka Heading" pitchFamily="2" charset="0"/>
            </a:endParaRPr>
          </a:p>
          <a:p>
            <a:pPr algn="l">
              <a:buFont typeface="Arial" panose="020B0604020202020204" pitchFamily="34" charset="0"/>
              <a:buChar char="•"/>
            </a:pPr>
            <a:r>
              <a:rPr lang="en-US" sz="1600" i="1" cap="none" dirty="0">
                <a:solidFill>
                  <a:srgbClr val="D1D5DB"/>
                </a:solidFill>
                <a:latin typeface="Sitka Heading" pitchFamily="2" charset="0"/>
              </a:rPr>
              <a:t>T</a:t>
            </a:r>
            <a:r>
              <a:rPr lang="en-US" sz="1600" b="0" i="1" cap="none" dirty="0">
                <a:solidFill>
                  <a:srgbClr val="D1D5DB"/>
                </a:solidFill>
                <a:effectLst/>
                <a:latin typeface="Sitka Heading" pitchFamily="2" charset="0"/>
              </a:rPr>
              <a:t>he function takes two points as input and extracts the latitude, longitude, and altitude values.</a:t>
            </a:r>
          </a:p>
          <a:p>
            <a:pPr algn="l">
              <a:buFont typeface="Arial" panose="020B0604020202020204" pitchFamily="34" charset="0"/>
              <a:buChar char="•"/>
            </a:pPr>
            <a:endParaRPr lang="en-US" sz="1600" b="0" i="1" cap="none" dirty="0">
              <a:solidFill>
                <a:srgbClr val="D1D5DB"/>
              </a:solidFill>
              <a:effectLst/>
              <a:latin typeface="Sitka Heading" pitchFamily="2" charset="0"/>
            </a:endParaRPr>
          </a:p>
          <a:p>
            <a:pPr algn="l">
              <a:buFont typeface="Arial" panose="020B0604020202020204" pitchFamily="34" charset="0"/>
              <a:buChar char="•"/>
            </a:pPr>
            <a:r>
              <a:rPr lang="en-US" sz="1600" i="1" cap="none" dirty="0">
                <a:solidFill>
                  <a:srgbClr val="D1D5DB"/>
                </a:solidFill>
                <a:latin typeface="Sitka Heading" pitchFamily="2" charset="0"/>
              </a:rPr>
              <a:t>T</a:t>
            </a:r>
            <a:r>
              <a:rPr lang="en-US" sz="1600" b="0" i="1" cap="none" dirty="0">
                <a:solidFill>
                  <a:srgbClr val="D1D5DB"/>
                </a:solidFill>
                <a:effectLst/>
                <a:latin typeface="Sitka Heading" pitchFamily="2" charset="0"/>
              </a:rPr>
              <a:t>he 'convert_to_cartesian' function is called to convert the latitude, longitude, and altitude to cartesian coordinates.</a:t>
            </a:r>
          </a:p>
          <a:p>
            <a:pPr algn="l">
              <a:buFont typeface="Arial" panose="020B0604020202020204" pitchFamily="34" charset="0"/>
              <a:buChar char="•"/>
            </a:pPr>
            <a:endParaRPr lang="en-US" sz="1600" b="0" i="1" cap="none" dirty="0">
              <a:solidFill>
                <a:srgbClr val="D1D5DB"/>
              </a:solidFill>
              <a:effectLst/>
              <a:latin typeface="Sitka Heading" pitchFamily="2" charset="0"/>
            </a:endParaRPr>
          </a:p>
          <a:p>
            <a:pPr algn="l">
              <a:buFont typeface="Arial" panose="020B0604020202020204" pitchFamily="34" charset="0"/>
              <a:buChar char="•"/>
            </a:pPr>
            <a:r>
              <a:rPr lang="en-US" sz="1600" b="0" i="1" cap="none" dirty="0">
                <a:solidFill>
                  <a:srgbClr val="D1D5DB"/>
                </a:solidFill>
                <a:effectLst/>
                <a:latin typeface="Sitka Heading" pitchFamily="2" charset="0"/>
              </a:rPr>
              <a:t>the Euclidean distance between the two points is calculated using the cartesian coordinates.</a:t>
            </a:r>
          </a:p>
          <a:p>
            <a:pPr algn="l">
              <a:buFont typeface="Arial" panose="020B0604020202020204" pitchFamily="34" charset="0"/>
              <a:buChar char="•"/>
            </a:pPr>
            <a:r>
              <a:rPr lang="en-US" sz="1600" b="0" i="1" cap="none" dirty="0">
                <a:solidFill>
                  <a:srgbClr val="D1D5DB"/>
                </a:solidFill>
                <a:effectLst/>
                <a:latin typeface="Sitka Heading" pitchFamily="2" charset="0"/>
              </a:rPr>
              <a:t>the distance value is returned.</a:t>
            </a:r>
          </a:p>
          <a:p>
            <a:endParaRPr lang="en-US" sz="1600" dirty="0">
              <a:latin typeface="Sitka Heading" pitchFamily="2" charset="0"/>
            </a:endParaRPr>
          </a:p>
        </p:txBody>
      </p:sp>
    </p:spTree>
    <p:extLst>
      <p:ext uri="{BB962C8B-B14F-4D97-AF65-F5344CB8AC3E}">
        <p14:creationId xmlns:p14="http://schemas.microsoft.com/office/powerpoint/2010/main" val="268142505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00" y="200608"/>
            <a:ext cx="8280920" cy="6456784"/>
          </a:xfrm>
        </p:spPr>
        <p:txBody>
          <a:bodyPr>
            <a:noAutofit/>
          </a:bodyPr>
          <a:lstStyle/>
          <a:p>
            <a:r>
              <a:rPr lang="en-IN" sz="1050" b="0" dirty="0">
                <a:solidFill>
                  <a:srgbClr val="C586C0"/>
                </a:solidFill>
                <a:effectLst/>
                <a:latin typeface="Courier New" panose="02070309020205020404" pitchFamily="49" charset="0"/>
              </a:rPr>
              <a:t>IMPORT</a:t>
            </a:r>
            <a:r>
              <a:rPr lang="en-IN" sz="1050" b="0" dirty="0">
                <a:solidFill>
                  <a:srgbClr val="D4D4D4"/>
                </a:solidFill>
                <a:effectLst/>
                <a:latin typeface="Courier New" panose="02070309020205020404" pitchFamily="49" charset="0"/>
              </a:rPr>
              <a:t> MATPLOTLIB.PYPLOT </a:t>
            </a:r>
            <a:r>
              <a:rPr lang="en-IN" sz="1050" b="0" dirty="0">
                <a:solidFill>
                  <a:srgbClr val="C586C0"/>
                </a:solidFill>
                <a:effectLst/>
                <a:latin typeface="Courier New" panose="02070309020205020404" pitchFamily="49" charset="0"/>
              </a:rPr>
              <a:t>AS</a:t>
            </a:r>
            <a:r>
              <a:rPr lang="en-IN" sz="1050" b="0" dirty="0">
                <a:solidFill>
                  <a:srgbClr val="D4D4D4"/>
                </a:solidFill>
                <a:effectLst/>
                <a:latin typeface="Courier New" panose="02070309020205020404" pitchFamily="49" charset="0"/>
              </a:rPr>
              <a:t> PLT</a:t>
            </a:r>
            <a:br>
              <a:rPr lang="en-IN" sz="1050" b="0" dirty="0">
                <a:solidFill>
                  <a:srgbClr val="D4D4D4"/>
                </a:solidFill>
                <a:effectLst/>
                <a:latin typeface="Courier New" panose="02070309020205020404" pitchFamily="49" charset="0"/>
              </a:rPr>
            </a:br>
            <a:r>
              <a:rPr lang="en-IN" sz="1050" b="0" dirty="0">
                <a:solidFill>
                  <a:srgbClr val="C586C0"/>
                </a:solidFill>
                <a:effectLst/>
                <a:latin typeface="Courier New" panose="02070309020205020404" pitchFamily="49" charset="0"/>
              </a:rPr>
              <a:t>IMPORT</a:t>
            </a:r>
            <a:r>
              <a:rPr lang="en-IN" sz="1050" b="0" dirty="0">
                <a:solidFill>
                  <a:srgbClr val="D4D4D4"/>
                </a:solidFill>
                <a:effectLst/>
                <a:latin typeface="Courier New" panose="02070309020205020404" pitchFamily="49" charset="0"/>
              </a:rPr>
              <a:t> NUMPY </a:t>
            </a:r>
            <a:r>
              <a:rPr lang="en-IN" sz="1050" b="0" dirty="0">
                <a:solidFill>
                  <a:srgbClr val="C586C0"/>
                </a:solidFill>
                <a:effectLst/>
                <a:latin typeface="Courier New" panose="02070309020205020404" pitchFamily="49" charset="0"/>
              </a:rPr>
              <a:t>AS</a:t>
            </a:r>
            <a:r>
              <a:rPr lang="en-IN" sz="1050" b="0" dirty="0">
                <a:solidFill>
                  <a:srgbClr val="D4D4D4"/>
                </a:solidFill>
                <a:effectLst/>
                <a:latin typeface="Courier New" panose="02070309020205020404" pitchFamily="49" charset="0"/>
              </a:rPr>
              <a:t> NP</a:t>
            </a:r>
            <a:br>
              <a:rPr lang="en-IN" sz="1050" b="0" dirty="0">
                <a:solidFill>
                  <a:srgbClr val="D4D4D4"/>
                </a:solidFill>
                <a:effectLst/>
                <a:latin typeface="Courier New" panose="02070309020205020404" pitchFamily="49" charset="0"/>
              </a:rPr>
            </a:br>
            <a:r>
              <a:rPr lang="en-IN" sz="1050" b="0" dirty="0">
                <a:solidFill>
                  <a:srgbClr val="C586C0"/>
                </a:solidFill>
                <a:effectLst/>
                <a:latin typeface="Courier New" panose="02070309020205020404" pitchFamily="49" charset="0"/>
              </a:rPr>
              <a:t>FROM</a:t>
            </a:r>
            <a:r>
              <a:rPr lang="en-IN" sz="1050" b="0" dirty="0">
                <a:solidFill>
                  <a:srgbClr val="D4D4D4"/>
                </a:solidFill>
                <a:effectLst/>
                <a:latin typeface="Courier New" panose="02070309020205020404" pitchFamily="49" charset="0"/>
              </a:rPr>
              <a:t> SKLEARN.PREPROCESSING </a:t>
            </a:r>
            <a:r>
              <a:rPr lang="en-IN" sz="1050" b="0" dirty="0">
                <a:solidFill>
                  <a:srgbClr val="C586C0"/>
                </a:solidFill>
                <a:effectLst/>
                <a:latin typeface="Courier New" panose="02070309020205020404" pitchFamily="49" charset="0"/>
              </a:rPr>
              <a:t>IMPORT</a:t>
            </a:r>
            <a:r>
              <a:rPr lang="en-IN" sz="1050" b="0" dirty="0">
                <a:solidFill>
                  <a:srgbClr val="D4D4D4"/>
                </a:solidFill>
                <a:effectLst/>
                <a:latin typeface="Courier New" panose="02070309020205020404" pitchFamily="49" charset="0"/>
              </a:rPr>
              <a:t> STANDARDSCALER</a:t>
            </a:r>
            <a:br>
              <a:rPr lang="en-IN" sz="1050" b="0" dirty="0">
                <a:solidFill>
                  <a:srgbClr val="D4D4D4"/>
                </a:solidFill>
                <a:effectLst/>
                <a:latin typeface="Courier New" panose="02070309020205020404" pitchFamily="49" charset="0"/>
              </a:rPr>
            </a:br>
            <a:r>
              <a:rPr lang="en-IN" sz="1050" b="0" dirty="0">
                <a:solidFill>
                  <a:srgbClr val="C586C0"/>
                </a:solidFill>
                <a:effectLst/>
                <a:latin typeface="Courier New" panose="02070309020205020404" pitchFamily="49" charset="0"/>
              </a:rPr>
              <a:t>FROM</a:t>
            </a:r>
            <a:r>
              <a:rPr lang="en-IN" sz="1050" b="0" dirty="0">
                <a:solidFill>
                  <a:srgbClr val="D4D4D4"/>
                </a:solidFill>
                <a:effectLst/>
                <a:latin typeface="Courier New" panose="02070309020205020404" pitchFamily="49" charset="0"/>
              </a:rPr>
              <a:t> SCIPY </a:t>
            </a:r>
            <a:r>
              <a:rPr lang="en-IN" sz="1050" b="0" dirty="0">
                <a:solidFill>
                  <a:srgbClr val="C586C0"/>
                </a:solidFill>
                <a:effectLst/>
                <a:latin typeface="Courier New" panose="02070309020205020404" pitchFamily="49" charset="0"/>
              </a:rPr>
              <a:t>IMPORT</a:t>
            </a:r>
            <a:r>
              <a:rPr lang="en-IN" sz="1050" b="0" dirty="0">
                <a:solidFill>
                  <a:srgbClr val="D4D4D4"/>
                </a:solidFill>
                <a:effectLst/>
                <a:latin typeface="Courier New" panose="02070309020205020404" pitchFamily="49" charset="0"/>
              </a:rPr>
              <a:t> STATS</a:t>
            </a:r>
            <a:br>
              <a:rPr lang="en-IN" sz="1050" b="0" dirty="0">
                <a:solidFill>
                  <a:srgbClr val="D4D4D4"/>
                </a:solidFill>
                <a:effectLst/>
                <a:latin typeface="Courier New" panose="02070309020205020404" pitchFamily="49" charset="0"/>
              </a:rPr>
            </a:br>
            <a:br>
              <a:rPr lang="en-IN" sz="1050" b="0" dirty="0">
                <a:solidFill>
                  <a:srgbClr val="D4D4D4"/>
                </a:solidFill>
                <a:effectLst/>
                <a:latin typeface="Courier New" panose="02070309020205020404" pitchFamily="49" charset="0"/>
              </a:rPr>
            </a:br>
            <a:r>
              <a:rPr lang="en-IN" sz="1050" b="0" dirty="0">
                <a:solidFill>
                  <a:srgbClr val="6AA94F"/>
                </a:solidFill>
                <a:effectLst/>
                <a:latin typeface="Courier New" panose="02070309020205020404" pitchFamily="49" charset="0"/>
              </a:rPr>
              <a:t># FIT DISTRIBUTIONS TO THE SCALED COLUMNS</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LATITUDE_DIST = STATS.NORM.FIT</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SCALED_LATITUDE</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LONGITUDE_DIST = STATS.NORM.FIT</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SCALED_LONGITUDE</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ALTITUDE_DIST = STATS.NORM.FIT</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SCALED_ALTITUDE</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br>
              <a:rPr lang="en-IN" sz="1050" b="0" dirty="0">
                <a:solidFill>
                  <a:srgbClr val="D4D4D4"/>
                </a:solidFill>
                <a:effectLst/>
                <a:latin typeface="Courier New" panose="02070309020205020404" pitchFamily="49" charset="0"/>
              </a:rPr>
            </a:br>
            <a:r>
              <a:rPr lang="en-IN" sz="1050" b="0" dirty="0">
                <a:solidFill>
                  <a:srgbClr val="6AA94F"/>
                </a:solidFill>
                <a:effectLst/>
                <a:latin typeface="Courier New" panose="02070309020205020404" pitchFamily="49" charset="0"/>
              </a:rPr>
              <a:t># PLOTTING DISTRIBUTIONS</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PLT.FIGURE</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FIGSIZE=</a:t>
            </a:r>
            <a:r>
              <a:rPr lang="en-IN" sz="1050" b="0" dirty="0">
                <a:solidFill>
                  <a:srgbClr val="DCDCDC"/>
                </a:solidFill>
                <a:effectLst/>
                <a:latin typeface="Courier New" panose="02070309020205020404" pitchFamily="49" charset="0"/>
              </a:rPr>
              <a:t>(</a:t>
            </a:r>
            <a:r>
              <a:rPr lang="en-IN" sz="1050" b="0" dirty="0">
                <a:solidFill>
                  <a:srgbClr val="B5CEA8"/>
                </a:solidFill>
                <a:effectLst/>
                <a:latin typeface="Courier New" panose="02070309020205020404" pitchFamily="49" charset="0"/>
              </a:rPr>
              <a:t>10</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t>
            </a:r>
            <a:r>
              <a:rPr lang="en-IN" sz="1050" b="0" dirty="0">
                <a:solidFill>
                  <a:srgbClr val="B5CEA8"/>
                </a:solidFill>
                <a:effectLst/>
                <a:latin typeface="Courier New" panose="02070309020205020404" pitchFamily="49" charset="0"/>
              </a:rPr>
              <a:t>6</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br>
              <a:rPr lang="en-IN" sz="1050" b="0" dirty="0">
                <a:solidFill>
                  <a:srgbClr val="D4D4D4"/>
                </a:solidFill>
                <a:effectLst/>
                <a:latin typeface="Courier New" panose="02070309020205020404" pitchFamily="49" charset="0"/>
              </a:rPr>
            </a:br>
            <a:r>
              <a:rPr lang="en-IN" sz="1050" b="0" dirty="0">
                <a:solidFill>
                  <a:srgbClr val="6AA94F"/>
                </a:solidFill>
                <a:effectLst/>
                <a:latin typeface="Courier New" panose="02070309020205020404" pitchFamily="49" charset="0"/>
              </a:rPr>
              <a:t># LATITUDE DISTRIBUTION</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PLT.SUBPLOT</a:t>
            </a:r>
            <a:r>
              <a:rPr lang="en-IN" sz="1050" b="0" dirty="0">
                <a:solidFill>
                  <a:srgbClr val="DCDCDC"/>
                </a:solidFill>
                <a:effectLst/>
                <a:latin typeface="Courier New" panose="02070309020205020404" pitchFamily="49" charset="0"/>
              </a:rPr>
              <a:t>(</a:t>
            </a:r>
            <a:r>
              <a:rPr lang="en-IN" sz="1050" b="0" dirty="0">
                <a:solidFill>
                  <a:srgbClr val="B5CEA8"/>
                </a:solidFill>
                <a:effectLst/>
                <a:latin typeface="Courier New" panose="02070309020205020404" pitchFamily="49" charset="0"/>
              </a:rPr>
              <a:t>1</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t>
            </a:r>
            <a:r>
              <a:rPr lang="en-IN" sz="1050" b="0" dirty="0">
                <a:solidFill>
                  <a:srgbClr val="B5CEA8"/>
                </a:solidFill>
                <a:effectLst/>
                <a:latin typeface="Courier New" panose="02070309020205020404" pitchFamily="49" charset="0"/>
              </a:rPr>
              <a:t>3</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t>
            </a:r>
            <a:r>
              <a:rPr lang="en-IN" sz="1050" b="0" dirty="0">
                <a:solidFill>
                  <a:srgbClr val="B5CEA8"/>
                </a:solidFill>
                <a:effectLst/>
                <a:latin typeface="Courier New" panose="02070309020205020404" pitchFamily="49" charset="0"/>
              </a:rPr>
              <a:t>1</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PLT.HIST</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SCALED_LATITUDE</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BINS=</a:t>
            </a:r>
            <a:r>
              <a:rPr lang="en-IN" sz="1050" b="0" dirty="0">
                <a:solidFill>
                  <a:srgbClr val="CE9178"/>
                </a:solidFill>
                <a:effectLst/>
                <a:latin typeface="Courier New" panose="02070309020205020404" pitchFamily="49" charset="0"/>
              </a:rPr>
              <a:t>'AUTO'</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DENSITY=</a:t>
            </a:r>
            <a:r>
              <a:rPr lang="en-IN" sz="1050" b="0" dirty="0">
                <a:solidFill>
                  <a:srgbClr val="569CD6"/>
                </a:solidFill>
                <a:effectLst/>
                <a:latin typeface="Courier New" panose="02070309020205020404" pitchFamily="49" charset="0"/>
              </a:rPr>
              <a:t>TRUE</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ALPHA=</a:t>
            </a:r>
            <a:r>
              <a:rPr lang="en-IN" sz="1050" b="0" dirty="0">
                <a:solidFill>
                  <a:srgbClr val="B5CEA8"/>
                </a:solidFill>
                <a:effectLst/>
                <a:latin typeface="Courier New" panose="02070309020205020404" pitchFamily="49" charset="0"/>
              </a:rPr>
              <a:t>0.7</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COLOR=</a:t>
            </a:r>
            <a:r>
              <a:rPr lang="en-IN" sz="1050" b="0" dirty="0">
                <a:solidFill>
                  <a:srgbClr val="CE9178"/>
                </a:solidFill>
                <a:effectLst/>
                <a:latin typeface="Courier New" panose="02070309020205020404" pitchFamily="49" charset="0"/>
              </a:rPr>
              <a:t>'B'</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X = NP.LINSPACE</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SCALED_LATITUDE.</a:t>
            </a:r>
            <a:r>
              <a:rPr lang="en-IN" sz="1050" b="0" dirty="0">
                <a:solidFill>
                  <a:srgbClr val="DCDCAA"/>
                </a:solidFill>
                <a:effectLst/>
                <a:latin typeface="Courier New" panose="02070309020205020404" pitchFamily="49" charset="0"/>
              </a:rPr>
              <a:t>MIN</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SCALED_LATITUDE.</a:t>
            </a:r>
            <a:r>
              <a:rPr lang="en-IN" sz="1050" b="0" dirty="0">
                <a:solidFill>
                  <a:srgbClr val="DCDCAA"/>
                </a:solidFill>
                <a:effectLst/>
                <a:latin typeface="Courier New" panose="02070309020205020404" pitchFamily="49" charset="0"/>
              </a:rPr>
              <a:t>MAX</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t>
            </a:r>
            <a:r>
              <a:rPr lang="en-IN" sz="1050" b="0" dirty="0">
                <a:solidFill>
                  <a:srgbClr val="B5CEA8"/>
                </a:solidFill>
                <a:effectLst/>
                <a:latin typeface="Courier New" panose="02070309020205020404" pitchFamily="49" charset="0"/>
              </a:rPr>
              <a:t>100</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PLT.PLOT</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X</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STATS.NORM.PDF</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X</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*LATITUDE_DIST</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t>
            </a:r>
            <a:r>
              <a:rPr lang="en-IN" sz="1050" b="0" dirty="0">
                <a:solidFill>
                  <a:srgbClr val="CE9178"/>
                </a:solidFill>
                <a:effectLst/>
                <a:latin typeface="Courier New" panose="02070309020205020404" pitchFamily="49" charset="0"/>
              </a:rPr>
              <a:t>'R-'</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LW=</a:t>
            </a:r>
            <a:r>
              <a:rPr lang="en-IN" sz="1050" b="0" dirty="0">
                <a:solidFill>
                  <a:srgbClr val="B5CEA8"/>
                </a:solidFill>
                <a:effectLst/>
                <a:latin typeface="Courier New" panose="02070309020205020404" pitchFamily="49" charset="0"/>
              </a:rPr>
              <a:t>2</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PLT.XLABEL</a:t>
            </a:r>
            <a:r>
              <a:rPr lang="en-IN" sz="1050" b="0" dirty="0">
                <a:solidFill>
                  <a:srgbClr val="DCDCDC"/>
                </a:solidFill>
                <a:effectLst/>
                <a:latin typeface="Courier New" panose="02070309020205020404" pitchFamily="49" charset="0"/>
              </a:rPr>
              <a:t>(</a:t>
            </a:r>
            <a:r>
              <a:rPr lang="en-IN" sz="1050" b="0" dirty="0">
                <a:solidFill>
                  <a:srgbClr val="CE9178"/>
                </a:solidFill>
                <a:effectLst/>
                <a:latin typeface="Courier New" panose="02070309020205020404" pitchFamily="49" charset="0"/>
              </a:rPr>
              <a:t>'SCALED LATITUDE'</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PLT.YLABEL</a:t>
            </a:r>
            <a:r>
              <a:rPr lang="en-IN" sz="1050" b="0" dirty="0">
                <a:solidFill>
                  <a:srgbClr val="DCDCDC"/>
                </a:solidFill>
                <a:effectLst/>
                <a:latin typeface="Courier New" panose="02070309020205020404" pitchFamily="49" charset="0"/>
              </a:rPr>
              <a:t>(</a:t>
            </a:r>
            <a:r>
              <a:rPr lang="en-IN" sz="1050" b="0" dirty="0">
                <a:solidFill>
                  <a:srgbClr val="CE9178"/>
                </a:solidFill>
                <a:effectLst/>
                <a:latin typeface="Courier New" panose="02070309020205020404" pitchFamily="49" charset="0"/>
              </a:rPr>
              <a:t>'DENSITY'</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PLT.TITLE</a:t>
            </a:r>
            <a:r>
              <a:rPr lang="en-IN" sz="1050" b="0" dirty="0">
                <a:solidFill>
                  <a:srgbClr val="DCDCDC"/>
                </a:solidFill>
                <a:effectLst/>
                <a:latin typeface="Courier New" panose="02070309020205020404" pitchFamily="49" charset="0"/>
              </a:rPr>
              <a:t>(</a:t>
            </a:r>
            <a:r>
              <a:rPr lang="en-IN" sz="1050" b="0" dirty="0">
                <a:solidFill>
                  <a:srgbClr val="CE9178"/>
                </a:solidFill>
                <a:effectLst/>
                <a:latin typeface="Courier New" panose="02070309020205020404" pitchFamily="49" charset="0"/>
              </a:rPr>
              <a:t>'LATITUDE DISTRIBUTION'</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br>
              <a:rPr lang="en-IN" sz="1050" b="0" dirty="0">
                <a:solidFill>
                  <a:srgbClr val="D4D4D4"/>
                </a:solidFill>
                <a:effectLst/>
                <a:latin typeface="Courier New" panose="02070309020205020404" pitchFamily="49" charset="0"/>
              </a:rPr>
            </a:br>
            <a:r>
              <a:rPr lang="en-IN" sz="1050" b="0" dirty="0">
                <a:solidFill>
                  <a:srgbClr val="6AA94F"/>
                </a:solidFill>
                <a:effectLst/>
                <a:latin typeface="Courier New" panose="02070309020205020404" pitchFamily="49" charset="0"/>
              </a:rPr>
              <a:t># LONGITUDE DISTRIBUTION</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PLT.SUBPLOT</a:t>
            </a:r>
            <a:r>
              <a:rPr lang="en-IN" sz="1050" b="0" dirty="0">
                <a:solidFill>
                  <a:srgbClr val="DCDCDC"/>
                </a:solidFill>
                <a:effectLst/>
                <a:latin typeface="Courier New" panose="02070309020205020404" pitchFamily="49" charset="0"/>
              </a:rPr>
              <a:t>(</a:t>
            </a:r>
            <a:r>
              <a:rPr lang="en-IN" sz="1050" b="0" dirty="0">
                <a:solidFill>
                  <a:srgbClr val="B5CEA8"/>
                </a:solidFill>
                <a:effectLst/>
                <a:latin typeface="Courier New" panose="02070309020205020404" pitchFamily="49" charset="0"/>
              </a:rPr>
              <a:t>1</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t>
            </a:r>
            <a:r>
              <a:rPr lang="en-IN" sz="1050" b="0" dirty="0">
                <a:solidFill>
                  <a:srgbClr val="B5CEA8"/>
                </a:solidFill>
                <a:effectLst/>
                <a:latin typeface="Courier New" panose="02070309020205020404" pitchFamily="49" charset="0"/>
              </a:rPr>
              <a:t>3</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t>
            </a:r>
            <a:r>
              <a:rPr lang="en-IN" sz="1050" b="0" dirty="0">
                <a:solidFill>
                  <a:srgbClr val="B5CEA8"/>
                </a:solidFill>
                <a:effectLst/>
                <a:latin typeface="Courier New" panose="02070309020205020404" pitchFamily="49" charset="0"/>
              </a:rPr>
              <a:t>2</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PLT.HIST</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SCALED_LONGITUDE</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BINS=</a:t>
            </a:r>
            <a:r>
              <a:rPr lang="en-IN" sz="1050" b="0" dirty="0">
                <a:solidFill>
                  <a:srgbClr val="CE9178"/>
                </a:solidFill>
                <a:effectLst/>
                <a:latin typeface="Courier New" panose="02070309020205020404" pitchFamily="49" charset="0"/>
              </a:rPr>
              <a:t>'AUTO'</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DENSITY=</a:t>
            </a:r>
            <a:r>
              <a:rPr lang="en-IN" sz="1050" b="0" dirty="0">
                <a:solidFill>
                  <a:srgbClr val="569CD6"/>
                </a:solidFill>
                <a:effectLst/>
                <a:latin typeface="Courier New" panose="02070309020205020404" pitchFamily="49" charset="0"/>
              </a:rPr>
              <a:t>TRUE</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ALPHA=</a:t>
            </a:r>
            <a:r>
              <a:rPr lang="en-IN" sz="1050" b="0" dirty="0">
                <a:solidFill>
                  <a:srgbClr val="B5CEA8"/>
                </a:solidFill>
                <a:effectLst/>
                <a:latin typeface="Courier New" panose="02070309020205020404" pitchFamily="49" charset="0"/>
              </a:rPr>
              <a:t>0.7</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COLOR=</a:t>
            </a:r>
            <a:r>
              <a:rPr lang="en-IN" sz="1050" b="0" dirty="0">
                <a:solidFill>
                  <a:srgbClr val="CE9178"/>
                </a:solidFill>
                <a:effectLst/>
                <a:latin typeface="Courier New" panose="02070309020205020404" pitchFamily="49" charset="0"/>
              </a:rPr>
              <a:t>'B'</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X = NP.LINSPACE</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SCALED_LONGITUDE.</a:t>
            </a:r>
            <a:r>
              <a:rPr lang="en-IN" sz="1050" b="0" dirty="0">
                <a:solidFill>
                  <a:srgbClr val="DCDCAA"/>
                </a:solidFill>
                <a:effectLst/>
                <a:latin typeface="Courier New" panose="02070309020205020404" pitchFamily="49" charset="0"/>
              </a:rPr>
              <a:t>MIN</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SCALED_LONGITUDE.</a:t>
            </a:r>
            <a:r>
              <a:rPr lang="en-IN" sz="1050" b="0" dirty="0">
                <a:solidFill>
                  <a:srgbClr val="DCDCAA"/>
                </a:solidFill>
                <a:effectLst/>
                <a:latin typeface="Courier New" panose="02070309020205020404" pitchFamily="49" charset="0"/>
              </a:rPr>
              <a:t>MAX</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t>
            </a:r>
            <a:r>
              <a:rPr lang="en-IN" sz="1050" b="0" dirty="0">
                <a:solidFill>
                  <a:srgbClr val="B5CEA8"/>
                </a:solidFill>
                <a:effectLst/>
                <a:latin typeface="Courier New" panose="02070309020205020404" pitchFamily="49" charset="0"/>
              </a:rPr>
              <a:t>100</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PLT.PLOT</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X</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STATS.NORM.PDF</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X</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*LONGITUDE_DIST</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t>
            </a:r>
            <a:r>
              <a:rPr lang="en-IN" sz="1050" b="0" dirty="0">
                <a:solidFill>
                  <a:srgbClr val="CE9178"/>
                </a:solidFill>
                <a:effectLst/>
                <a:latin typeface="Courier New" panose="02070309020205020404" pitchFamily="49" charset="0"/>
              </a:rPr>
              <a:t>'R-'</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LW=</a:t>
            </a:r>
            <a:r>
              <a:rPr lang="en-IN" sz="1050" b="0" dirty="0">
                <a:solidFill>
                  <a:srgbClr val="B5CEA8"/>
                </a:solidFill>
                <a:effectLst/>
                <a:latin typeface="Courier New" panose="02070309020205020404" pitchFamily="49" charset="0"/>
              </a:rPr>
              <a:t>2</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PLT.XLABEL</a:t>
            </a:r>
            <a:r>
              <a:rPr lang="en-IN" sz="1050" b="0" dirty="0">
                <a:solidFill>
                  <a:srgbClr val="DCDCDC"/>
                </a:solidFill>
                <a:effectLst/>
                <a:latin typeface="Courier New" panose="02070309020205020404" pitchFamily="49" charset="0"/>
              </a:rPr>
              <a:t>(</a:t>
            </a:r>
            <a:r>
              <a:rPr lang="en-IN" sz="1050" b="0" dirty="0">
                <a:solidFill>
                  <a:srgbClr val="CE9178"/>
                </a:solidFill>
                <a:effectLst/>
                <a:latin typeface="Courier New" panose="02070309020205020404" pitchFamily="49" charset="0"/>
              </a:rPr>
              <a:t>'SCALED LONGITUDE'</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PLT.YLABEL</a:t>
            </a:r>
            <a:r>
              <a:rPr lang="en-IN" sz="1050" b="0" dirty="0">
                <a:solidFill>
                  <a:srgbClr val="DCDCDC"/>
                </a:solidFill>
                <a:effectLst/>
                <a:latin typeface="Courier New" panose="02070309020205020404" pitchFamily="49" charset="0"/>
              </a:rPr>
              <a:t>(</a:t>
            </a:r>
            <a:r>
              <a:rPr lang="en-IN" sz="1050" b="0" dirty="0">
                <a:solidFill>
                  <a:srgbClr val="CE9178"/>
                </a:solidFill>
                <a:effectLst/>
                <a:latin typeface="Courier New" panose="02070309020205020404" pitchFamily="49" charset="0"/>
              </a:rPr>
              <a:t>'DENSITY'</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PLT.TITLE</a:t>
            </a:r>
            <a:r>
              <a:rPr lang="en-IN" sz="1050" b="0" dirty="0">
                <a:solidFill>
                  <a:srgbClr val="DCDCDC"/>
                </a:solidFill>
                <a:effectLst/>
                <a:latin typeface="Courier New" panose="02070309020205020404" pitchFamily="49" charset="0"/>
              </a:rPr>
              <a:t>(</a:t>
            </a:r>
            <a:r>
              <a:rPr lang="en-IN" sz="1050" b="0" dirty="0">
                <a:solidFill>
                  <a:srgbClr val="CE9178"/>
                </a:solidFill>
                <a:effectLst/>
                <a:latin typeface="Courier New" panose="02070309020205020404" pitchFamily="49" charset="0"/>
              </a:rPr>
              <a:t>'LONGITUDE DISTRIBUTION'</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br>
              <a:rPr lang="en-IN" sz="1050" b="0" dirty="0">
                <a:solidFill>
                  <a:srgbClr val="D4D4D4"/>
                </a:solidFill>
                <a:effectLst/>
                <a:latin typeface="Courier New" panose="02070309020205020404" pitchFamily="49" charset="0"/>
              </a:rPr>
            </a:br>
            <a:r>
              <a:rPr lang="en-IN" sz="1050" b="0" dirty="0">
                <a:solidFill>
                  <a:srgbClr val="6AA94F"/>
                </a:solidFill>
                <a:effectLst/>
                <a:latin typeface="Courier New" panose="02070309020205020404" pitchFamily="49" charset="0"/>
              </a:rPr>
              <a:t># ALTITUDE DISTRIBUTION</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PLT.SUBPLOT</a:t>
            </a:r>
            <a:r>
              <a:rPr lang="en-IN" sz="1050" b="0" dirty="0">
                <a:solidFill>
                  <a:srgbClr val="DCDCDC"/>
                </a:solidFill>
                <a:effectLst/>
                <a:latin typeface="Courier New" panose="02070309020205020404" pitchFamily="49" charset="0"/>
              </a:rPr>
              <a:t>(</a:t>
            </a:r>
            <a:r>
              <a:rPr lang="en-IN" sz="1050" b="0" dirty="0">
                <a:solidFill>
                  <a:srgbClr val="B5CEA8"/>
                </a:solidFill>
                <a:effectLst/>
                <a:latin typeface="Courier New" panose="02070309020205020404" pitchFamily="49" charset="0"/>
              </a:rPr>
              <a:t>1</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t>
            </a:r>
            <a:r>
              <a:rPr lang="en-IN" sz="1050" b="0" dirty="0">
                <a:solidFill>
                  <a:srgbClr val="B5CEA8"/>
                </a:solidFill>
                <a:effectLst/>
                <a:latin typeface="Courier New" panose="02070309020205020404" pitchFamily="49" charset="0"/>
              </a:rPr>
              <a:t>3</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t>
            </a:r>
            <a:r>
              <a:rPr lang="en-IN" sz="1050" b="0" dirty="0">
                <a:solidFill>
                  <a:srgbClr val="B5CEA8"/>
                </a:solidFill>
                <a:effectLst/>
                <a:latin typeface="Courier New" panose="02070309020205020404" pitchFamily="49" charset="0"/>
              </a:rPr>
              <a:t>3</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PLT.HIST</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SCALED_ALTITUDE</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BINS=</a:t>
            </a:r>
            <a:r>
              <a:rPr lang="en-IN" sz="1050" b="0" dirty="0">
                <a:solidFill>
                  <a:srgbClr val="CE9178"/>
                </a:solidFill>
                <a:effectLst/>
                <a:latin typeface="Courier New" panose="02070309020205020404" pitchFamily="49" charset="0"/>
              </a:rPr>
              <a:t>'AUTO'</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DENSITY=</a:t>
            </a:r>
            <a:r>
              <a:rPr lang="en-IN" sz="1050" b="0" dirty="0">
                <a:solidFill>
                  <a:srgbClr val="569CD6"/>
                </a:solidFill>
                <a:effectLst/>
                <a:latin typeface="Courier New" panose="02070309020205020404" pitchFamily="49" charset="0"/>
              </a:rPr>
              <a:t>TRUE</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ALPHA=</a:t>
            </a:r>
            <a:r>
              <a:rPr lang="en-IN" sz="1050" b="0" dirty="0">
                <a:solidFill>
                  <a:srgbClr val="B5CEA8"/>
                </a:solidFill>
                <a:effectLst/>
                <a:latin typeface="Courier New" panose="02070309020205020404" pitchFamily="49" charset="0"/>
              </a:rPr>
              <a:t>0.7</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COLOR=</a:t>
            </a:r>
            <a:r>
              <a:rPr lang="en-IN" sz="1050" b="0" dirty="0">
                <a:solidFill>
                  <a:srgbClr val="CE9178"/>
                </a:solidFill>
                <a:effectLst/>
                <a:latin typeface="Courier New" panose="02070309020205020404" pitchFamily="49" charset="0"/>
              </a:rPr>
              <a:t>'B'</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X = NP.LINSPACE</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SCALED_ALTITUDE.</a:t>
            </a:r>
            <a:r>
              <a:rPr lang="en-IN" sz="1050" b="0" dirty="0">
                <a:solidFill>
                  <a:srgbClr val="DCDCAA"/>
                </a:solidFill>
                <a:effectLst/>
                <a:latin typeface="Courier New" panose="02070309020205020404" pitchFamily="49" charset="0"/>
              </a:rPr>
              <a:t>MIN</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SCALED_ALTITUDE.</a:t>
            </a:r>
            <a:r>
              <a:rPr lang="en-IN" sz="1050" b="0" dirty="0">
                <a:solidFill>
                  <a:srgbClr val="DCDCAA"/>
                </a:solidFill>
                <a:effectLst/>
                <a:latin typeface="Courier New" panose="02070309020205020404" pitchFamily="49" charset="0"/>
              </a:rPr>
              <a:t>MAX</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t>
            </a:r>
            <a:r>
              <a:rPr lang="en-IN" sz="1050" b="0" dirty="0">
                <a:solidFill>
                  <a:srgbClr val="B5CEA8"/>
                </a:solidFill>
                <a:effectLst/>
                <a:latin typeface="Courier New" panose="02070309020205020404" pitchFamily="49" charset="0"/>
              </a:rPr>
              <a:t>100</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PLT.PLOT</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X</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STATS.NORM.PDF</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X</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*ALTITUDE_DIST</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a:t>
            </a:r>
            <a:r>
              <a:rPr lang="en-IN" sz="1050" b="0" dirty="0">
                <a:solidFill>
                  <a:srgbClr val="CE9178"/>
                </a:solidFill>
                <a:effectLst/>
                <a:latin typeface="Courier New" panose="02070309020205020404" pitchFamily="49" charset="0"/>
              </a:rPr>
              <a:t>'R-'</a:t>
            </a:r>
            <a:r>
              <a:rPr lang="en-IN" sz="1050" b="0" dirty="0">
                <a:solidFill>
                  <a:srgbClr val="DCDCDC"/>
                </a:solidFill>
                <a:effectLst/>
                <a:latin typeface="Courier New" panose="02070309020205020404" pitchFamily="49" charset="0"/>
              </a:rPr>
              <a:t>,</a:t>
            </a:r>
            <a:r>
              <a:rPr lang="en-IN" sz="1050" b="0" dirty="0">
                <a:solidFill>
                  <a:srgbClr val="D4D4D4"/>
                </a:solidFill>
                <a:effectLst/>
                <a:latin typeface="Courier New" panose="02070309020205020404" pitchFamily="49" charset="0"/>
              </a:rPr>
              <a:t> LW=</a:t>
            </a:r>
            <a:r>
              <a:rPr lang="en-IN" sz="1050" b="0" dirty="0">
                <a:solidFill>
                  <a:srgbClr val="B5CEA8"/>
                </a:solidFill>
                <a:effectLst/>
                <a:latin typeface="Courier New" panose="02070309020205020404" pitchFamily="49" charset="0"/>
              </a:rPr>
              <a:t>2</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PLT.XLABEL</a:t>
            </a:r>
            <a:r>
              <a:rPr lang="en-IN" sz="1050" b="0" dirty="0">
                <a:solidFill>
                  <a:srgbClr val="DCDCDC"/>
                </a:solidFill>
                <a:effectLst/>
                <a:latin typeface="Courier New" panose="02070309020205020404" pitchFamily="49" charset="0"/>
              </a:rPr>
              <a:t>(</a:t>
            </a:r>
            <a:r>
              <a:rPr lang="en-IN" sz="1050" b="0" dirty="0">
                <a:solidFill>
                  <a:srgbClr val="CE9178"/>
                </a:solidFill>
                <a:effectLst/>
                <a:latin typeface="Courier New" panose="02070309020205020404" pitchFamily="49" charset="0"/>
              </a:rPr>
              <a:t>'SCALED ALTITUDE'</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PLT.YLABEL</a:t>
            </a:r>
            <a:r>
              <a:rPr lang="en-IN" sz="1050" b="0" dirty="0">
                <a:solidFill>
                  <a:srgbClr val="DCDCDC"/>
                </a:solidFill>
                <a:effectLst/>
                <a:latin typeface="Courier New" panose="02070309020205020404" pitchFamily="49" charset="0"/>
              </a:rPr>
              <a:t>(</a:t>
            </a:r>
            <a:r>
              <a:rPr lang="en-IN" sz="1050" b="0" dirty="0">
                <a:solidFill>
                  <a:srgbClr val="CE9178"/>
                </a:solidFill>
                <a:effectLst/>
                <a:latin typeface="Courier New" panose="02070309020205020404" pitchFamily="49" charset="0"/>
              </a:rPr>
              <a:t>'DENSITY'</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PLT.TITLE</a:t>
            </a:r>
            <a:r>
              <a:rPr lang="en-IN" sz="1050" b="0" dirty="0">
                <a:solidFill>
                  <a:srgbClr val="DCDCDC"/>
                </a:solidFill>
                <a:effectLst/>
                <a:latin typeface="Courier New" panose="02070309020205020404" pitchFamily="49" charset="0"/>
              </a:rPr>
              <a:t>(</a:t>
            </a:r>
            <a:r>
              <a:rPr lang="en-IN" sz="1050" b="0" dirty="0">
                <a:solidFill>
                  <a:srgbClr val="CE9178"/>
                </a:solidFill>
                <a:effectLst/>
                <a:latin typeface="Courier New" panose="02070309020205020404" pitchFamily="49" charset="0"/>
              </a:rPr>
              <a:t>'ALTITUDE DISTRIBUTION'</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PLT.TIGHT_LAYOUT</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r>
              <a:rPr lang="en-IN" sz="1050" b="0" dirty="0">
                <a:solidFill>
                  <a:srgbClr val="D4D4D4"/>
                </a:solidFill>
                <a:effectLst/>
                <a:latin typeface="Courier New" panose="02070309020205020404" pitchFamily="49" charset="0"/>
              </a:rPr>
              <a:t>PLT.SHOW</a:t>
            </a:r>
            <a:r>
              <a:rPr lang="en-IN" sz="1050" b="0" dirty="0">
                <a:solidFill>
                  <a:srgbClr val="DCDCDC"/>
                </a:solidFill>
                <a:effectLst/>
                <a:latin typeface="Courier New" panose="02070309020205020404" pitchFamily="49" charset="0"/>
              </a:rPr>
              <a:t>()</a:t>
            </a:r>
            <a:br>
              <a:rPr lang="en-IN" sz="1050" b="0" dirty="0">
                <a:solidFill>
                  <a:srgbClr val="D4D4D4"/>
                </a:solidFill>
                <a:effectLst/>
                <a:latin typeface="Courier New" panose="02070309020205020404" pitchFamily="49" charset="0"/>
              </a:rPr>
            </a:br>
            <a:endParaRPr lang="en-US" sz="1050" dirty="0"/>
          </a:p>
        </p:txBody>
      </p:sp>
    </p:spTree>
    <p:extLst>
      <p:ext uri="{BB962C8B-B14F-4D97-AF65-F5344CB8AC3E}">
        <p14:creationId xmlns:p14="http://schemas.microsoft.com/office/powerpoint/2010/main" val="259050665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E36ABE-D45B-A729-EC54-74BC5CF5D4DD}"/>
              </a:ext>
            </a:extLst>
          </p:cNvPr>
          <p:cNvSpPr txBox="1"/>
          <p:nvPr/>
        </p:nvSpPr>
        <p:spPr>
          <a:xfrm>
            <a:off x="1917948" y="105192"/>
            <a:ext cx="8208912" cy="9048631"/>
          </a:xfrm>
          <a:prstGeom prst="rect">
            <a:avLst/>
          </a:prstGeom>
          <a:noFill/>
        </p:spPr>
        <p:txBody>
          <a:bodyPr wrap="square" rtlCol="0">
            <a:spAutoFit/>
          </a:bodyPr>
          <a:lstStyle/>
          <a:p>
            <a:pPr algn="l"/>
            <a:r>
              <a:rPr lang="en-US" sz="2000" b="0" i="1" dirty="0">
                <a:solidFill>
                  <a:srgbClr val="00B050"/>
                </a:solidFill>
                <a:effectLst/>
                <a:latin typeface="Sitka Heading" pitchFamily="2" charset="0"/>
              </a:rPr>
              <a:t>EXPLANATION</a:t>
            </a:r>
            <a:r>
              <a:rPr lang="en-US" sz="2000" b="0" i="1" dirty="0">
                <a:solidFill>
                  <a:srgbClr val="D1D5DB"/>
                </a:solidFill>
                <a:effectLst/>
                <a:latin typeface="Sitka Heading" pitchFamily="2" charset="0"/>
              </a:rPr>
              <a:t> –</a:t>
            </a:r>
          </a:p>
          <a:p>
            <a:pPr algn="l"/>
            <a:endParaRPr lang="en-US" b="0" i="1" dirty="0">
              <a:solidFill>
                <a:srgbClr val="D1D5DB"/>
              </a:solidFill>
              <a:effectLst/>
              <a:latin typeface="Sitka Heading" pitchFamily="2" charset="0"/>
            </a:endParaRPr>
          </a:p>
          <a:p>
            <a:pPr algn="l"/>
            <a:r>
              <a:rPr lang="en-US" sz="1600" b="0" i="1" dirty="0">
                <a:solidFill>
                  <a:srgbClr val="00B0F0"/>
                </a:solidFill>
                <a:effectLst/>
                <a:latin typeface="Sitka Heading" pitchFamily="2" charset="0"/>
              </a:rPr>
              <a:t>PLOTTING DISTRIBUTIONS:</a:t>
            </a:r>
          </a:p>
          <a:p>
            <a:pPr algn="l"/>
            <a:endParaRPr lang="en-US" sz="1600" b="0" i="1" dirty="0">
              <a:solidFill>
                <a:srgbClr val="D1D5DB"/>
              </a:solidFill>
              <a:effectLst/>
              <a:latin typeface="Sitka Heading" pitchFamily="2" charset="0"/>
            </a:endParaRPr>
          </a:p>
          <a:p>
            <a:pPr algn="l">
              <a:buFont typeface="Arial" panose="020B0604020202020204" pitchFamily="34" charset="0"/>
              <a:buChar char="•"/>
            </a:pPr>
            <a:r>
              <a:rPr lang="en-US" sz="1600" b="0" i="1" dirty="0">
                <a:solidFill>
                  <a:srgbClr val="D1D5DB"/>
                </a:solidFill>
                <a:effectLst/>
                <a:latin typeface="Sitka Heading" pitchFamily="2" charset="0"/>
              </a:rPr>
              <a:t>The code uses the matplotlib library </a:t>
            </a:r>
            <a:r>
              <a:rPr lang="en-US" sz="1600" i="1" dirty="0">
                <a:solidFill>
                  <a:srgbClr val="D1D5DB"/>
                </a:solidFill>
                <a:latin typeface="Sitka Heading" pitchFamily="2" charset="0"/>
              </a:rPr>
              <a:t>to</a:t>
            </a:r>
            <a:r>
              <a:rPr lang="en-US" sz="1600" b="0" i="1" dirty="0">
                <a:solidFill>
                  <a:srgbClr val="D1D5DB"/>
                </a:solidFill>
                <a:effectLst/>
                <a:latin typeface="Sitka Heading" pitchFamily="2" charset="0"/>
              </a:rPr>
              <a:t> plot distributions of latitude, longitude, and altitude.</a:t>
            </a:r>
          </a:p>
          <a:p>
            <a:pPr algn="l">
              <a:buFont typeface="Arial" panose="020B0604020202020204" pitchFamily="34" charset="0"/>
              <a:buChar char="•"/>
            </a:pPr>
            <a:r>
              <a:rPr lang="en-US" sz="1600" b="0" i="1" dirty="0">
                <a:solidFill>
                  <a:srgbClr val="D1D5DB"/>
                </a:solidFill>
                <a:effectLst/>
                <a:latin typeface="Sitka Heading" pitchFamily="2" charset="0"/>
              </a:rPr>
              <a:t>It fits normal distributions to the scaled latitude, longitude, and altitude values using the </a:t>
            </a:r>
            <a:r>
              <a:rPr lang="en-US" sz="1600" b="0" i="1" dirty="0" err="1">
                <a:solidFill>
                  <a:srgbClr val="D1D5DB"/>
                </a:solidFill>
                <a:effectLst/>
                <a:latin typeface="Sitka Heading" pitchFamily="2" charset="0"/>
              </a:rPr>
              <a:t>stats.norm.fit</a:t>
            </a:r>
            <a:r>
              <a:rPr lang="en-US" sz="1600" b="0" i="1" dirty="0">
                <a:solidFill>
                  <a:srgbClr val="D1D5DB"/>
                </a:solidFill>
                <a:effectLst/>
                <a:latin typeface="Sitka Heading" pitchFamily="2" charset="0"/>
              </a:rPr>
              <a:t>() function.</a:t>
            </a:r>
          </a:p>
          <a:p>
            <a:pPr algn="l">
              <a:buFont typeface="Arial" panose="020B0604020202020204" pitchFamily="34" charset="0"/>
              <a:buChar char="•"/>
            </a:pPr>
            <a:r>
              <a:rPr lang="en-US" sz="1600" b="0" i="1" dirty="0">
                <a:solidFill>
                  <a:srgbClr val="D1D5DB"/>
                </a:solidFill>
                <a:effectLst/>
                <a:latin typeface="Sitka Heading" pitchFamily="2" charset="0"/>
              </a:rPr>
              <a:t>Subplots are created for each distribution, and histograms of the scaled values are plotted along with the fitted normal distributions.</a:t>
            </a:r>
          </a:p>
          <a:p>
            <a:pPr algn="l">
              <a:buFont typeface="Arial" panose="020B0604020202020204" pitchFamily="34" charset="0"/>
              <a:buChar char="•"/>
            </a:pPr>
            <a:r>
              <a:rPr lang="en-US" sz="1600" b="0" i="1" dirty="0">
                <a:solidFill>
                  <a:srgbClr val="D1D5DB"/>
                </a:solidFill>
                <a:effectLst/>
                <a:latin typeface="Sitka Heading" pitchFamily="2" charset="0"/>
              </a:rPr>
              <a:t>Axis labels and titles are set, and the plot is displayed.</a:t>
            </a:r>
          </a:p>
          <a:p>
            <a:pPr algn="l">
              <a:buFont typeface="Arial" panose="020B0604020202020204" pitchFamily="34" charset="0"/>
              <a:buChar char="•"/>
            </a:pPr>
            <a:endParaRPr lang="en-US" sz="1400" i="1" dirty="0">
              <a:solidFill>
                <a:srgbClr val="D1D5DB"/>
              </a:solidFill>
              <a:latin typeface="Sitka Heading" pitchFamily="2" charset="0"/>
            </a:endParaRPr>
          </a:p>
          <a:p>
            <a:pPr algn="l">
              <a:buFont typeface="Arial" panose="020B0604020202020204" pitchFamily="34" charset="0"/>
              <a:buChar char="•"/>
            </a:pPr>
            <a:r>
              <a:rPr lang="en-US" sz="1600" i="1" dirty="0">
                <a:solidFill>
                  <a:srgbClr val="D1D5DB"/>
                </a:solidFill>
                <a:latin typeface="Sitka Heading" pitchFamily="2" charset="0"/>
              </a:rPr>
              <a:t>The code assumes that there are already scaled versions of the variables (e.g., </a:t>
            </a:r>
            <a:r>
              <a:rPr lang="en-US" sz="1600" i="1" dirty="0" err="1">
                <a:solidFill>
                  <a:srgbClr val="D1D5DB"/>
                </a:solidFill>
                <a:latin typeface="Sitka Heading" pitchFamily="2" charset="0"/>
              </a:rPr>
              <a:t>scaled_latitude</a:t>
            </a:r>
            <a:r>
              <a:rPr lang="en-US" sz="1600" i="1" dirty="0">
                <a:solidFill>
                  <a:srgbClr val="D1D5DB"/>
                </a:solidFill>
                <a:latin typeface="Sitka Heading" pitchFamily="2" charset="0"/>
              </a:rPr>
              <a:t>, </a:t>
            </a:r>
            <a:r>
              <a:rPr lang="en-US" sz="1600" i="1" dirty="0" err="1">
                <a:solidFill>
                  <a:srgbClr val="D1D5DB"/>
                </a:solidFill>
                <a:latin typeface="Sitka Heading" pitchFamily="2" charset="0"/>
              </a:rPr>
              <a:t>scaled_longitude</a:t>
            </a:r>
            <a:r>
              <a:rPr lang="en-US" sz="1600" i="1" dirty="0">
                <a:solidFill>
                  <a:srgbClr val="D1D5DB"/>
                </a:solidFill>
                <a:latin typeface="Sitka Heading" pitchFamily="2" charset="0"/>
              </a:rPr>
              <a:t>, </a:t>
            </a:r>
            <a:r>
              <a:rPr lang="en-US" sz="1600" i="1" dirty="0" err="1">
                <a:solidFill>
                  <a:srgbClr val="D1D5DB"/>
                </a:solidFill>
                <a:latin typeface="Sitka Heading" pitchFamily="2" charset="0"/>
              </a:rPr>
              <a:t>scaled_altitude</a:t>
            </a:r>
            <a:r>
              <a:rPr lang="en-US" sz="1600" i="1" dirty="0">
                <a:solidFill>
                  <a:srgbClr val="D1D5DB"/>
                </a:solidFill>
                <a:latin typeface="Sitka Heading" pitchFamily="2" charset="0"/>
              </a:rPr>
              <a:t>) available.</a:t>
            </a:r>
          </a:p>
          <a:p>
            <a:pPr algn="l">
              <a:buFont typeface="Arial" panose="020B0604020202020204" pitchFamily="34" charset="0"/>
              <a:buChar char="•"/>
            </a:pPr>
            <a:r>
              <a:rPr lang="en-US" sz="1600" i="1" dirty="0">
                <a:solidFill>
                  <a:srgbClr val="D1D5DB"/>
                </a:solidFill>
                <a:latin typeface="Sitka Heading" pitchFamily="2" charset="0"/>
              </a:rPr>
              <a:t>Distribution fitting is performed using the </a:t>
            </a:r>
            <a:r>
              <a:rPr lang="en-US" sz="1600" i="1" dirty="0" err="1">
                <a:solidFill>
                  <a:srgbClr val="D1D5DB"/>
                </a:solidFill>
                <a:latin typeface="Sitka Heading" pitchFamily="2" charset="0"/>
              </a:rPr>
              <a:t>stats.norm.fit</a:t>
            </a:r>
            <a:r>
              <a:rPr lang="en-US" sz="1600" i="1" dirty="0">
                <a:solidFill>
                  <a:srgbClr val="D1D5DB"/>
                </a:solidFill>
                <a:latin typeface="Sitka Heading" pitchFamily="2" charset="0"/>
              </a:rPr>
              <a:t>() function from the </a:t>
            </a:r>
            <a:r>
              <a:rPr lang="en-US" sz="1600" i="1" dirty="0" err="1">
                <a:solidFill>
                  <a:srgbClr val="D1D5DB"/>
                </a:solidFill>
                <a:latin typeface="Sitka Heading" pitchFamily="2" charset="0"/>
              </a:rPr>
              <a:t>scipy.stats</a:t>
            </a:r>
            <a:r>
              <a:rPr lang="en-US" sz="1600" i="1" dirty="0">
                <a:solidFill>
                  <a:srgbClr val="D1D5DB"/>
                </a:solidFill>
                <a:latin typeface="Sitka Heading" pitchFamily="2" charset="0"/>
              </a:rPr>
              <a:t> module.</a:t>
            </a:r>
          </a:p>
          <a:p>
            <a:pPr algn="l">
              <a:buFont typeface="Arial" panose="020B0604020202020204" pitchFamily="34" charset="0"/>
              <a:buChar char="•"/>
            </a:pPr>
            <a:r>
              <a:rPr lang="en-US" sz="1600" i="1" dirty="0">
                <a:solidFill>
                  <a:srgbClr val="D1D5DB"/>
                </a:solidFill>
                <a:latin typeface="Sitka Heading" pitchFamily="2" charset="0"/>
              </a:rPr>
              <a:t>For each variable, the function estimates the parameters of a normal distribution (mean and standard deviation) that best fit the scaled values.</a:t>
            </a:r>
          </a:p>
          <a:p>
            <a:pPr algn="l">
              <a:buFont typeface="Arial" panose="020B0604020202020204" pitchFamily="34" charset="0"/>
              <a:buChar char="•"/>
            </a:pPr>
            <a:r>
              <a:rPr lang="en-US" sz="1600" i="1" dirty="0">
                <a:solidFill>
                  <a:srgbClr val="D1D5DB"/>
                </a:solidFill>
                <a:latin typeface="Sitka Heading" pitchFamily="2" charset="0"/>
              </a:rPr>
              <a:t>The resulting parameters are stored in </a:t>
            </a:r>
            <a:r>
              <a:rPr lang="en-US" sz="1600" i="1" dirty="0" err="1">
                <a:solidFill>
                  <a:srgbClr val="D1D5DB"/>
                </a:solidFill>
                <a:latin typeface="Sitka Heading" pitchFamily="2" charset="0"/>
              </a:rPr>
              <a:t>latitude_dist</a:t>
            </a:r>
            <a:r>
              <a:rPr lang="en-US" sz="1600" i="1" dirty="0">
                <a:solidFill>
                  <a:srgbClr val="D1D5DB"/>
                </a:solidFill>
                <a:latin typeface="Sitka Heading" pitchFamily="2" charset="0"/>
              </a:rPr>
              <a:t>, </a:t>
            </a:r>
            <a:r>
              <a:rPr lang="en-US" sz="1600" i="1" dirty="0" err="1">
                <a:solidFill>
                  <a:srgbClr val="D1D5DB"/>
                </a:solidFill>
                <a:latin typeface="Sitka Heading" pitchFamily="2" charset="0"/>
              </a:rPr>
              <a:t>longitude_dist</a:t>
            </a:r>
            <a:r>
              <a:rPr lang="en-US" sz="1600" i="1" dirty="0">
                <a:solidFill>
                  <a:srgbClr val="D1D5DB"/>
                </a:solidFill>
                <a:latin typeface="Sitka Heading" pitchFamily="2" charset="0"/>
              </a:rPr>
              <a:t>, and </a:t>
            </a:r>
            <a:r>
              <a:rPr lang="en-US" sz="1600" i="1" dirty="0" err="1">
                <a:solidFill>
                  <a:srgbClr val="D1D5DB"/>
                </a:solidFill>
                <a:latin typeface="Sitka Heading" pitchFamily="2" charset="0"/>
              </a:rPr>
              <a:t>altitude_dist</a:t>
            </a:r>
            <a:r>
              <a:rPr lang="en-US" sz="1600" i="1" dirty="0">
                <a:solidFill>
                  <a:srgbClr val="D1D5DB"/>
                </a:solidFill>
                <a:latin typeface="Sitka Heading" pitchFamily="2" charset="0"/>
              </a:rPr>
              <a:t>, respectively.</a:t>
            </a:r>
          </a:p>
          <a:p>
            <a:pPr algn="l">
              <a:buFont typeface="Arial" panose="020B0604020202020204" pitchFamily="34" charset="0"/>
              <a:buChar char="•"/>
            </a:pPr>
            <a:endParaRPr lang="en-US" sz="1600" i="1" dirty="0">
              <a:solidFill>
                <a:srgbClr val="D1D5DB"/>
              </a:solidFill>
              <a:latin typeface="Sitka Heading" pitchFamily="2" charset="0"/>
            </a:endParaRPr>
          </a:p>
          <a:p>
            <a:pPr algn="l">
              <a:buFont typeface="Arial" panose="020B0604020202020204" pitchFamily="34" charset="0"/>
              <a:buChar char="•"/>
            </a:pPr>
            <a:r>
              <a:rPr lang="en-US" sz="1600" i="1" dirty="0">
                <a:solidFill>
                  <a:srgbClr val="00B050"/>
                </a:solidFill>
                <a:latin typeface="Sitka Heading" pitchFamily="2" charset="0"/>
              </a:rPr>
              <a:t>Creating the Figure and Subplots:</a:t>
            </a:r>
          </a:p>
          <a:p>
            <a:pPr algn="l">
              <a:buFont typeface="Arial" panose="020B0604020202020204" pitchFamily="34" charset="0"/>
              <a:buChar char="•"/>
            </a:pPr>
            <a:r>
              <a:rPr lang="en-US" sz="1600" i="1" dirty="0">
                <a:solidFill>
                  <a:srgbClr val="D1D5DB"/>
                </a:solidFill>
                <a:latin typeface="Sitka Heading" pitchFamily="2" charset="0"/>
              </a:rPr>
              <a:t>The code initializes a figure using </a:t>
            </a:r>
            <a:r>
              <a:rPr lang="en-US" sz="1600" i="1" dirty="0" err="1">
                <a:solidFill>
                  <a:srgbClr val="D1D5DB"/>
                </a:solidFill>
                <a:latin typeface="Sitka Heading" pitchFamily="2" charset="0"/>
              </a:rPr>
              <a:t>plt.figure</a:t>
            </a:r>
            <a:r>
              <a:rPr lang="en-US" sz="1600" i="1" dirty="0">
                <a:solidFill>
                  <a:srgbClr val="D1D5DB"/>
                </a:solidFill>
                <a:latin typeface="Sitka Heading" pitchFamily="2" charset="0"/>
              </a:rPr>
              <a:t>(</a:t>
            </a:r>
            <a:r>
              <a:rPr lang="en-US" sz="1600" i="1" dirty="0" err="1">
                <a:solidFill>
                  <a:srgbClr val="D1D5DB"/>
                </a:solidFill>
                <a:latin typeface="Sitka Heading" pitchFamily="2" charset="0"/>
              </a:rPr>
              <a:t>figsize</a:t>
            </a:r>
            <a:r>
              <a:rPr lang="en-US" sz="1600" i="1" dirty="0">
                <a:solidFill>
                  <a:srgbClr val="D1D5DB"/>
                </a:solidFill>
                <a:latin typeface="Sitka Heading" pitchFamily="2" charset="0"/>
              </a:rPr>
              <a:t>=(10, 6)), specifying the size of the figure.</a:t>
            </a:r>
          </a:p>
          <a:p>
            <a:pPr algn="l">
              <a:buFont typeface="Arial" panose="020B0604020202020204" pitchFamily="34" charset="0"/>
              <a:buChar char="•"/>
            </a:pPr>
            <a:r>
              <a:rPr lang="en-US" sz="1600" i="1" dirty="0">
                <a:solidFill>
                  <a:srgbClr val="D1D5DB"/>
                </a:solidFill>
                <a:latin typeface="Sitka Heading" pitchFamily="2" charset="0"/>
              </a:rPr>
              <a:t>Three subplots are created using </a:t>
            </a:r>
            <a:r>
              <a:rPr lang="en-US" sz="1600" i="1" dirty="0" err="1">
                <a:solidFill>
                  <a:srgbClr val="D1D5DB"/>
                </a:solidFill>
                <a:latin typeface="Sitka Heading" pitchFamily="2" charset="0"/>
              </a:rPr>
              <a:t>plt.subplot</a:t>
            </a:r>
            <a:r>
              <a:rPr lang="en-US" sz="1600" i="1" dirty="0">
                <a:solidFill>
                  <a:srgbClr val="D1D5DB"/>
                </a:solidFill>
                <a:latin typeface="Sitka Heading" pitchFamily="2" charset="0"/>
              </a:rPr>
              <a:t>(1, 3, 1), </a:t>
            </a:r>
            <a:r>
              <a:rPr lang="en-US" sz="1600" i="1" dirty="0" err="1">
                <a:solidFill>
                  <a:srgbClr val="D1D5DB"/>
                </a:solidFill>
                <a:latin typeface="Sitka Heading" pitchFamily="2" charset="0"/>
              </a:rPr>
              <a:t>plt.subplot</a:t>
            </a:r>
            <a:r>
              <a:rPr lang="en-US" sz="1600" i="1" dirty="0">
                <a:solidFill>
                  <a:srgbClr val="D1D5DB"/>
                </a:solidFill>
                <a:latin typeface="Sitka Heading" pitchFamily="2" charset="0"/>
              </a:rPr>
              <a:t>(1, 3, 2), and </a:t>
            </a:r>
            <a:r>
              <a:rPr lang="en-US" sz="1600" i="1" dirty="0" err="1">
                <a:solidFill>
                  <a:srgbClr val="D1D5DB"/>
                </a:solidFill>
                <a:latin typeface="Sitka Heading" pitchFamily="2" charset="0"/>
              </a:rPr>
              <a:t>plt.subplot</a:t>
            </a:r>
            <a:r>
              <a:rPr lang="en-US" sz="1600" i="1" dirty="0">
                <a:solidFill>
                  <a:srgbClr val="D1D5DB"/>
                </a:solidFill>
                <a:latin typeface="Sitka Heading" pitchFamily="2" charset="0"/>
              </a:rPr>
              <a:t>(1, 3, 3).</a:t>
            </a:r>
          </a:p>
          <a:p>
            <a:pPr algn="l">
              <a:buFont typeface="Arial" panose="020B0604020202020204" pitchFamily="34" charset="0"/>
              <a:buChar char="•"/>
            </a:pPr>
            <a:r>
              <a:rPr lang="en-US" sz="1600" i="1" dirty="0">
                <a:solidFill>
                  <a:srgbClr val="D1D5DB"/>
                </a:solidFill>
                <a:latin typeface="Sitka Heading" pitchFamily="2" charset="0"/>
              </a:rPr>
              <a:t>The numbers 1, 3, 1 in </a:t>
            </a:r>
            <a:r>
              <a:rPr lang="en-US" sz="1600" i="1" dirty="0" err="1">
                <a:solidFill>
                  <a:srgbClr val="D1D5DB"/>
                </a:solidFill>
                <a:latin typeface="Sitka Heading" pitchFamily="2" charset="0"/>
              </a:rPr>
              <a:t>plt.subplot</a:t>
            </a:r>
            <a:r>
              <a:rPr lang="en-US" sz="1600" i="1" dirty="0">
                <a:solidFill>
                  <a:srgbClr val="D1D5DB"/>
                </a:solidFill>
                <a:latin typeface="Sitka Heading" pitchFamily="2" charset="0"/>
              </a:rPr>
              <a:t>(1, 3, 1) indicate that the figure should have 1 row, 3 columns, and the current plot is the first one.</a:t>
            </a:r>
          </a:p>
          <a:p>
            <a:pPr algn="l"/>
            <a:endParaRPr lang="en-US" b="0" i="1" dirty="0">
              <a:solidFill>
                <a:srgbClr val="D1D5DB"/>
              </a:solidFill>
              <a:effectLst/>
              <a:latin typeface="Sitka Heading" pitchFamily="2" charset="0"/>
            </a:endParaRPr>
          </a:p>
          <a:p>
            <a:pPr algn="l">
              <a:buFont typeface="Arial" panose="020B0604020202020204" pitchFamily="34" charset="0"/>
              <a:buChar char="•"/>
            </a:pPr>
            <a:endParaRPr lang="en-US" i="1" dirty="0">
              <a:solidFill>
                <a:srgbClr val="D1D5DB"/>
              </a:solidFill>
              <a:latin typeface="Sitka Heading" pitchFamily="2" charset="0"/>
            </a:endParaRPr>
          </a:p>
          <a:p>
            <a:pPr algn="l">
              <a:buFont typeface="Arial" panose="020B0604020202020204" pitchFamily="34" charset="0"/>
              <a:buChar char="•"/>
            </a:pPr>
            <a:endParaRPr lang="en-US" b="0" i="1" dirty="0">
              <a:solidFill>
                <a:srgbClr val="D1D5DB"/>
              </a:solidFill>
              <a:effectLst/>
              <a:latin typeface="Sitka Heading" pitchFamily="2" charset="0"/>
            </a:endParaRPr>
          </a:p>
          <a:p>
            <a:pPr algn="l"/>
            <a:endParaRPr lang="en-US" i="1" dirty="0">
              <a:solidFill>
                <a:srgbClr val="D1D5DB"/>
              </a:solidFill>
              <a:latin typeface="Sitka Heading" pitchFamily="2" charset="0"/>
            </a:endParaRPr>
          </a:p>
          <a:p>
            <a:pPr algn="l"/>
            <a:endParaRPr lang="en-US" b="0" i="1" dirty="0">
              <a:solidFill>
                <a:srgbClr val="D1D5DB"/>
              </a:solidFill>
              <a:effectLst/>
              <a:latin typeface="Sitka Heading" pitchFamily="2" charset="0"/>
            </a:endParaRPr>
          </a:p>
          <a:p>
            <a:pPr algn="l">
              <a:buFont typeface="Arial" panose="020B0604020202020204" pitchFamily="34" charset="0"/>
              <a:buChar char="•"/>
            </a:pPr>
            <a:endParaRPr lang="en-US" i="1" dirty="0">
              <a:solidFill>
                <a:srgbClr val="D1D5DB"/>
              </a:solidFill>
              <a:latin typeface="Sitka Heading" pitchFamily="2" charset="0"/>
            </a:endParaRPr>
          </a:p>
          <a:p>
            <a:pPr algn="l">
              <a:buFont typeface="Arial" panose="020B0604020202020204" pitchFamily="34" charset="0"/>
              <a:buChar char="•"/>
            </a:pPr>
            <a:endParaRPr lang="en-US" b="0" i="1" dirty="0">
              <a:solidFill>
                <a:srgbClr val="D1D5DB"/>
              </a:solidFill>
              <a:effectLst/>
              <a:latin typeface="Sitka Heading" pitchFamily="2" charset="0"/>
            </a:endParaRPr>
          </a:p>
          <a:p>
            <a:endParaRPr lang="en-IN" sz="2000" i="1" dirty="0">
              <a:latin typeface="Sitka Heading" pitchFamily="2" charset="0"/>
            </a:endParaRPr>
          </a:p>
        </p:txBody>
      </p:sp>
      <p:sp>
        <p:nvSpPr>
          <p:cNvPr id="3" name="Rectangle 1">
            <a:extLst>
              <a:ext uri="{FF2B5EF4-FFF2-40B4-BE49-F238E27FC236}">
                <a16:creationId xmlns:a16="http://schemas.microsoft.com/office/drawing/2014/main" id="{E09F52C0-A6F4-4D31-F01E-40593EA3A6B5}"/>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62CC696-D12A-959D-680A-054FE14C41E5}"/>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A3871BBA-2563-9475-AD55-1F30624D8D49}"/>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572234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36" y="2780928"/>
            <a:ext cx="10945216" cy="3384376"/>
          </a:xfrm>
        </p:spPr>
        <p:txBody>
          <a:bodyPr/>
          <a:lstStyle/>
          <a:p>
            <a:r>
              <a:rPr lang="en-US" sz="1600" b="0" dirty="0">
                <a:solidFill>
                  <a:srgbClr val="6AA94F"/>
                </a:solidFill>
                <a:effectLst/>
                <a:latin typeface="Courier New" panose="02070309020205020404" pitchFamily="49" charset="0"/>
              </a:rPr>
              <a:t># CALCULATE THE DATA TRANSMISSION RATE FOR A GIVEN DISTANCE</a:t>
            </a:r>
            <a:br>
              <a:rPr lang="en-US" sz="1600" b="0" dirty="0">
                <a:solidFill>
                  <a:srgbClr val="D4D4D4"/>
                </a:solidFill>
                <a:effectLst/>
                <a:latin typeface="Courier New" panose="02070309020205020404" pitchFamily="49" charset="0"/>
              </a:rPr>
            </a:br>
            <a:r>
              <a:rPr lang="en-US" sz="1600" b="0" dirty="0">
                <a:solidFill>
                  <a:srgbClr val="569CD6"/>
                </a:solidFill>
                <a:effectLst/>
                <a:latin typeface="Courier New" panose="02070309020205020404" pitchFamily="49" charset="0"/>
              </a:rPr>
              <a:t>DEF</a:t>
            </a:r>
            <a:r>
              <a:rPr lang="en-US" sz="1600" b="0" dirty="0">
                <a:solidFill>
                  <a:srgbClr val="D4D4D4"/>
                </a:solidFill>
                <a:effectLst/>
                <a:latin typeface="Courier New" panose="02070309020205020404" pitchFamily="49" charset="0"/>
              </a:rPr>
              <a:t> </a:t>
            </a:r>
            <a:r>
              <a:rPr lang="en-US" sz="1600" b="0" dirty="0">
                <a:solidFill>
                  <a:srgbClr val="DCDCAA"/>
                </a:solidFill>
                <a:effectLst/>
                <a:latin typeface="Courier New" panose="02070309020205020404" pitchFamily="49" charset="0"/>
              </a:rPr>
              <a:t>CALCULATE_DATA_TRANSMISSION_RATE</a:t>
            </a:r>
            <a:r>
              <a:rPr lang="en-US" sz="1600" b="0" dirty="0">
                <a:solidFill>
                  <a:srgbClr val="D4D4D4"/>
                </a:solidFill>
                <a:effectLst/>
                <a:latin typeface="Courier New" panose="02070309020205020404" pitchFamily="49" charset="0"/>
              </a:rPr>
              <a:t>(</a:t>
            </a:r>
            <a:r>
              <a:rPr lang="en-US" sz="1600" b="0" dirty="0">
                <a:solidFill>
                  <a:srgbClr val="9CDCFE"/>
                </a:solidFill>
                <a:effectLst/>
                <a:latin typeface="Courier New" panose="02070309020205020404" pitchFamily="49" charset="0"/>
              </a:rPr>
              <a:t>DISTANCE</a:t>
            </a:r>
            <a:r>
              <a:rPr lang="en-US" sz="1600" b="0" dirty="0">
                <a:solidFill>
                  <a:srgbClr val="D4D4D4"/>
                </a:solidFill>
                <a:effectLst/>
                <a:latin typeface="Courier New" panose="02070309020205020404" pitchFamily="49" charset="0"/>
              </a:rPr>
              <a:t>)</a:t>
            </a:r>
            <a:r>
              <a:rPr lang="en-US" sz="1600" b="0" dirty="0">
                <a:solidFill>
                  <a:srgbClr val="DCDCDC"/>
                </a:solidFill>
                <a:effectLst/>
                <a:latin typeface="Courier New" panose="02070309020205020404" pitchFamily="49" charset="0"/>
              </a:rPr>
              <a:t>:</a:t>
            </a:r>
            <a:br>
              <a:rPr lang="en-US" sz="1600" b="0" dirty="0">
                <a:solidFill>
                  <a:srgbClr val="D4D4D4"/>
                </a:solidFill>
                <a:effectLst/>
                <a:latin typeface="Courier New" panose="02070309020205020404" pitchFamily="49" charset="0"/>
              </a:rPr>
            </a:br>
            <a:r>
              <a:rPr lang="en-US" sz="1600" b="0" dirty="0">
                <a:solidFill>
                  <a:srgbClr val="D4D4D4"/>
                </a:solidFill>
                <a:effectLst/>
                <a:latin typeface="Courier New" panose="02070309020205020404" pitchFamily="49" charset="0"/>
              </a:rPr>
              <a:t>    </a:t>
            </a:r>
            <a:r>
              <a:rPr lang="en-US" sz="1600" b="0" dirty="0">
                <a:solidFill>
                  <a:srgbClr val="C586C0"/>
                </a:solidFill>
                <a:effectLst/>
                <a:latin typeface="Courier New" panose="02070309020205020404" pitchFamily="49" charset="0"/>
              </a:rPr>
              <a:t>IF</a:t>
            </a:r>
            <a:r>
              <a:rPr lang="en-US" sz="1600" b="0" dirty="0">
                <a:solidFill>
                  <a:srgbClr val="D4D4D4"/>
                </a:solidFill>
                <a:effectLst/>
                <a:latin typeface="Courier New" panose="02070309020205020404" pitchFamily="49" charset="0"/>
              </a:rPr>
              <a:t> DISTANCE &lt; </a:t>
            </a:r>
            <a:r>
              <a:rPr lang="en-US" sz="1600" b="0" dirty="0">
                <a:solidFill>
                  <a:srgbClr val="B5CEA8"/>
                </a:solidFill>
                <a:effectLst/>
                <a:latin typeface="Courier New" panose="02070309020205020404" pitchFamily="49" charset="0"/>
              </a:rPr>
              <a:t>300</a:t>
            </a:r>
            <a:r>
              <a:rPr lang="en-US" sz="1600" b="0" dirty="0">
                <a:solidFill>
                  <a:srgbClr val="DCDCDC"/>
                </a:solidFill>
                <a:effectLst/>
                <a:latin typeface="Courier New" panose="02070309020205020404" pitchFamily="49" charset="0"/>
              </a:rPr>
              <a:t>:</a:t>
            </a:r>
            <a:br>
              <a:rPr lang="en-US" sz="1600" b="0" dirty="0">
                <a:solidFill>
                  <a:srgbClr val="D4D4D4"/>
                </a:solidFill>
                <a:effectLst/>
                <a:latin typeface="Courier New" panose="02070309020205020404" pitchFamily="49" charset="0"/>
              </a:rPr>
            </a:br>
            <a:r>
              <a:rPr lang="en-US" sz="1600" b="0" dirty="0">
                <a:solidFill>
                  <a:srgbClr val="D4D4D4"/>
                </a:solidFill>
                <a:effectLst/>
                <a:latin typeface="Courier New" panose="02070309020205020404" pitchFamily="49" charset="0"/>
              </a:rPr>
              <a:t>        </a:t>
            </a:r>
            <a:r>
              <a:rPr lang="en-US" sz="1600" b="0" dirty="0">
                <a:solidFill>
                  <a:srgbClr val="C586C0"/>
                </a:solidFill>
                <a:effectLst/>
                <a:latin typeface="Courier New" panose="02070309020205020404" pitchFamily="49" charset="0"/>
              </a:rPr>
              <a:t>RETURN</a:t>
            </a:r>
            <a:r>
              <a:rPr lang="en-US" sz="1600" b="0" dirty="0">
                <a:solidFill>
                  <a:srgbClr val="D4D4D4"/>
                </a:solidFill>
                <a:effectLst/>
                <a:latin typeface="Courier New" panose="02070309020205020404" pitchFamily="49" charset="0"/>
              </a:rPr>
              <a:t> </a:t>
            </a:r>
            <a:r>
              <a:rPr lang="en-US" sz="1600" b="0" dirty="0">
                <a:solidFill>
                  <a:srgbClr val="B5CEA8"/>
                </a:solidFill>
                <a:effectLst/>
                <a:latin typeface="Courier New" panose="02070309020205020404" pitchFamily="49" charset="0"/>
              </a:rPr>
              <a:t>100</a:t>
            </a:r>
            <a:br>
              <a:rPr lang="en-US" sz="1600" b="0" dirty="0">
                <a:solidFill>
                  <a:srgbClr val="D4D4D4"/>
                </a:solidFill>
                <a:effectLst/>
                <a:latin typeface="Courier New" panose="02070309020205020404" pitchFamily="49" charset="0"/>
              </a:rPr>
            </a:br>
            <a:r>
              <a:rPr lang="en-US" sz="1600" b="0" dirty="0">
                <a:solidFill>
                  <a:srgbClr val="D4D4D4"/>
                </a:solidFill>
                <a:effectLst/>
                <a:latin typeface="Courier New" panose="02070309020205020404" pitchFamily="49" charset="0"/>
              </a:rPr>
              <a:t>    </a:t>
            </a:r>
            <a:r>
              <a:rPr lang="en-US" sz="1600" b="0" dirty="0">
                <a:solidFill>
                  <a:srgbClr val="C586C0"/>
                </a:solidFill>
                <a:effectLst/>
                <a:latin typeface="Courier New" panose="02070309020205020404" pitchFamily="49" charset="0"/>
              </a:rPr>
              <a:t>ELIF</a:t>
            </a:r>
            <a:r>
              <a:rPr lang="en-US" sz="1600" b="0" dirty="0">
                <a:solidFill>
                  <a:srgbClr val="D4D4D4"/>
                </a:solidFill>
                <a:effectLst/>
                <a:latin typeface="Courier New" panose="02070309020205020404" pitchFamily="49" charset="0"/>
              </a:rPr>
              <a:t> DISTANCE &lt; </a:t>
            </a:r>
            <a:r>
              <a:rPr lang="en-US" sz="1600" b="0" dirty="0">
                <a:solidFill>
                  <a:srgbClr val="B5CEA8"/>
                </a:solidFill>
                <a:effectLst/>
                <a:latin typeface="Courier New" panose="02070309020205020404" pitchFamily="49" charset="0"/>
              </a:rPr>
              <a:t>400</a:t>
            </a:r>
            <a:r>
              <a:rPr lang="en-US" sz="1600" b="0" dirty="0">
                <a:solidFill>
                  <a:srgbClr val="DCDCDC"/>
                </a:solidFill>
                <a:effectLst/>
                <a:latin typeface="Courier New" panose="02070309020205020404" pitchFamily="49" charset="0"/>
              </a:rPr>
              <a:t>:</a:t>
            </a:r>
            <a:br>
              <a:rPr lang="en-US" sz="1600" b="0" dirty="0">
                <a:solidFill>
                  <a:srgbClr val="D4D4D4"/>
                </a:solidFill>
                <a:effectLst/>
                <a:latin typeface="Courier New" panose="02070309020205020404" pitchFamily="49" charset="0"/>
              </a:rPr>
            </a:br>
            <a:r>
              <a:rPr lang="en-US" sz="1600" b="0" dirty="0">
                <a:solidFill>
                  <a:srgbClr val="D4D4D4"/>
                </a:solidFill>
                <a:effectLst/>
                <a:latin typeface="Courier New" panose="02070309020205020404" pitchFamily="49" charset="0"/>
              </a:rPr>
              <a:t>        </a:t>
            </a:r>
            <a:r>
              <a:rPr lang="en-US" sz="1600" b="0" dirty="0">
                <a:solidFill>
                  <a:srgbClr val="C586C0"/>
                </a:solidFill>
                <a:effectLst/>
                <a:latin typeface="Courier New" panose="02070309020205020404" pitchFamily="49" charset="0"/>
              </a:rPr>
              <a:t>RETURN</a:t>
            </a:r>
            <a:r>
              <a:rPr lang="en-US" sz="1600" b="0" dirty="0">
                <a:solidFill>
                  <a:srgbClr val="D4D4D4"/>
                </a:solidFill>
                <a:effectLst/>
                <a:latin typeface="Courier New" panose="02070309020205020404" pitchFamily="49" charset="0"/>
              </a:rPr>
              <a:t> </a:t>
            </a:r>
            <a:r>
              <a:rPr lang="en-US" sz="1600" b="0" dirty="0">
                <a:solidFill>
                  <a:srgbClr val="B5CEA8"/>
                </a:solidFill>
                <a:effectLst/>
                <a:latin typeface="Courier New" panose="02070309020205020404" pitchFamily="49" charset="0"/>
              </a:rPr>
              <a:t>75</a:t>
            </a:r>
            <a:br>
              <a:rPr lang="en-US" sz="1600" b="0" dirty="0">
                <a:solidFill>
                  <a:srgbClr val="D4D4D4"/>
                </a:solidFill>
                <a:effectLst/>
                <a:latin typeface="Courier New" panose="02070309020205020404" pitchFamily="49" charset="0"/>
              </a:rPr>
            </a:br>
            <a:r>
              <a:rPr lang="en-US" sz="1600" b="0" dirty="0">
                <a:solidFill>
                  <a:srgbClr val="D4D4D4"/>
                </a:solidFill>
                <a:effectLst/>
                <a:latin typeface="Courier New" panose="02070309020205020404" pitchFamily="49" charset="0"/>
              </a:rPr>
              <a:t>    </a:t>
            </a:r>
            <a:r>
              <a:rPr lang="en-US" sz="1600" b="0" dirty="0">
                <a:solidFill>
                  <a:srgbClr val="C586C0"/>
                </a:solidFill>
                <a:effectLst/>
                <a:latin typeface="Courier New" panose="02070309020205020404" pitchFamily="49" charset="0"/>
              </a:rPr>
              <a:t>ELIF</a:t>
            </a:r>
            <a:r>
              <a:rPr lang="en-US" sz="1600" b="0" dirty="0">
                <a:solidFill>
                  <a:srgbClr val="D4D4D4"/>
                </a:solidFill>
                <a:effectLst/>
                <a:latin typeface="Courier New" panose="02070309020205020404" pitchFamily="49" charset="0"/>
              </a:rPr>
              <a:t> DISTANCE &lt; </a:t>
            </a:r>
            <a:r>
              <a:rPr lang="en-US" sz="1600" b="0" dirty="0">
                <a:solidFill>
                  <a:srgbClr val="B5CEA8"/>
                </a:solidFill>
                <a:effectLst/>
                <a:latin typeface="Courier New" panose="02070309020205020404" pitchFamily="49" charset="0"/>
              </a:rPr>
              <a:t>500</a:t>
            </a:r>
            <a:r>
              <a:rPr lang="en-US" sz="1600" b="0" dirty="0">
                <a:solidFill>
                  <a:srgbClr val="DCDCDC"/>
                </a:solidFill>
                <a:effectLst/>
                <a:latin typeface="Courier New" panose="02070309020205020404" pitchFamily="49" charset="0"/>
              </a:rPr>
              <a:t>:</a:t>
            </a:r>
            <a:br>
              <a:rPr lang="en-US" sz="1600" b="0" dirty="0">
                <a:solidFill>
                  <a:srgbClr val="D4D4D4"/>
                </a:solidFill>
                <a:effectLst/>
                <a:latin typeface="Courier New" panose="02070309020205020404" pitchFamily="49" charset="0"/>
              </a:rPr>
            </a:br>
            <a:r>
              <a:rPr lang="en-US" sz="1600" b="0" dirty="0">
                <a:solidFill>
                  <a:srgbClr val="D4D4D4"/>
                </a:solidFill>
                <a:effectLst/>
                <a:latin typeface="Courier New" panose="02070309020205020404" pitchFamily="49" charset="0"/>
              </a:rPr>
              <a:t>        </a:t>
            </a:r>
            <a:r>
              <a:rPr lang="en-US" sz="1600" b="0" dirty="0">
                <a:solidFill>
                  <a:srgbClr val="C586C0"/>
                </a:solidFill>
                <a:effectLst/>
                <a:latin typeface="Courier New" panose="02070309020205020404" pitchFamily="49" charset="0"/>
              </a:rPr>
              <a:t>RETURN</a:t>
            </a:r>
            <a:r>
              <a:rPr lang="en-US" sz="1600" b="0" dirty="0">
                <a:solidFill>
                  <a:srgbClr val="D4D4D4"/>
                </a:solidFill>
                <a:effectLst/>
                <a:latin typeface="Courier New" panose="02070309020205020404" pitchFamily="49" charset="0"/>
              </a:rPr>
              <a:t> </a:t>
            </a:r>
            <a:r>
              <a:rPr lang="en-US" sz="1600" b="0" dirty="0">
                <a:solidFill>
                  <a:srgbClr val="B5CEA8"/>
                </a:solidFill>
                <a:effectLst/>
                <a:latin typeface="Courier New" panose="02070309020205020404" pitchFamily="49" charset="0"/>
              </a:rPr>
              <a:t>50</a:t>
            </a:r>
            <a:br>
              <a:rPr lang="en-US" sz="1600" b="0" dirty="0">
                <a:solidFill>
                  <a:srgbClr val="D4D4D4"/>
                </a:solidFill>
                <a:effectLst/>
                <a:latin typeface="Courier New" panose="02070309020205020404" pitchFamily="49" charset="0"/>
              </a:rPr>
            </a:br>
            <a:r>
              <a:rPr lang="en-US" sz="1600" b="0" dirty="0">
                <a:solidFill>
                  <a:srgbClr val="D4D4D4"/>
                </a:solidFill>
                <a:effectLst/>
                <a:latin typeface="Courier New" panose="02070309020205020404" pitchFamily="49" charset="0"/>
              </a:rPr>
              <a:t>    </a:t>
            </a:r>
            <a:r>
              <a:rPr lang="en-US" sz="1600" b="0" dirty="0">
                <a:solidFill>
                  <a:srgbClr val="C586C0"/>
                </a:solidFill>
                <a:effectLst/>
                <a:latin typeface="Courier New" panose="02070309020205020404" pitchFamily="49" charset="0"/>
              </a:rPr>
              <a:t>ELSE</a:t>
            </a:r>
            <a:r>
              <a:rPr lang="en-US" sz="1600" b="0" dirty="0">
                <a:solidFill>
                  <a:srgbClr val="DCDCDC"/>
                </a:solidFill>
                <a:effectLst/>
                <a:latin typeface="Courier New" panose="02070309020205020404" pitchFamily="49" charset="0"/>
              </a:rPr>
              <a:t>:</a:t>
            </a:r>
            <a:br>
              <a:rPr lang="en-US" sz="1600" b="0" dirty="0">
                <a:solidFill>
                  <a:srgbClr val="D4D4D4"/>
                </a:solidFill>
                <a:effectLst/>
                <a:latin typeface="Courier New" panose="02070309020205020404" pitchFamily="49" charset="0"/>
              </a:rPr>
            </a:br>
            <a:r>
              <a:rPr lang="en-US" sz="1600" b="0" dirty="0">
                <a:solidFill>
                  <a:srgbClr val="D4D4D4"/>
                </a:solidFill>
                <a:effectLst/>
                <a:latin typeface="Courier New" panose="02070309020205020404" pitchFamily="49" charset="0"/>
              </a:rPr>
              <a:t>        </a:t>
            </a:r>
            <a:r>
              <a:rPr lang="en-US" sz="1600" b="0" dirty="0">
                <a:solidFill>
                  <a:srgbClr val="C586C0"/>
                </a:solidFill>
                <a:effectLst/>
                <a:latin typeface="Courier New" panose="02070309020205020404" pitchFamily="49" charset="0"/>
              </a:rPr>
              <a:t>RETURN</a:t>
            </a:r>
            <a:r>
              <a:rPr lang="en-US" sz="1600" b="0" dirty="0">
                <a:solidFill>
                  <a:srgbClr val="D4D4D4"/>
                </a:solidFill>
                <a:effectLst/>
                <a:latin typeface="Courier New" panose="02070309020205020404" pitchFamily="49" charset="0"/>
              </a:rPr>
              <a:t> </a:t>
            </a:r>
            <a:r>
              <a:rPr lang="en-US" sz="1600" b="0" dirty="0">
                <a:solidFill>
                  <a:srgbClr val="B5CEA8"/>
                </a:solidFill>
                <a:effectLst/>
                <a:latin typeface="Courier New" panose="02070309020205020404" pitchFamily="49" charset="0"/>
              </a:rPr>
              <a:t>25</a:t>
            </a:r>
            <a:br>
              <a:rPr lang="en-US" sz="1600" b="0" dirty="0">
                <a:solidFill>
                  <a:srgbClr val="D4D4D4"/>
                </a:solidFill>
                <a:effectLst/>
                <a:latin typeface="Courier New" panose="02070309020205020404" pitchFamily="49" charset="0"/>
              </a:rPr>
            </a:br>
            <a:br>
              <a:rPr lang="en-US" sz="1600" b="0" dirty="0">
                <a:solidFill>
                  <a:srgbClr val="D4D4D4"/>
                </a:solidFill>
                <a:effectLst/>
                <a:latin typeface="Courier New" panose="02070309020205020404" pitchFamily="49" charset="0"/>
              </a:rPr>
            </a:br>
            <a:br>
              <a:rPr lang="en-US" sz="1600" b="0" dirty="0">
                <a:solidFill>
                  <a:srgbClr val="D4D4D4"/>
                </a:solidFill>
                <a:effectLst/>
                <a:latin typeface="Courier New" panose="02070309020205020404" pitchFamily="49" charset="0"/>
              </a:rPr>
            </a:br>
            <a:r>
              <a:rPr lang="en-US" sz="1600" b="0" dirty="0">
                <a:solidFill>
                  <a:srgbClr val="6AA94F"/>
                </a:solidFill>
                <a:effectLst/>
                <a:latin typeface="Courier New" panose="02070309020205020404" pitchFamily="49" charset="0"/>
              </a:rPr>
              <a:t># CALCULATE THE END-TO-END DATA TRANSMISSION RATE FOR A ROUTING PATH</a:t>
            </a:r>
            <a:br>
              <a:rPr lang="en-US" sz="1600" b="0" dirty="0">
                <a:solidFill>
                  <a:srgbClr val="D4D4D4"/>
                </a:solidFill>
                <a:effectLst/>
                <a:latin typeface="Courier New" panose="02070309020205020404" pitchFamily="49" charset="0"/>
              </a:rPr>
            </a:br>
            <a:r>
              <a:rPr lang="en-US" sz="1600" b="0" dirty="0">
                <a:solidFill>
                  <a:srgbClr val="569CD6"/>
                </a:solidFill>
                <a:effectLst/>
                <a:latin typeface="Courier New" panose="02070309020205020404" pitchFamily="49" charset="0"/>
              </a:rPr>
              <a:t>DEF</a:t>
            </a:r>
            <a:r>
              <a:rPr lang="en-US" sz="1600" b="0" dirty="0">
                <a:solidFill>
                  <a:srgbClr val="D4D4D4"/>
                </a:solidFill>
                <a:effectLst/>
                <a:latin typeface="Courier New" panose="02070309020205020404" pitchFamily="49" charset="0"/>
              </a:rPr>
              <a:t> </a:t>
            </a:r>
            <a:r>
              <a:rPr lang="en-US" sz="1600" b="0" dirty="0">
                <a:solidFill>
                  <a:srgbClr val="DCDCAA"/>
                </a:solidFill>
                <a:effectLst/>
                <a:latin typeface="Courier New" panose="02070309020205020404" pitchFamily="49" charset="0"/>
              </a:rPr>
              <a:t>CALCULATE_END_TO_END_DATA_TRANSMISSION_RATE</a:t>
            </a:r>
            <a:r>
              <a:rPr lang="en-US" sz="1600" b="0" dirty="0">
                <a:solidFill>
                  <a:srgbClr val="D4D4D4"/>
                </a:solidFill>
                <a:effectLst/>
                <a:latin typeface="Courier New" panose="02070309020205020404" pitchFamily="49" charset="0"/>
              </a:rPr>
              <a:t>(</a:t>
            </a:r>
            <a:r>
              <a:rPr lang="en-US" sz="1600" b="0" dirty="0">
                <a:solidFill>
                  <a:srgbClr val="9CDCFE"/>
                </a:solidFill>
                <a:effectLst/>
                <a:latin typeface="Courier New" panose="02070309020205020404" pitchFamily="49" charset="0"/>
              </a:rPr>
              <a:t>PATH</a:t>
            </a:r>
            <a:r>
              <a:rPr lang="en-US" sz="1600" b="0" dirty="0">
                <a:solidFill>
                  <a:srgbClr val="D4D4D4"/>
                </a:solidFill>
                <a:effectLst/>
                <a:latin typeface="Courier New" panose="02070309020205020404" pitchFamily="49" charset="0"/>
              </a:rPr>
              <a:t>)</a:t>
            </a:r>
            <a:r>
              <a:rPr lang="en-US" sz="1600" b="0" dirty="0">
                <a:solidFill>
                  <a:srgbClr val="DCDCDC"/>
                </a:solidFill>
                <a:effectLst/>
                <a:latin typeface="Courier New" panose="02070309020205020404" pitchFamily="49" charset="0"/>
              </a:rPr>
              <a:t>:</a:t>
            </a:r>
            <a:br>
              <a:rPr lang="en-US" sz="1600" b="0" dirty="0">
                <a:solidFill>
                  <a:srgbClr val="D4D4D4"/>
                </a:solidFill>
                <a:effectLst/>
                <a:latin typeface="Courier New" panose="02070309020205020404" pitchFamily="49" charset="0"/>
              </a:rPr>
            </a:br>
            <a:r>
              <a:rPr lang="en-US" sz="1600" b="0" dirty="0">
                <a:solidFill>
                  <a:srgbClr val="D4D4D4"/>
                </a:solidFill>
                <a:effectLst/>
                <a:latin typeface="Courier New" panose="02070309020205020404" pitchFamily="49" charset="0"/>
              </a:rPr>
              <a:t>    DATA_TRANSMISSION_RATES = </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CALCULATE_DATA_TRANSMISSION_RATE</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CALCULATE_DISTANCE</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PATH</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I</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 PATH</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I+</a:t>
            </a:r>
            <a:r>
              <a:rPr lang="en-US" sz="1600" b="0" dirty="0">
                <a:solidFill>
                  <a:srgbClr val="B5CEA8"/>
                </a:solidFill>
                <a:effectLst/>
                <a:latin typeface="Courier New" panose="02070309020205020404" pitchFamily="49" charset="0"/>
              </a:rPr>
              <a:t>1</a:t>
            </a:r>
            <a:r>
              <a:rPr lang="en-US" sz="1600" b="0" dirty="0">
                <a:solidFill>
                  <a:srgbClr val="DCDCDC"/>
                </a:solidFill>
                <a:effectLst/>
                <a:latin typeface="Courier New" panose="02070309020205020404" pitchFamily="49" charset="0"/>
              </a:rPr>
              <a:t>]))</a:t>
            </a:r>
            <a:br>
              <a:rPr lang="en-US" sz="1600" b="0" dirty="0">
                <a:solidFill>
                  <a:srgbClr val="D4D4D4"/>
                </a:solidFill>
                <a:effectLst/>
                <a:latin typeface="Courier New" panose="02070309020205020404" pitchFamily="49" charset="0"/>
              </a:rPr>
            </a:br>
            <a:r>
              <a:rPr lang="en-US" sz="1600" b="0" dirty="0">
                <a:solidFill>
                  <a:srgbClr val="D4D4D4"/>
                </a:solidFill>
                <a:effectLst/>
                <a:latin typeface="Courier New" panose="02070309020205020404" pitchFamily="49" charset="0"/>
              </a:rPr>
              <a:t>                               </a:t>
            </a:r>
            <a:r>
              <a:rPr lang="en-US" sz="1600" b="0" dirty="0">
                <a:solidFill>
                  <a:srgbClr val="C586C0"/>
                </a:solidFill>
                <a:effectLst/>
                <a:latin typeface="Courier New" panose="02070309020205020404" pitchFamily="49" charset="0"/>
              </a:rPr>
              <a:t>FOR</a:t>
            </a:r>
            <a:r>
              <a:rPr lang="en-US" sz="1600" b="0" dirty="0">
                <a:solidFill>
                  <a:srgbClr val="D4D4D4"/>
                </a:solidFill>
                <a:effectLst/>
                <a:latin typeface="Courier New" panose="02070309020205020404" pitchFamily="49" charset="0"/>
              </a:rPr>
              <a:t> I </a:t>
            </a:r>
            <a:r>
              <a:rPr lang="en-US" sz="1600" b="0" dirty="0">
                <a:solidFill>
                  <a:srgbClr val="82C6FF"/>
                </a:solidFill>
                <a:effectLst/>
                <a:latin typeface="Courier New" panose="02070309020205020404" pitchFamily="49" charset="0"/>
              </a:rPr>
              <a:t>IN</a:t>
            </a:r>
            <a:r>
              <a:rPr lang="en-US" sz="1600" b="0" dirty="0">
                <a:solidFill>
                  <a:srgbClr val="D4D4D4"/>
                </a:solidFill>
                <a:effectLst/>
                <a:latin typeface="Courier New" panose="02070309020205020404" pitchFamily="49" charset="0"/>
              </a:rPr>
              <a:t> </a:t>
            </a:r>
            <a:r>
              <a:rPr lang="en-US" sz="1600" b="0" dirty="0">
                <a:solidFill>
                  <a:srgbClr val="DCDCAA"/>
                </a:solidFill>
                <a:effectLst/>
                <a:latin typeface="Courier New" panose="02070309020205020404" pitchFamily="49" charset="0"/>
              </a:rPr>
              <a:t>RANGE</a:t>
            </a:r>
            <a:r>
              <a:rPr lang="en-US" sz="1600" b="0" dirty="0">
                <a:solidFill>
                  <a:srgbClr val="DCDCDC"/>
                </a:solidFill>
                <a:effectLst/>
                <a:latin typeface="Courier New" panose="02070309020205020404" pitchFamily="49" charset="0"/>
              </a:rPr>
              <a:t>(</a:t>
            </a:r>
            <a:r>
              <a:rPr lang="en-US" sz="1600" b="0" dirty="0">
                <a:solidFill>
                  <a:srgbClr val="DCDCAA"/>
                </a:solidFill>
                <a:effectLst/>
                <a:latin typeface="Courier New" panose="02070309020205020404" pitchFamily="49" charset="0"/>
              </a:rPr>
              <a:t>LEN</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PATH</a:t>
            </a:r>
            <a:r>
              <a:rPr lang="en-US" sz="1600" b="0" dirty="0">
                <a:solidFill>
                  <a:srgbClr val="DCDCDC"/>
                </a:solidFill>
                <a:effectLst/>
                <a:latin typeface="Courier New" panose="02070309020205020404" pitchFamily="49" charset="0"/>
              </a:rPr>
              <a:t>)</a:t>
            </a:r>
            <a:r>
              <a:rPr lang="en-US" sz="1600" b="0" dirty="0">
                <a:solidFill>
                  <a:srgbClr val="B5CEA8"/>
                </a:solidFill>
                <a:effectLst/>
                <a:latin typeface="Courier New" panose="02070309020205020404" pitchFamily="49" charset="0"/>
              </a:rPr>
              <a:t>-1</a:t>
            </a:r>
            <a:r>
              <a:rPr lang="en-US" sz="1600" b="0" dirty="0">
                <a:solidFill>
                  <a:srgbClr val="DCDCDC"/>
                </a:solidFill>
                <a:effectLst/>
                <a:latin typeface="Courier New" panose="02070309020205020404" pitchFamily="49" charset="0"/>
              </a:rPr>
              <a:t>)]</a:t>
            </a:r>
            <a:br>
              <a:rPr lang="en-US" sz="1600" b="0" dirty="0">
                <a:solidFill>
                  <a:srgbClr val="D4D4D4"/>
                </a:solidFill>
                <a:effectLst/>
                <a:latin typeface="Courier New" panose="02070309020205020404" pitchFamily="49" charset="0"/>
              </a:rPr>
            </a:br>
            <a:r>
              <a:rPr lang="en-US" sz="1600" b="0" dirty="0">
                <a:solidFill>
                  <a:srgbClr val="D4D4D4"/>
                </a:solidFill>
                <a:effectLst/>
                <a:latin typeface="Courier New" panose="02070309020205020404" pitchFamily="49" charset="0"/>
              </a:rPr>
              <a:t>    </a:t>
            </a:r>
            <a:r>
              <a:rPr lang="en-US" sz="1600" b="0" dirty="0">
                <a:solidFill>
                  <a:srgbClr val="C586C0"/>
                </a:solidFill>
                <a:effectLst/>
                <a:latin typeface="Courier New" panose="02070309020205020404" pitchFamily="49" charset="0"/>
              </a:rPr>
              <a:t>RETURN</a:t>
            </a:r>
            <a:r>
              <a:rPr lang="en-US" sz="1600" b="0" dirty="0">
                <a:solidFill>
                  <a:srgbClr val="D4D4D4"/>
                </a:solidFill>
                <a:effectLst/>
                <a:latin typeface="Courier New" panose="02070309020205020404" pitchFamily="49" charset="0"/>
              </a:rPr>
              <a:t> </a:t>
            </a:r>
            <a:r>
              <a:rPr lang="en-US" sz="1600" b="0" dirty="0">
                <a:solidFill>
                  <a:srgbClr val="DCDCAA"/>
                </a:solidFill>
                <a:effectLst/>
                <a:latin typeface="Courier New" panose="02070309020205020404" pitchFamily="49" charset="0"/>
              </a:rPr>
              <a:t>MIN</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DATA_TRANSMISSION_RATES</a:t>
            </a:r>
            <a:r>
              <a:rPr lang="en-US" sz="1600" b="0" dirty="0">
                <a:solidFill>
                  <a:srgbClr val="DCDCDC"/>
                </a:solidFill>
                <a:effectLst/>
                <a:latin typeface="Courier New" panose="02070309020205020404" pitchFamily="49" charset="0"/>
              </a:rPr>
              <a:t>)</a:t>
            </a:r>
            <a:br>
              <a:rPr lang="en-US" sz="1600" b="0" dirty="0">
                <a:solidFill>
                  <a:srgbClr val="D4D4D4"/>
                </a:solidFill>
                <a:effectLst/>
                <a:latin typeface="Courier New" panose="02070309020205020404" pitchFamily="49" charset="0"/>
              </a:rPr>
            </a:br>
            <a:br>
              <a:rPr lang="en-US" sz="1600" b="0" dirty="0">
                <a:solidFill>
                  <a:srgbClr val="D4D4D4"/>
                </a:solidFill>
                <a:effectLst/>
                <a:latin typeface="Courier New" panose="02070309020205020404" pitchFamily="49" charset="0"/>
              </a:rPr>
            </a:br>
            <a:br>
              <a:rPr lang="en-US" sz="1600" b="0" dirty="0">
                <a:solidFill>
                  <a:srgbClr val="D4D4D4"/>
                </a:solidFill>
                <a:effectLst/>
                <a:latin typeface="Courier New" panose="02070309020205020404" pitchFamily="49" charset="0"/>
              </a:rPr>
            </a:br>
            <a:r>
              <a:rPr lang="en-US" sz="1600" b="0" dirty="0">
                <a:solidFill>
                  <a:srgbClr val="6AA94F"/>
                </a:solidFill>
                <a:effectLst/>
                <a:latin typeface="Courier New" panose="02070309020205020404" pitchFamily="49" charset="0"/>
              </a:rPr>
              <a:t># CALCULATE THE END-TO-END LATENCY FOR A ROUTING PATH</a:t>
            </a:r>
            <a:br>
              <a:rPr lang="en-US" sz="1600" b="0" dirty="0">
                <a:solidFill>
                  <a:srgbClr val="D4D4D4"/>
                </a:solidFill>
                <a:effectLst/>
                <a:latin typeface="Courier New" panose="02070309020205020404" pitchFamily="49" charset="0"/>
              </a:rPr>
            </a:br>
            <a:r>
              <a:rPr lang="en-US" sz="1600" b="0" dirty="0">
                <a:solidFill>
                  <a:srgbClr val="569CD6"/>
                </a:solidFill>
                <a:effectLst/>
                <a:latin typeface="Courier New" panose="02070309020205020404" pitchFamily="49" charset="0"/>
              </a:rPr>
              <a:t>DEF</a:t>
            </a:r>
            <a:r>
              <a:rPr lang="en-US" sz="1600" b="0" dirty="0">
                <a:solidFill>
                  <a:srgbClr val="D4D4D4"/>
                </a:solidFill>
                <a:effectLst/>
                <a:latin typeface="Courier New" panose="02070309020205020404" pitchFamily="49" charset="0"/>
              </a:rPr>
              <a:t> </a:t>
            </a:r>
            <a:r>
              <a:rPr lang="en-US" sz="1600" b="0" dirty="0">
                <a:solidFill>
                  <a:srgbClr val="DCDCAA"/>
                </a:solidFill>
                <a:effectLst/>
                <a:latin typeface="Courier New" panose="02070309020205020404" pitchFamily="49" charset="0"/>
              </a:rPr>
              <a:t>CALCULATE_END_TO_END_LATENCY</a:t>
            </a:r>
            <a:r>
              <a:rPr lang="en-US" sz="1600" b="0" dirty="0">
                <a:solidFill>
                  <a:srgbClr val="D4D4D4"/>
                </a:solidFill>
                <a:effectLst/>
                <a:latin typeface="Courier New" panose="02070309020205020404" pitchFamily="49" charset="0"/>
              </a:rPr>
              <a:t>(</a:t>
            </a:r>
            <a:r>
              <a:rPr lang="en-US" sz="1600" b="0" dirty="0">
                <a:solidFill>
                  <a:srgbClr val="9CDCFE"/>
                </a:solidFill>
                <a:effectLst/>
                <a:latin typeface="Courier New" panose="02070309020205020404" pitchFamily="49" charset="0"/>
              </a:rPr>
              <a:t>PATH</a:t>
            </a:r>
            <a:r>
              <a:rPr lang="en-US" sz="1600" b="0" dirty="0">
                <a:solidFill>
                  <a:srgbClr val="D4D4D4"/>
                </a:solidFill>
                <a:effectLst/>
                <a:latin typeface="Courier New" panose="02070309020205020404" pitchFamily="49" charset="0"/>
              </a:rPr>
              <a:t>)</a:t>
            </a:r>
            <a:r>
              <a:rPr lang="en-US" sz="1600" b="0" dirty="0">
                <a:solidFill>
                  <a:srgbClr val="DCDCDC"/>
                </a:solidFill>
                <a:effectLst/>
                <a:latin typeface="Courier New" panose="02070309020205020404" pitchFamily="49" charset="0"/>
              </a:rPr>
              <a:t>:</a:t>
            </a:r>
            <a:br>
              <a:rPr lang="en-US" sz="1600" b="0" dirty="0">
                <a:solidFill>
                  <a:srgbClr val="D4D4D4"/>
                </a:solidFill>
                <a:effectLst/>
                <a:latin typeface="Courier New" panose="02070309020205020404" pitchFamily="49" charset="0"/>
              </a:rPr>
            </a:br>
            <a:r>
              <a:rPr lang="en-US" sz="1600" b="0" dirty="0">
                <a:solidFill>
                  <a:srgbClr val="D4D4D4"/>
                </a:solidFill>
                <a:effectLst/>
                <a:latin typeface="Courier New" panose="02070309020205020404" pitchFamily="49" charset="0"/>
              </a:rPr>
              <a:t>    LATENCIES = </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CALCULATE_DISTANCE</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PATH</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I</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 PATH</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I+</a:t>
            </a:r>
            <a:r>
              <a:rPr lang="en-US" sz="1600" b="0" dirty="0">
                <a:solidFill>
                  <a:srgbClr val="B5CEA8"/>
                </a:solidFill>
                <a:effectLst/>
                <a:latin typeface="Courier New" panose="02070309020205020404" pitchFamily="49" charset="0"/>
              </a:rPr>
              <a:t>1</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 </a:t>
            </a:r>
            <a:r>
              <a:rPr lang="en-US" sz="1600" b="0" dirty="0">
                <a:solidFill>
                  <a:srgbClr val="C586C0"/>
                </a:solidFill>
                <a:effectLst/>
                <a:latin typeface="Courier New" panose="02070309020205020404" pitchFamily="49" charset="0"/>
              </a:rPr>
              <a:t>FOR</a:t>
            </a:r>
            <a:r>
              <a:rPr lang="en-US" sz="1600" b="0" dirty="0">
                <a:solidFill>
                  <a:srgbClr val="D4D4D4"/>
                </a:solidFill>
                <a:effectLst/>
                <a:latin typeface="Courier New" panose="02070309020205020404" pitchFamily="49" charset="0"/>
              </a:rPr>
              <a:t> I </a:t>
            </a:r>
            <a:r>
              <a:rPr lang="en-US" sz="1600" b="0" dirty="0">
                <a:solidFill>
                  <a:srgbClr val="82C6FF"/>
                </a:solidFill>
                <a:effectLst/>
                <a:latin typeface="Courier New" panose="02070309020205020404" pitchFamily="49" charset="0"/>
              </a:rPr>
              <a:t>IN</a:t>
            </a:r>
            <a:r>
              <a:rPr lang="en-US" sz="1600" b="0" dirty="0">
                <a:solidFill>
                  <a:srgbClr val="D4D4D4"/>
                </a:solidFill>
                <a:effectLst/>
                <a:latin typeface="Courier New" panose="02070309020205020404" pitchFamily="49" charset="0"/>
              </a:rPr>
              <a:t> </a:t>
            </a:r>
            <a:r>
              <a:rPr lang="en-US" sz="1600" b="0" dirty="0">
                <a:solidFill>
                  <a:srgbClr val="DCDCAA"/>
                </a:solidFill>
                <a:effectLst/>
                <a:latin typeface="Courier New" panose="02070309020205020404" pitchFamily="49" charset="0"/>
              </a:rPr>
              <a:t>RANGE</a:t>
            </a:r>
            <a:r>
              <a:rPr lang="en-US" sz="1600" b="0" dirty="0">
                <a:solidFill>
                  <a:srgbClr val="DCDCDC"/>
                </a:solidFill>
                <a:effectLst/>
                <a:latin typeface="Courier New" panose="02070309020205020404" pitchFamily="49" charset="0"/>
              </a:rPr>
              <a:t>(</a:t>
            </a:r>
            <a:r>
              <a:rPr lang="en-US" sz="1600" b="0" dirty="0">
                <a:solidFill>
                  <a:srgbClr val="DCDCAA"/>
                </a:solidFill>
                <a:effectLst/>
                <a:latin typeface="Courier New" panose="02070309020205020404" pitchFamily="49" charset="0"/>
              </a:rPr>
              <a:t>LEN</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PATH</a:t>
            </a:r>
            <a:r>
              <a:rPr lang="en-US" sz="1600" b="0" dirty="0">
                <a:solidFill>
                  <a:srgbClr val="DCDCDC"/>
                </a:solidFill>
                <a:effectLst/>
                <a:latin typeface="Courier New" panose="02070309020205020404" pitchFamily="49" charset="0"/>
              </a:rPr>
              <a:t>)</a:t>
            </a:r>
            <a:r>
              <a:rPr lang="en-US" sz="1600" b="0" dirty="0">
                <a:solidFill>
                  <a:srgbClr val="B5CEA8"/>
                </a:solidFill>
                <a:effectLst/>
                <a:latin typeface="Courier New" panose="02070309020205020404" pitchFamily="49" charset="0"/>
              </a:rPr>
              <a:t>-1</a:t>
            </a:r>
            <a:r>
              <a:rPr lang="en-US" sz="1600" b="0" dirty="0">
                <a:solidFill>
                  <a:srgbClr val="DCDCDC"/>
                </a:solidFill>
                <a:effectLst/>
                <a:latin typeface="Courier New" panose="02070309020205020404" pitchFamily="49" charset="0"/>
              </a:rPr>
              <a:t>)]</a:t>
            </a:r>
            <a:br>
              <a:rPr lang="en-US" sz="1600" b="0" dirty="0">
                <a:solidFill>
                  <a:srgbClr val="D4D4D4"/>
                </a:solidFill>
                <a:effectLst/>
                <a:latin typeface="Courier New" panose="02070309020205020404" pitchFamily="49" charset="0"/>
              </a:rPr>
            </a:br>
            <a:r>
              <a:rPr lang="en-US" sz="1600" b="0" dirty="0">
                <a:solidFill>
                  <a:srgbClr val="D4D4D4"/>
                </a:solidFill>
                <a:effectLst/>
                <a:latin typeface="Courier New" panose="02070309020205020404" pitchFamily="49" charset="0"/>
              </a:rPr>
              <a:t>    </a:t>
            </a:r>
            <a:r>
              <a:rPr lang="en-US" sz="1600" b="0" dirty="0">
                <a:solidFill>
                  <a:srgbClr val="C586C0"/>
                </a:solidFill>
                <a:effectLst/>
                <a:latin typeface="Courier New" panose="02070309020205020404" pitchFamily="49" charset="0"/>
              </a:rPr>
              <a:t>RETURN</a:t>
            </a:r>
            <a:r>
              <a:rPr lang="en-US" sz="1600" b="0" dirty="0">
                <a:solidFill>
                  <a:srgbClr val="D4D4D4"/>
                </a:solidFill>
                <a:effectLst/>
                <a:latin typeface="Courier New" panose="02070309020205020404" pitchFamily="49" charset="0"/>
              </a:rPr>
              <a:t> </a:t>
            </a:r>
            <a:r>
              <a:rPr lang="en-US" sz="1600" b="0" dirty="0">
                <a:solidFill>
                  <a:srgbClr val="DCDCAA"/>
                </a:solidFill>
                <a:effectLst/>
                <a:latin typeface="Courier New" panose="02070309020205020404" pitchFamily="49" charset="0"/>
              </a:rPr>
              <a:t>SUM</a:t>
            </a:r>
            <a:r>
              <a:rPr lang="en-US" sz="1600" b="0" dirty="0">
                <a:solidFill>
                  <a:srgbClr val="DCDCDC"/>
                </a:solidFill>
                <a:effectLst/>
                <a:latin typeface="Courier New" panose="02070309020205020404" pitchFamily="49" charset="0"/>
              </a:rPr>
              <a:t>(</a:t>
            </a:r>
            <a:r>
              <a:rPr lang="en-US" sz="1600" b="0" dirty="0">
                <a:solidFill>
                  <a:srgbClr val="D4D4D4"/>
                </a:solidFill>
                <a:effectLst/>
                <a:latin typeface="Courier New" panose="02070309020205020404" pitchFamily="49" charset="0"/>
              </a:rPr>
              <a:t>LATENCIES</a:t>
            </a:r>
            <a:r>
              <a:rPr lang="en-US" sz="1600" b="0" dirty="0">
                <a:solidFill>
                  <a:srgbClr val="DCDCDC"/>
                </a:solidFill>
                <a:effectLst/>
                <a:latin typeface="Courier New" panose="02070309020205020404" pitchFamily="49" charset="0"/>
              </a:rPr>
              <a:t>)</a:t>
            </a:r>
            <a:br>
              <a:rPr lang="en-US" sz="1600" b="0" dirty="0">
                <a:solidFill>
                  <a:srgbClr val="D4D4D4"/>
                </a:solidFill>
                <a:effectLst/>
                <a:latin typeface="Courier New" panose="02070309020205020404" pitchFamily="49" charset="0"/>
              </a:rPr>
            </a:br>
            <a:endParaRPr lang="en-US" sz="1600" dirty="0"/>
          </a:p>
        </p:txBody>
      </p:sp>
    </p:spTree>
    <p:extLst>
      <p:ext uri="{BB962C8B-B14F-4D97-AF65-F5344CB8AC3E}">
        <p14:creationId xmlns:p14="http://schemas.microsoft.com/office/powerpoint/2010/main" val="276513711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2CA76-41FE-00DD-AD20-C49382F990E6}"/>
              </a:ext>
            </a:extLst>
          </p:cNvPr>
          <p:cNvSpPr>
            <a:spLocks noGrp="1"/>
          </p:cNvSpPr>
          <p:nvPr>
            <p:ph type="title"/>
          </p:nvPr>
        </p:nvSpPr>
        <p:spPr>
          <a:xfrm>
            <a:off x="1053852" y="4293096"/>
            <a:ext cx="10476658" cy="2255912"/>
          </a:xfrm>
        </p:spPr>
        <p:txBody>
          <a:bodyPr>
            <a:normAutofit fontScale="90000"/>
          </a:bodyPr>
          <a:lstStyle/>
          <a:p>
            <a:pPr algn="l"/>
            <a:r>
              <a:rPr lang="en-US" sz="2000" b="0" i="1" dirty="0">
                <a:solidFill>
                  <a:srgbClr val="FFFF00"/>
                </a:solidFill>
                <a:effectLst/>
                <a:latin typeface="Sitka Heading" pitchFamily="2" charset="0"/>
              </a:rPr>
              <a:t>CALCULATING DATA TRANSMISSION RATES:</a:t>
            </a:r>
            <a:br>
              <a:rPr lang="en-US" sz="2000" b="0" i="1" dirty="0">
                <a:solidFill>
                  <a:srgbClr val="FFFF00"/>
                </a:solidFill>
                <a:effectLst/>
                <a:latin typeface="Sitka Heading" pitchFamily="2" charset="0"/>
              </a:rPr>
            </a:br>
            <a:br>
              <a:rPr lang="en-US" sz="2000" b="0" i="1" dirty="0">
                <a:solidFill>
                  <a:srgbClr val="FFFF00"/>
                </a:solidFill>
                <a:effectLst/>
                <a:latin typeface="Sitka Heading" pitchFamily="2" charset="0"/>
              </a:rPr>
            </a:br>
            <a:r>
              <a:rPr lang="en-US" sz="2000" b="0" i="1" dirty="0">
                <a:solidFill>
                  <a:srgbClr val="D1D5DB"/>
                </a:solidFill>
                <a:effectLst/>
                <a:latin typeface="Sitka Heading" pitchFamily="2" charset="0"/>
              </a:rPr>
              <a:t>The code defines a function named '</a:t>
            </a:r>
            <a:r>
              <a:rPr lang="en-US" sz="2000" b="0" i="1" dirty="0" err="1">
                <a:solidFill>
                  <a:srgbClr val="D1D5DB"/>
                </a:solidFill>
                <a:effectLst/>
                <a:latin typeface="Sitka Heading" pitchFamily="2" charset="0"/>
              </a:rPr>
              <a:t>calculate_data_transmission_rate</a:t>
            </a:r>
            <a:r>
              <a:rPr lang="en-US" sz="2000" b="0" i="1" dirty="0">
                <a:solidFill>
                  <a:srgbClr val="D1D5DB"/>
                </a:solidFill>
                <a:effectLst/>
                <a:latin typeface="Sitka Heading" pitchFamily="2" charset="0"/>
              </a:rPr>
              <a:t>' that calculates the data transmission rate based on the given distance.</a:t>
            </a:r>
            <a:br>
              <a:rPr lang="en-US" sz="2000" b="0" i="1" dirty="0">
                <a:solidFill>
                  <a:srgbClr val="D1D5DB"/>
                </a:solidFill>
                <a:effectLst/>
                <a:latin typeface="Sitka Heading" pitchFamily="2" charset="0"/>
              </a:rPr>
            </a:br>
            <a:r>
              <a:rPr lang="en-US" sz="2000" b="0" i="1" dirty="0">
                <a:solidFill>
                  <a:srgbClr val="D1D5DB"/>
                </a:solidFill>
                <a:effectLst/>
                <a:latin typeface="Sitka Heading" pitchFamily="2" charset="0"/>
              </a:rPr>
              <a:t>The function takes the distance as input and applies different rate rules based on the distance ranges.</a:t>
            </a:r>
            <a:br>
              <a:rPr lang="en-US" sz="2000" b="0" i="1" dirty="0">
                <a:solidFill>
                  <a:srgbClr val="D1D5DB"/>
                </a:solidFill>
                <a:effectLst/>
                <a:latin typeface="Sitka Heading" pitchFamily="2" charset="0"/>
              </a:rPr>
            </a:br>
            <a:r>
              <a:rPr lang="en-US" sz="2000" b="0" i="1" dirty="0">
                <a:solidFill>
                  <a:srgbClr val="D1D5DB"/>
                </a:solidFill>
                <a:effectLst/>
                <a:latin typeface="Sitka Heading" pitchFamily="2" charset="0"/>
              </a:rPr>
              <a:t>The calculated data transmission rate is returned.</a:t>
            </a:r>
            <a:br>
              <a:rPr lang="en-US" sz="2000" b="0" i="1" dirty="0">
                <a:solidFill>
                  <a:srgbClr val="D1D5DB"/>
                </a:solidFill>
                <a:effectLst/>
                <a:latin typeface="Sitka Heading" pitchFamily="2" charset="0"/>
              </a:rPr>
            </a:br>
            <a:br>
              <a:rPr lang="en-US" sz="2000" b="0" i="1" dirty="0">
                <a:solidFill>
                  <a:srgbClr val="D1D5DB"/>
                </a:solidFill>
                <a:effectLst/>
                <a:latin typeface="Sitka Heading" pitchFamily="2" charset="0"/>
              </a:rPr>
            </a:br>
            <a:r>
              <a:rPr lang="en-US" sz="2000" b="0" i="1" dirty="0">
                <a:solidFill>
                  <a:srgbClr val="00B0F0"/>
                </a:solidFill>
                <a:effectLst/>
                <a:latin typeface="Sitka Heading" pitchFamily="2" charset="0"/>
              </a:rPr>
              <a:t>CALCULATING END-TO-END DATA TRANSMISSION RATES AND LATENCIES:</a:t>
            </a:r>
            <a:br>
              <a:rPr lang="en-US" sz="2000" b="0" i="1" dirty="0">
                <a:solidFill>
                  <a:srgbClr val="FFFF00"/>
                </a:solidFill>
                <a:effectLst/>
                <a:latin typeface="Sitka Heading" pitchFamily="2" charset="0"/>
              </a:rPr>
            </a:br>
            <a:br>
              <a:rPr lang="en-US" sz="2000" b="0" i="1" dirty="0">
                <a:solidFill>
                  <a:srgbClr val="D1D5DB"/>
                </a:solidFill>
                <a:effectLst/>
                <a:latin typeface="Sitka Heading" pitchFamily="2" charset="0"/>
              </a:rPr>
            </a:br>
            <a:r>
              <a:rPr lang="en-US" sz="2000" b="0" i="1" dirty="0">
                <a:solidFill>
                  <a:srgbClr val="D1D5DB"/>
                </a:solidFill>
                <a:effectLst/>
                <a:latin typeface="Sitka Heading" pitchFamily="2" charset="0"/>
              </a:rPr>
              <a:t>The code defines a function named '</a:t>
            </a:r>
            <a:r>
              <a:rPr lang="en-US" sz="2000" b="0" i="1" dirty="0" err="1">
                <a:solidFill>
                  <a:srgbClr val="D1D5DB"/>
                </a:solidFill>
                <a:effectLst/>
                <a:latin typeface="Sitka Heading" pitchFamily="2" charset="0"/>
              </a:rPr>
              <a:t>calculate_end_to_end_data_transmission_rate</a:t>
            </a:r>
            <a:r>
              <a:rPr lang="en-US" sz="2000" b="0" i="1" dirty="0">
                <a:solidFill>
                  <a:srgbClr val="D1D5DB"/>
                </a:solidFill>
                <a:effectLst/>
                <a:latin typeface="Sitka Heading" pitchFamily="2" charset="0"/>
              </a:rPr>
              <a:t>' that calculates the end-to-end data transmission rate for a given routing path.</a:t>
            </a:r>
            <a:br>
              <a:rPr lang="en-US" sz="2000" b="0" i="1" dirty="0">
                <a:solidFill>
                  <a:srgbClr val="D1D5DB"/>
                </a:solidFill>
                <a:effectLst/>
                <a:latin typeface="Sitka Heading" pitchFamily="2" charset="0"/>
              </a:rPr>
            </a:br>
            <a:br>
              <a:rPr lang="en-US" sz="2000" b="0" i="1" dirty="0">
                <a:solidFill>
                  <a:srgbClr val="D1D5DB"/>
                </a:solidFill>
                <a:effectLst/>
                <a:latin typeface="Sitka Heading" pitchFamily="2" charset="0"/>
              </a:rPr>
            </a:br>
            <a:r>
              <a:rPr lang="en-US" sz="2000" b="0" i="1" dirty="0">
                <a:solidFill>
                  <a:srgbClr val="D1D5DB"/>
                </a:solidFill>
                <a:effectLst/>
                <a:latin typeface="Sitka Heading" pitchFamily="2" charset="0"/>
              </a:rPr>
              <a:t>The function takes a path (list of points) as input and calculates the data transmission rate for each segment of the path using the '</a:t>
            </a:r>
            <a:r>
              <a:rPr lang="en-US" sz="2000" b="0" i="1" dirty="0" err="1">
                <a:solidFill>
                  <a:srgbClr val="D1D5DB"/>
                </a:solidFill>
                <a:effectLst/>
                <a:latin typeface="Sitka Heading" pitchFamily="2" charset="0"/>
              </a:rPr>
              <a:t>calculate_data_transmission_rate</a:t>
            </a:r>
            <a:r>
              <a:rPr lang="en-US" sz="2000" b="0" i="1" dirty="0">
                <a:solidFill>
                  <a:srgbClr val="D1D5DB"/>
                </a:solidFill>
                <a:effectLst/>
                <a:latin typeface="Sitka Heading" pitchFamily="2" charset="0"/>
              </a:rPr>
              <a:t>' function.</a:t>
            </a:r>
            <a:br>
              <a:rPr lang="en-US" sz="2000" b="0" i="1" dirty="0">
                <a:solidFill>
                  <a:srgbClr val="D1D5DB"/>
                </a:solidFill>
                <a:effectLst/>
                <a:latin typeface="Sitka Heading" pitchFamily="2" charset="0"/>
              </a:rPr>
            </a:br>
            <a:r>
              <a:rPr lang="en-US" sz="2000" b="0" i="1" dirty="0">
                <a:solidFill>
                  <a:srgbClr val="D1D5DB"/>
                </a:solidFill>
                <a:effectLst/>
                <a:latin typeface="Sitka Heading" pitchFamily="2" charset="0"/>
              </a:rPr>
              <a:t>The minimum data transmission rate among all segments is returned as the end-to-end data transmission rate.</a:t>
            </a:r>
            <a:br>
              <a:rPr lang="en-US" sz="2000" b="0" i="1" dirty="0">
                <a:solidFill>
                  <a:srgbClr val="D1D5DB"/>
                </a:solidFill>
                <a:effectLst/>
                <a:latin typeface="Sitka Heading" pitchFamily="2" charset="0"/>
              </a:rPr>
            </a:br>
            <a:r>
              <a:rPr lang="en-US" sz="2000" b="0" i="1" dirty="0">
                <a:solidFill>
                  <a:srgbClr val="D1D5DB"/>
                </a:solidFill>
                <a:effectLst/>
                <a:latin typeface="Sitka Heading" pitchFamily="2" charset="0"/>
              </a:rPr>
              <a:t>The code also defines a function named '</a:t>
            </a:r>
            <a:r>
              <a:rPr lang="en-US" sz="2000" b="0" i="1" dirty="0" err="1">
                <a:solidFill>
                  <a:srgbClr val="D1D5DB"/>
                </a:solidFill>
                <a:effectLst/>
                <a:latin typeface="Sitka Heading" pitchFamily="2" charset="0"/>
              </a:rPr>
              <a:t>calculate_end_to_end_latency</a:t>
            </a:r>
            <a:r>
              <a:rPr lang="en-US" sz="2000" b="0" i="1" dirty="0">
                <a:solidFill>
                  <a:srgbClr val="D1D5DB"/>
                </a:solidFill>
                <a:effectLst/>
                <a:latin typeface="Sitka Heading" pitchFamily="2" charset="0"/>
              </a:rPr>
              <a:t>' that calculates the end-to-end latency for a given routing path.</a:t>
            </a:r>
            <a:br>
              <a:rPr lang="en-US" sz="2000" b="0" i="1" dirty="0">
                <a:solidFill>
                  <a:srgbClr val="D1D5DB"/>
                </a:solidFill>
                <a:effectLst/>
                <a:latin typeface="Sitka Heading" pitchFamily="2" charset="0"/>
              </a:rPr>
            </a:br>
            <a:r>
              <a:rPr lang="en-US" sz="2000" b="0" i="1" dirty="0">
                <a:solidFill>
                  <a:srgbClr val="D1D5DB"/>
                </a:solidFill>
                <a:effectLst/>
                <a:latin typeface="Sitka Heading" pitchFamily="2" charset="0"/>
              </a:rPr>
              <a:t>The function takes a path as input and calculates the distance between each consecutive pair of points in the path.</a:t>
            </a:r>
            <a:br>
              <a:rPr lang="en-US" sz="2000" b="0" i="1" dirty="0">
                <a:solidFill>
                  <a:srgbClr val="D1D5DB"/>
                </a:solidFill>
                <a:effectLst/>
                <a:latin typeface="Sitka Heading" pitchFamily="2" charset="0"/>
              </a:rPr>
            </a:br>
            <a:r>
              <a:rPr lang="en-US" sz="2000" b="0" i="1" dirty="0">
                <a:solidFill>
                  <a:srgbClr val="D1D5DB"/>
                </a:solidFill>
                <a:effectLst/>
                <a:latin typeface="Sitka Heading" pitchFamily="2" charset="0"/>
              </a:rPr>
              <a:t>The sum of distances is returned as the end-to-end latency.</a:t>
            </a:r>
            <a:br>
              <a:rPr lang="en-US" sz="1100" b="0" i="0" dirty="0">
                <a:solidFill>
                  <a:srgbClr val="D1D5DB"/>
                </a:solidFill>
                <a:effectLst/>
                <a:latin typeface="Söhne"/>
              </a:rPr>
            </a:br>
            <a:br>
              <a:rPr lang="en-US" sz="2000" b="0" i="1" dirty="0">
                <a:solidFill>
                  <a:srgbClr val="D1D5DB"/>
                </a:solidFill>
                <a:effectLst/>
                <a:latin typeface="Sitka Heading" pitchFamily="2" charset="0"/>
              </a:rPr>
            </a:br>
            <a:endParaRPr lang="en-IN" sz="2000" i="1" dirty="0">
              <a:latin typeface="Sitka Heading" pitchFamily="2" charset="0"/>
            </a:endParaRPr>
          </a:p>
        </p:txBody>
      </p:sp>
    </p:spTree>
    <p:extLst>
      <p:ext uri="{BB962C8B-B14F-4D97-AF65-F5344CB8AC3E}">
        <p14:creationId xmlns:p14="http://schemas.microsoft.com/office/powerpoint/2010/main" val="66487094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641EFC-7525-3BB6-B79C-94E562717125}"/>
              </a:ext>
            </a:extLst>
          </p:cNvPr>
          <p:cNvPicPr>
            <a:picLocks noChangeAspect="1"/>
          </p:cNvPicPr>
          <p:nvPr/>
        </p:nvPicPr>
        <p:blipFill>
          <a:blip r:embed="rId2"/>
          <a:stretch>
            <a:fillRect/>
          </a:stretch>
        </p:blipFill>
        <p:spPr>
          <a:xfrm>
            <a:off x="6442720" y="619125"/>
            <a:ext cx="5536559" cy="5619750"/>
          </a:xfrm>
          <a:prstGeom prst="rect">
            <a:avLst/>
          </a:prstGeom>
        </p:spPr>
      </p:pic>
      <p:pic>
        <p:nvPicPr>
          <p:cNvPr id="9" name="Picture 8">
            <a:extLst>
              <a:ext uri="{FF2B5EF4-FFF2-40B4-BE49-F238E27FC236}">
                <a16:creationId xmlns:a16="http://schemas.microsoft.com/office/drawing/2014/main" id="{07D4DDC6-D73D-505A-283E-268E2B538D26}"/>
              </a:ext>
            </a:extLst>
          </p:cNvPr>
          <p:cNvPicPr>
            <a:picLocks noChangeAspect="1"/>
          </p:cNvPicPr>
          <p:nvPr/>
        </p:nvPicPr>
        <p:blipFill>
          <a:blip r:embed="rId3"/>
          <a:stretch>
            <a:fillRect/>
          </a:stretch>
        </p:blipFill>
        <p:spPr>
          <a:xfrm>
            <a:off x="209546" y="619125"/>
            <a:ext cx="5884866" cy="5619750"/>
          </a:xfrm>
          <a:prstGeom prst="rect">
            <a:avLst/>
          </a:prstGeom>
        </p:spPr>
      </p:pic>
    </p:spTree>
    <p:extLst>
      <p:ext uri="{BB962C8B-B14F-4D97-AF65-F5344CB8AC3E}">
        <p14:creationId xmlns:p14="http://schemas.microsoft.com/office/powerpoint/2010/main" val="110850698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218</TotalTime>
  <Words>3747</Words>
  <Application>Microsoft Office PowerPoint</Application>
  <PresentationFormat>Custom</PresentationFormat>
  <Paragraphs>103</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Algerian</vt:lpstr>
      <vt:lpstr>Arial</vt:lpstr>
      <vt:lpstr>Bahnschrift SemiLight SemiConde</vt:lpstr>
      <vt:lpstr>Corbel</vt:lpstr>
      <vt:lpstr>Courier New</vt:lpstr>
      <vt:lpstr>Roboto Serif</vt:lpstr>
      <vt:lpstr>Sitka Heading</vt:lpstr>
      <vt:lpstr>Sitka Small Semibold</vt:lpstr>
      <vt:lpstr>Sitka Subheading Semibold</vt:lpstr>
      <vt:lpstr>Söhne</vt:lpstr>
      <vt:lpstr>Digital Blue Tunnel 16x9</vt:lpstr>
      <vt:lpstr>Routing Optimization for Aeronautical Networks.  </vt:lpstr>
      <vt:lpstr>EXPLANATION OF THE CODE</vt:lpstr>
      <vt:lpstr>FROM MPL_TOOLKITS.MPLOT3D IMPORT AXES3D  # PLOTTING FLIGHT PATHS IN 3D FIG = PLT.FIGURE(FIGSIZE=(10, 8)) AX = FIG.ADD_SUBPLOT(111, PROJECTION='3D')  FOR AIRPLANE IN AIRPLANES:     FLIGHT_NO, _, ALTITUDE, LATITUDE, LONGITUDE = AIRPLANE     AX.SCATTER(LONGITUDE, LATITUDE, ALTITUDE, MARKER='O', LABEL=FLIGHT_NO)     AX.TEXT(LONGITUDE, LATITUDE, ALTITUDE, FLIGHT_NO, FONTSIZE=8, HA='LEFT', VA='BOTTOM')  FOR GS IN GSS:     GS_NAME, GS_LATITUDE, GS_LONGITUDE, GS_ALTITUDE = GS     AX.SCATTER(GS_LONGITUDE, GS_LATITUDE, GS_ALTITUDE, MARKER='S', COLOR='RED', LABEL=GS_NAME)     AX.TEXT(GS_LONGITUDE, GS_LATITUDE, GS_ALTITUDE, GS_NAME, FONTSIZE=8, HA='LEFT', VA='BOTTOM')  AX.SET_XLABEL('LONGITUDE') AX.SET_YLABEL('LATITUDE') AX.SET_ZLABEL('ALTITUDE') AX.SET_TITLE('FLIGHT PATHS AND GROUND STATIONS') PLT.SHOW() </vt:lpstr>
      <vt:lpstr>IMPORT MATH  # CONVERT LATITUDE, LONGITUDE, AND ALTITUDE TO 3D CARTESIAN COORDINATES DEF CONVERT_TO_CARTESIAN(LATITUDE, LONGITUDE, ALTITUDE):     LAT_RAD = MATH.RADIANS(LATITUDE)     LON_RAD = MATH.RADIANS(LONGITUDE)     RADIUS = 6371000      X = RADIUS * MATH.COS(LAT_RAD) * MATH.COS(LON_RAD)     Y = RADIUS * MATH.COS(LAT_RAD) * MATH.SIN(LON_RAD)     Z = ALTITUDE      RETURN X, Y, Z  # CALCULATE THE DISTANCE BETWEEN TWO POINTS IN 3D CARTESIAN COORDINATES DEF CALCULATE_DISTANCE(POINT1, POINT2):     _, LAT1, LON1, ALT1 = POINT1[:4]     _, LAT2, LON2, ALT2 = POINT2[:4]      X1, Y1, Z1 = CONVERT_TO_CARTESIAN(LAT1, LON1, ALT1)     X2, Y2, Z2 = CONVERT_TO_CARTESIAN(LAT2, LON2, ALT2)     DISTANCE = MATH.SQRT((X2 - X1) ** 2 + (Y2 - Y1) ** 2 + (Z2 - Z1) ** 2)     RETURN DISTANCE </vt:lpstr>
      <vt:lpstr>IMPORT MATPLOTLIB.PYPLOT AS PLT IMPORT NUMPY AS NP FROM SKLEARN.PREPROCESSING IMPORT STANDARDSCALER FROM SCIPY IMPORT STATS  # FIT DISTRIBUTIONS TO THE SCALED COLUMNS LATITUDE_DIST = STATS.NORM.FIT(SCALED_LATITUDE) LONGITUDE_DIST = STATS.NORM.FIT(SCALED_LONGITUDE) ALTITUDE_DIST = STATS.NORM.FIT(SCALED_ALTITUDE)  # PLOTTING DISTRIBUTIONS PLT.FIGURE(FIGSIZE=(10, 6))  # LATITUDE DISTRIBUTION PLT.SUBPLOT(1, 3, 1) PLT.HIST(SCALED_LATITUDE, BINS='AUTO', DENSITY=TRUE, ALPHA=0.7, COLOR='B') X = NP.LINSPACE(SCALED_LATITUDE.MIN(), SCALED_LATITUDE.MAX(), 100) PLT.PLOT(X, STATS.NORM.PDF(X, *LATITUDE_DIST), 'R-', LW=2) PLT.XLABEL('SCALED LATITUDE') PLT.YLABEL('DENSITY') PLT.TITLE('LATITUDE DISTRIBUTION')  # LONGITUDE DISTRIBUTION PLT.SUBPLOT(1, 3, 2) PLT.HIST(SCALED_LONGITUDE, BINS='AUTO', DENSITY=TRUE, ALPHA=0.7, COLOR='B') X = NP.LINSPACE(SCALED_LONGITUDE.MIN(), SCALED_LONGITUDE.MAX(), 100) PLT.PLOT(X, STATS.NORM.PDF(X, *LONGITUDE_DIST), 'R-', LW=2) PLT.XLABEL('SCALED LONGITUDE') PLT.YLABEL('DENSITY') PLT.TITLE('LONGITUDE DISTRIBUTION')  # ALTITUDE DISTRIBUTION PLT.SUBPLOT(1, 3, 3) PLT.HIST(SCALED_ALTITUDE, BINS='AUTO', DENSITY=TRUE, ALPHA=0.7, COLOR='B') X = NP.LINSPACE(SCALED_ALTITUDE.MIN(), SCALED_ALTITUDE.MAX(), 100) PLT.PLOT(X, STATS.NORM.PDF(X, *ALTITUDE_DIST), 'R-', LW=2) PLT.XLABEL('SCALED ALTITUDE') PLT.YLABEL('DENSITY') PLT.TITLE('ALTITUDE DISTRIBUTION')  PLT.TIGHT_LAYOUT() PLT.SHOW() </vt:lpstr>
      <vt:lpstr>PowerPoint Presentation</vt:lpstr>
      <vt:lpstr># CALCULATE THE DATA TRANSMISSION RATE FOR A GIVEN DISTANCE DEF CALCULATE_DATA_TRANSMISSION_RATE(DISTANCE):     IF DISTANCE &lt; 300:         RETURN 100     ELIF DISTANCE &lt; 400:         RETURN 75     ELIF DISTANCE &lt; 500:         RETURN 50     ELSE:         RETURN 25   # CALCULATE THE END-TO-END DATA TRANSMISSION RATE FOR A ROUTING PATH DEF CALCULATE_END_TO_END_DATA_TRANSMISSION_RATE(PATH):     DATA_TRANSMISSION_RATES = [CALCULATE_DATA_TRANSMISSION_RATE(CALCULATE_DISTANCE(PATH[I], PATH[I+1]))                                FOR I IN RANGE(LEN(PATH)-1)]     RETURN MIN(DATA_TRANSMISSION_RATES)   # CALCULATE THE END-TO-END LATENCY FOR A ROUTING PATH DEF CALCULATE_END_TO_END_LATENCY(PATH):     LATENCIES = [CALCULATE_DISTANCE(PATH[I], PATH[I+1]) FOR I IN RANGE(LEN(PATH)-1)]     RETURN SUM(LATENCIES) </vt:lpstr>
      <vt:lpstr>CALCULATING DATA TRANSMISSION RATES:  The code defines a function named 'calculate_data_transmission_rate' that calculates the data transmission rate based on the given distance. The function takes the distance as input and applies different rate rules based on the distance ranges. The calculated data transmission rate is returned.  CALCULATING END-TO-END DATA TRANSMISSION RATES AND LATENCIES:  The code defines a function named 'calculate_end_to_end_data_transmission_rate' that calculates the end-to-end data transmission rate for a given routing path.  The function takes a path (list of points) as input and calculates the data transmission rate for each segment of the path using the 'calculate_data_transmission_rate' function. The minimum data transmission rate among all segments is returned as the end-to-end data transmission rate. The code also defines a function named 'calculate_end_to_end_latency' that calculates the end-to-end latency for a given routing path. The function takes a path as input and calculates the distance between each consecutive pair of points in the path. The sum of distances is returned as the end-to-end latency.  </vt:lpstr>
      <vt:lpstr>PowerPoint Presentation</vt:lpstr>
      <vt:lpstr>FROM SCIPY.OPTIMIZE IMPORT MINIMIZE  # OPTIMIZATION OBJECTIVE FUNCTION FOR SINGLE-OBJECTIVE OPTIMIZATION DEF OBJECTIVE_SINGLE(X, *ARGS):     AIRPLANE_INDEX, GS_INDEX = ARGS     AIRPLANE = AIRPLANES[AIRPLANE_INDEX]     GS = GSS[GS_INDEX]      PATH = [AIRPLANE, GS]     DATA_TRANSMISSION_RATE = CALCULATE_END_TO_END_DATA_TRANSMISSION_RATE(PATH)      RETURN -DATA_TRANSMISSION_RATE </vt:lpstr>
      <vt:lpstr># DEFINE THE AIRPLANES AND GROUND STATIONS AIRPLANES = DATA[['FLIGHT NO.', 'TIMESTAMP', 'ALTITUDE', 'LATITUDE', 'LONGITUDE']].VALUES GSS = [('LHR', 51.4700, -0.4543, 81.73), ('EWR', 40.6895, -74.1745, 8.72)]   # DEFINE THE AIRPLANES AND GROUND STATIONS AIRPLANES = DATA[['FLIGHT NO.', 'TIMESTAMP', 'ALTITUDE', 'LATITUDE', 'LONGITUDE']].VALUES GSS = [('LHR', 51.4700, -0.4543, 81.73), ('EWR', 40.6895, -74.1745, 8.72)]   # DEFINE THE AIRPLANES AND GROUND STATIONS AIRPLANES = DATA[['FLIGHT NO.', 'TIMESTAMP', 'ALTITUDE', 'LATITUDE', 'LONGITUDE']].VALUES GSS = [('LHR', 51.4700, -0.4543, 81.73), ('EWR', 40.6895, -74.1745, 8.72)]   # DEFINE THE AIRPLANES AND GROUND STATIONS AIRPLANES = DATA[['FLIGHT NO.', 'TIMESTAMP', 'ALTITUDE', 'LATITUDE', 'LONGITUDE']].VALUES GSS = [('LHR', 51.4700, -0.4543, 81.73), ('EWR', 40.6895, -74.1745, 8.72)]   # DEFINE THE AIRPLANES AND GROUND STATIONS AIRPLANES = DATA[['FLIGHT NO.', 'TIMESTAMP', 'ALTITUDE', 'LATITUDE', 'LONGITUDE']].VALUES GSS = [('LHR', 51.4700, -0.4543, 81.73), ('EWR', 40.6895, -74.1745, 8.72)]   # SOLVE THE SINGLE-OBJECTIVE OPTIMIZATION PROBLEM SINGLE_SOLUTIONS = [] FOR AIRPLANE_INDEX IN RANGE(LEN(AIRPLANES)):     AIRPLANE_FLIGHT_NO, AIRPLANE_TIMESTAMP, AIRPLANE_ALTITUDE, AIRPLANE_LATITUDE, AIRPLANE_LONGITUDE = AIRPLANES[AIRPLANE_INDEX]     FOR GS_INDEX IN RANGE(LEN(GSS)):         BOUNDS = [(0, 1)]         ARGS = (AIRPLANE_INDEX, GS_INDEX)         RESULT = MINIMIZE(OBJECTIVE_SINGLE, [0], ARGS=ARGS, BOUNDS=BOUNDS, METHOD='SLSQP')         IF RESULT.SUCCESS:             PATH = [(AIRPLANE_FLIGHT_NO, AIRPLANE_LATITUDE, AIRPLANE_LONGITUDE, AIRPLANE_ALTITUDE), GSS[GS_INDEX]]             DATA_TRANSMISSION_RATE = CALCULATE_END_TO_END_DATA_TRANSMISSION_RATE(PATH)             SOLUTION = {'FLIGHT NO.': AIRPLANE_FLIGHT_NO,                         'ROUTING PATH': PATH,                         'END-TO-END DATA TRANSMISSION RATE': DATA_TRANSMISSION_RATE}             SINGLE_SOLUTIONS.APPEND(SOLUTION) </vt:lpstr>
      <vt:lpstr>SINGLE-OBJECTIVE OPTIMIZATION:  The code solves the single-objective optimization problem for each combination of airplanes and ground stations.  It iterates over airplanes and ground stations and uses the 'minimize' function from the scipy library to find the optimal solution.  The 'objective_single' function is passed as the objective function, and the bounds are set to [0, 1] for the optimization variable.  If the optimization is successful, the routing path, end-to-end data transmission rate, and flight number are stored in the 'single_solutions' list.  The data transmission rates from the solutions are extracted into the 'single_rates' list.  Finally, a bar chart is plotted to visualize the end-to-end data transmission rates for the single-objective optimization. </vt:lpstr>
      <vt:lpstr># OPTIMIZATION OBJECTIVE FUNCTION FOR MULTIPLE-OBJECTIVE OPTIMIZATION DEF OBJECTIVE_MULTI(X, *ARGS):     AIRPLANE_INDEX, GS_INDEX = ARGS     AIRPLANE = AIRPLANES[AIRPLANE_INDEX]     GS = GSS[GS_INDEX]      PATH = [AIRPLANE, GS]     DATA_TRANSMISSION_RATE = CALCULATE_END_TO_END_DATA_TRANSMISSION_RATE(PATH)     LATENCY = CALCULATE_END_TO_END_LATENCY(PATH)      # WEIGHTED SUM APPROACH TO COMBINE OBJECTIVES INTO A SINGLE SCALAR VALUE     WEIGHT_DATA_TRANSMISSION_RATE = 1.0     WEIGHT_LATENCY = 1.0     SCALAR_VALUE = WEIGHT_DATA_TRANSMISSION_RATE * (-DATA_TRANSMISSION_RATE) + WEIGHT_LATENCY * LATENCY     RETURN SCALAR_VALUE  # SOLVE THE MULTIPLE-OBJECTIVE OPTIMIZATION PROBLEM MULTI_SOLUTIONS = [] FOR AIRPLANE_INDEX IN RANGE(LEN(AIRPLANES)):     AIRPLANE_FLIGHT_NO, AIRPLANE_TIMESTAMP, AIRPLANE_ALTITUDE, AIRPLANE_LATITUDE, AIRPLANE_LONGITUDE = AIRPLANES[AIRPLANE_INDEX]     FOR GS_INDEX IN RANGE(LEN(GSS)):         BOUNDS = [(0, 1)]         ARGS = (AIRPLANE_INDEX, GS_INDEX)         RESULT = MINIMIZE(OBJECTIVE_MULTI, [0], ARGS=ARGS, BOUNDS=BOUNDS, METHOD='SLSQP')         IF RESULT.SUCCESS:             PATH = [(AIRPLANE_FLIGHT_NO, AIRPLANE_LATITUDE, AIRPLANE_LONGITUDE, AIRPLANE_ALTITUDE), GSS[GS_INDEX]]             SCALAR_VALUE = RESULT.FUN             DATA_TRANSMISSION_RATE = CALCULATE_END_TO_END_DATA_TRANSMISSION_RATE(PATH)             LATENCY = CALCULATE_END_TO_END_LATENCY(PATH)             SOLUTION = {'FLIGHT NO.': AIRPLANE_FLIGHT_NO,                         'ROUTING PATH': PATH,                         'END-TO-END DATA TRANSMISSION RATE': DATA_TRANSMISSION_RATE,                         'END-TO-END LATENCY': LATENCY}             MULTI_SOLUTIONS.APPEND(SOLUTION)</vt:lpstr>
      <vt:lpstr>IMPORT MATPLOTLIB.PYPLOT AS PLT  # EXTRACTING DATA TRANSMISSION RATES AND LATENCIES FOR MULTIPLE-OBJECTIVE OPTIMIZATION MULTI_RATES = [SOLUTION['END-TO-END DATA TRANSMISSION RATE'] FOR SOLUTION IN MULTI_SOLUTIONS] MULTI_LATENCIES = [SOLUTION['END-TO-END LATENCY'] FOR SOLUTION IN MULTI_SOLUTIONS]  # SCATTER PLOT FOR MULTIPLE-OBJECTIVE OPTIMIZATION PLT.FIGURE(FIGSIZE=(10, 6)) PLT.SCATTER(MULTI_LATENCIES, MULTI_RATES, C='BLUE', ALPHA=0.7) PLT.XLABEL('END-TO-END LATENCY') PLT.YLABEL('DATA TRANSMISSION RATE') PLT.TITLE('TRADE-OFF BETWEEN DATA TRANSMISSION RATE AND LATENCY (MULTIPLE OBJECTIVES)') PLT.GRID(TRUE) PLT.SHOW() </vt:lpstr>
      <vt:lpstr>MULTIPLE-OBJECTIVE OPTIMIZATION:  The code solves the multiple-objective optimization problem using a similar approach as in single-objective optimization.  The 'objective_multi' function is used, which combines the data transmission rate and latency into a scalar value.  The solutions, including the routing path, data transmission rate, and latency, are stored in the 'multi_solutions' list.  The data transmission rates and latencies from the solutions are extracted into the 'multi_rates' and 'multi_latencies' lists.  A scatter plot is created to visualize the trade-off between data transmission rate and latency for the multiple-objective optimization. </vt:lpstr>
      <vt:lpstr>PowerPoint Presentation</vt:lpstr>
      <vt:lpstr># PRINT THE SOLUTIONS FOR SINGLE-OBJECTIVE OPTIMIZATION FOR SOLUTION IN SINGLE_SOLUTIONS:     PRINT(SOLUTION)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Optimization for Aeronautical Networks.  </dc:title>
  <dc:creator>Asus</dc:creator>
  <cp:lastModifiedBy>Asus</cp:lastModifiedBy>
  <cp:revision>2</cp:revision>
  <dcterms:created xsi:type="dcterms:W3CDTF">2023-07-10T08:10:27Z</dcterms:created>
  <dcterms:modified xsi:type="dcterms:W3CDTF">2023-07-10T12:53:25Z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