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43"/>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A9BDAA-7A1E-42A9-BE0A-567358AE14F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5678A2D-4392-4602-B847-429F93722C80}">
      <dgm:prSet/>
      <dgm:spPr/>
      <dgm:t>
        <a:bodyPr/>
        <a:lstStyle/>
        <a:p>
          <a:r>
            <a:rPr lang="en-IN"/>
            <a:t>Data preprocessing was an essential step to ensure the dataset was clean and suitable for analysis. Missing values, duplicates, and outliers were handled to maintain data quality.</a:t>
          </a:r>
          <a:endParaRPr lang="en-US"/>
        </a:p>
      </dgm:t>
    </dgm:pt>
    <dgm:pt modelId="{A83050F7-52CA-4FBC-9DE4-1B42DFA83481}" type="parTrans" cxnId="{BDD6100A-1C6F-4A40-92EA-24550A6CFCD2}">
      <dgm:prSet/>
      <dgm:spPr/>
      <dgm:t>
        <a:bodyPr/>
        <a:lstStyle/>
        <a:p>
          <a:endParaRPr lang="en-US"/>
        </a:p>
      </dgm:t>
    </dgm:pt>
    <dgm:pt modelId="{F42D02CF-3428-4720-B2BB-3A59CE45A6CF}" type="sibTrans" cxnId="{BDD6100A-1C6F-4A40-92EA-24550A6CFCD2}">
      <dgm:prSet/>
      <dgm:spPr/>
      <dgm:t>
        <a:bodyPr/>
        <a:lstStyle/>
        <a:p>
          <a:endParaRPr lang="en-US"/>
        </a:p>
      </dgm:t>
    </dgm:pt>
    <dgm:pt modelId="{B06080AC-E0C4-4882-8E7C-E899217F9197}">
      <dgm:prSet/>
      <dgm:spPr/>
      <dgm:t>
        <a:bodyPr/>
        <a:lstStyle/>
        <a:p>
          <a:r>
            <a:rPr lang="en-IN"/>
            <a:t>The dataset was then transformed into a user-item interaction matrix, where rows represented users and columns represented mobile devices. Each cell in the matrix contained a rating or a value indicating a user's preference for a particular device.</a:t>
          </a:r>
          <a:endParaRPr lang="en-US"/>
        </a:p>
      </dgm:t>
    </dgm:pt>
    <dgm:pt modelId="{39EE4813-D229-4CBE-9675-06D0FECD274E}" type="parTrans" cxnId="{21A1663E-A2A8-4644-9E04-013AD0C93680}">
      <dgm:prSet/>
      <dgm:spPr/>
      <dgm:t>
        <a:bodyPr/>
        <a:lstStyle/>
        <a:p>
          <a:endParaRPr lang="en-US"/>
        </a:p>
      </dgm:t>
    </dgm:pt>
    <dgm:pt modelId="{B5935EBF-E9E8-49BB-9AB4-9C818E0FB895}" type="sibTrans" cxnId="{21A1663E-A2A8-4644-9E04-013AD0C93680}">
      <dgm:prSet/>
      <dgm:spPr/>
      <dgm:t>
        <a:bodyPr/>
        <a:lstStyle/>
        <a:p>
          <a:endParaRPr lang="en-US"/>
        </a:p>
      </dgm:t>
    </dgm:pt>
    <dgm:pt modelId="{D1E94F24-801D-467A-B01D-36DB3604D913}">
      <dgm:prSet/>
      <dgm:spPr/>
      <dgm:t>
        <a:bodyPr/>
        <a:lstStyle/>
        <a:p>
          <a:r>
            <a:rPr lang="en-IN"/>
            <a:t>To improve the model's performance, normalization techniques were applied to standardize the ratings, making them </a:t>
          </a:r>
          <a:endParaRPr lang="en-US"/>
        </a:p>
      </dgm:t>
    </dgm:pt>
    <dgm:pt modelId="{EC695D19-7E1B-48B5-9E39-2ED7AFEA9761}" type="parTrans" cxnId="{FEFA0958-2C9F-4731-B553-4F403B3081D3}">
      <dgm:prSet/>
      <dgm:spPr/>
      <dgm:t>
        <a:bodyPr/>
        <a:lstStyle/>
        <a:p>
          <a:endParaRPr lang="en-US"/>
        </a:p>
      </dgm:t>
    </dgm:pt>
    <dgm:pt modelId="{A11BC890-118C-4010-9895-1CEA7E1B5E98}" type="sibTrans" cxnId="{FEFA0958-2C9F-4731-B553-4F403B3081D3}">
      <dgm:prSet/>
      <dgm:spPr/>
      <dgm:t>
        <a:bodyPr/>
        <a:lstStyle/>
        <a:p>
          <a:endParaRPr lang="en-US"/>
        </a:p>
      </dgm:t>
    </dgm:pt>
    <dgm:pt modelId="{7B58B0A6-4A11-364B-A860-5A91C0DB573B}" type="pres">
      <dgm:prSet presAssocID="{9BA9BDAA-7A1E-42A9-BE0A-567358AE14FA}" presName="linear" presStyleCnt="0">
        <dgm:presLayoutVars>
          <dgm:animLvl val="lvl"/>
          <dgm:resizeHandles val="exact"/>
        </dgm:presLayoutVars>
      </dgm:prSet>
      <dgm:spPr/>
    </dgm:pt>
    <dgm:pt modelId="{5F035A6B-1FC6-D948-9FB5-C71E707C93F9}" type="pres">
      <dgm:prSet presAssocID="{35678A2D-4392-4602-B847-429F93722C80}" presName="parentText" presStyleLbl="node1" presStyleIdx="0" presStyleCnt="3">
        <dgm:presLayoutVars>
          <dgm:chMax val="0"/>
          <dgm:bulletEnabled val="1"/>
        </dgm:presLayoutVars>
      </dgm:prSet>
      <dgm:spPr/>
    </dgm:pt>
    <dgm:pt modelId="{F13951F8-08EA-D046-970B-D9294C104A2A}" type="pres">
      <dgm:prSet presAssocID="{F42D02CF-3428-4720-B2BB-3A59CE45A6CF}" presName="spacer" presStyleCnt="0"/>
      <dgm:spPr/>
    </dgm:pt>
    <dgm:pt modelId="{70708A5B-466D-E643-A117-A2A16DF90F76}" type="pres">
      <dgm:prSet presAssocID="{B06080AC-E0C4-4882-8E7C-E899217F9197}" presName="parentText" presStyleLbl="node1" presStyleIdx="1" presStyleCnt="3">
        <dgm:presLayoutVars>
          <dgm:chMax val="0"/>
          <dgm:bulletEnabled val="1"/>
        </dgm:presLayoutVars>
      </dgm:prSet>
      <dgm:spPr/>
    </dgm:pt>
    <dgm:pt modelId="{D3904CA1-297A-CF41-A4DC-40991D16F9D0}" type="pres">
      <dgm:prSet presAssocID="{B5935EBF-E9E8-49BB-9AB4-9C818E0FB895}" presName="spacer" presStyleCnt="0"/>
      <dgm:spPr/>
    </dgm:pt>
    <dgm:pt modelId="{4908158E-473F-DD45-BBF4-B63327A3681E}" type="pres">
      <dgm:prSet presAssocID="{D1E94F24-801D-467A-B01D-36DB3604D913}" presName="parentText" presStyleLbl="node1" presStyleIdx="2" presStyleCnt="3">
        <dgm:presLayoutVars>
          <dgm:chMax val="0"/>
          <dgm:bulletEnabled val="1"/>
        </dgm:presLayoutVars>
      </dgm:prSet>
      <dgm:spPr/>
    </dgm:pt>
  </dgm:ptLst>
  <dgm:cxnLst>
    <dgm:cxn modelId="{BDD6100A-1C6F-4A40-92EA-24550A6CFCD2}" srcId="{9BA9BDAA-7A1E-42A9-BE0A-567358AE14FA}" destId="{35678A2D-4392-4602-B847-429F93722C80}" srcOrd="0" destOrd="0" parTransId="{A83050F7-52CA-4FBC-9DE4-1B42DFA83481}" sibTransId="{F42D02CF-3428-4720-B2BB-3A59CE45A6CF}"/>
    <dgm:cxn modelId="{1E0E851A-C68D-1B49-BF6B-011A4A45A23D}" type="presOf" srcId="{35678A2D-4392-4602-B847-429F93722C80}" destId="{5F035A6B-1FC6-D948-9FB5-C71E707C93F9}" srcOrd="0" destOrd="0" presId="urn:microsoft.com/office/officeart/2005/8/layout/vList2"/>
    <dgm:cxn modelId="{21A1663E-A2A8-4644-9E04-013AD0C93680}" srcId="{9BA9BDAA-7A1E-42A9-BE0A-567358AE14FA}" destId="{B06080AC-E0C4-4882-8E7C-E899217F9197}" srcOrd="1" destOrd="0" parTransId="{39EE4813-D229-4CBE-9675-06D0FECD274E}" sibTransId="{B5935EBF-E9E8-49BB-9AB4-9C818E0FB895}"/>
    <dgm:cxn modelId="{37B33B46-5DF4-D04B-A52D-00E40EE32920}" type="presOf" srcId="{B06080AC-E0C4-4882-8E7C-E899217F9197}" destId="{70708A5B-466D-E643-A117-A2A16DF90F76}" srcOrd="0" destOrd="0" presId="urn:microsoft.com/office/officeart/2005/8/layout/vList2"/>
    <dgm:cxn modelId="{FEFA0958-2C9F-4731-B553-4F403B3081D3}" srcId="{9BA9BDAA-7A1E-42A9-BE0A-567358AE14FA}" destId="{D1E94F24-801D-467A-B01D-36DB3604D913}" srcOrd="2" destOrd="0" parTransId="{EC695D19-7E1B-48B5-9E39-2ED7AFEA9761}" sibTransId="{A11BC890-118C-4010-9895-1CEA7E1B5E98}"/>
    <dgm:cxn modelId="{C2567087-FCDC-5746-8558-05CA1E207AF9}" type="presOf" srcId="{9BA9BDAA-7A1E-42A9-BE0A-567358AE14FA}" destId="{7B58B0A6-4A11-364B-A860-5A91C0DB573B}" srcOrd="0" destOrd="0" presId="urn:microsoft.com/office/officeart/2005/8/layout/vList2"/>
    <dgm:cxn modelId="{0A9D04A0-84B8-DC49-935B-4FE888F0C148}" type="presOf" srcId="{D1E94F24-801D-467A-B01D-36DB3604D913}" destId="{4908158E-473F-DD45-BBF4-B63327A3681E}" srcOrd="0" destOrd="0" presId="urn:microsoft.com/office/officeart/2005/8/layout/vList2"/>
    <dgm:cxn modelId="{56A8D685-599A-7C4B-8A71-172535DF2CE1}" type="presParOf" srcId="{7B58B0A6-4A11-364B-A860-5A91C0DB573B}" destId="{5F035A6B-1FC6-D948-9FB5-C71E707C93F9}" srcOrd="0" destOrd="0" presId="urn:microsoft.com/office/officeart/2005/8/layout/vList2"/>
    <dgm:cxn modelId="{26B9697F-8E4C-9D4E-8FD2-F641763E5EAB}" type="presParOf" srcId="{7B58B0A6-4A11-364B-A860-5A91C0DB573B}" destId="{F13951F8-08EA-D046-970B-D9294C104A2A}" srcOrd="1" destOrd="0" presId="urn:microsoft.com/office/officeart/2005/8/layout/vList2"/>
    <dgm:cxn modelId="{28018375-D56E-E648-88EB-D3958E8A581C}" type="presParOf" srcId="{7B58B0A6-4A11-364B-A860-5A91C0DB573B}" destId="{70708A5B-466D-E643-A117-A2A16DF90F76}" srcOrd="2" destOrd="0" presId="urn:microsoft.com/office/officeart/2005/8/layout/vList2"/>
    <dgm:cxn modelId="{A82DEF41-03FF-0143-AF37-B233DFFEBAE8}" type="presParOf" srcId="{7B58B0A6-4A11-364B-A860-5A91C0DB573B}" destId="{D3904CA1-297A-CF41-A4DC-40991D16F9D0}" srcOrd="3" destOrd="0" presId="urn:microsoft.com/office/officeart/2005/8/layout/vList2"/>
    <dgm:cxn modelId="{E25129F8-03AE-A047-AD3A-6DF3C1AB5FB3}" type="presParOf" srcId="{7B58B0A6-4A11-364B-A860-5A91C0DB573B}" destId="{4908158E-473F-DD45-BBF4-B63327A3681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8E966-1833-4588-827C-279BF546320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4C82672-02AD-4E4F-8561-D6D001DA8C77}">
      <dgm:prSet/>
      <dgm:spPr/>
      <dgm:t>
        <a:bodyPr/>
        <a:lstStyle/>
        <a:p>
          <a:r>
            <a:rPr lang="en-IN" b="1"/>
            <a:t>User-Based Collaborative Filtering</a:t>
          </a:r>
          <a:r>
            <a:rPr lang="en-IN"/>
            <a:t>: This method identifies users with similar preferences by comparing their historical ratings. Once similar users are found, recommendations are made based on the items these users liked or highly rated.</a:t>
          </a:r>
          <a:endParaRPr lang="en-US"/>
        </a:p>
      </dgm:t>
    </dgm:pt>
    <dgm:pt modelId="{87654130-6F16-4D3A-B155-EBF64B8A4727}" type="parTrans" cxnId="{C9823741-738B-4913-868B-BC7ABAACBCED}">
      <dgm:prSet/>
      <dgm:spPr/>
      <dgm:t>
        <a:bodyPr/>
        <a:lstStyle/>
        <a:p>
          <a:endParaRPr lang="en-US"/>
        </a:p>
      </dgm:t>
    </dgm:pt>
    <dgm:pt modelId="{76B0AFA4-B637-41BA-A468-C263B65419A3}" type="sibTrans" cxnId="{C9823741-738B-4913-868B-BC7ABAACBCED}">
      <dgm:prSet/>
      <dgm:spPr/>
      <dgm:t>
        <a:bodyPr/>
        <a:lstStyle/>
        <a:p>
          <a:endParaRPr lang="en-US"/>
        </a:p>
      </dgm:t>
    </dgm:pt>
    <dgm:pt modelId="{A3F68895-702F-4ADC-891B-AA9AB2FF3216}">
      <dgm:prSet/>
      <dgm:spPr/>
      <dgm:t>
        <a:bodyPr/>
        <a:lstStyle/>
        <a:p>
          <a:r>
            <a:rPr lang="en-IN" b="1"/>
            <a:t>Item-Based Collaborative Filtering</a:t>
          </a:r>
          <a:r>
            <a:rPr lang="en-IN"/>
            <a:t>: In this approach, the system finds items (mobile devices) similar to the ones the user has previously liked. It calculates the similarity between mobile devices based on user ratings and recommends devices with the highest similarity scores.</a:t>
          </a:r>
          <a:endParaRPr lang="en-US"/>
        </a:p>
      </dgm:t>
    </dgm:pt>
    <dgm:pt modelId="{A0910C80-E198-4396-8DFE-CFD46CFEA9F0}" type="parTrans" cxnId="{3A7E25EE-D669-4ADD-B077-ED6B6914AC48}">
      <dgm:prSet/>
      <dgm:spPr/>
      <dgm:t>
        <a:bodyPr/>
        <a:lstStyle/>
        <a:p>
          <a:endParaRPr lang="en-US"/>
        </a:p>
      </dgm:t>
    </dgm:pt>
    <dgm:pt modelId="{A128EA52-E502-4FC3-82AA-784DD2267987}" type="sibTrans" cxnId="{3A7E25EE-D669-4ADD-B077-ED6B6914AC48}">
      <dgm:prSet/>
      <dgm:spPr/>
      <dgm:t>
        <a:bodyPr/>
        <a:lstStyle/>
        <a:p>
          <a:endParaRPr lang="en-US"/>
        </a:p>
      </dgm:t>
    </dgm:pt>
    <dgm:pt modelId="{101FB64C-A04F-7E49-9D15-8C2C5ED77475}" type="pres">
      <dgm:prSet presAssocID="{51F8E966-1833-4588-827C-279BF5463207}" presName="linear" presStyleCnt="0">
        <dgm:presLayoutVars>
          <dgm:animLvl val="lvl"/>
          <dgm:resizeHandles val="exact"/>
        </dgm:presLayoutVars>
      </dgm:prSet>
      <dgm:spPr/>
    </dgm:pt>
    <dgm:pt modelId="{F1820D04-DB4A-184E-8574-C683DFBA0D99}" type="pres">
      <dgm:prSet presAssocID="{44C82672-02AD-4E4F-8561-D6D001DA8C77}" presName="parentText" presStyleLbl="node1" presStyleIdx="0" presStyleCnt="2">
        <dgm:presLayoutVars>
          <dgm:chMax val="0"/>
          <dgm:bulletEnabled val="1"/>
        </dgm:presLayoutVars>
      </dgm:prSet>
      <dgm:spPr/>
    </dgm:pt>
    <dgm:pt modelId="{0CAD5689-1A5E-084D-9D9B-54839970C5DE}" type="pres">
      <dgm:prSet presAssocID="{76B0AFA4-B637-41BA-A468-C263B65419A3}" presName="spacer" presStyleCnt="0"/>
      <dgm:spPr/>
    </dgm:pt>
    <dgm:pt modelId="{B380950C-C728-3C41-9C05-5F18359D3118}" type="pres">
      <dgm:prSet presAssocID="{A3F68895-702F-4ADC-891B-AA9AB2FF3216}" presName="parentText" presStyleLbl="node1" presStyleIdx="1" presStyleCnt="2">
        <dgm:presLayoutVars>
          <dgm:chMax val="0"/>
          <dgm:bulletEnabled val="1"/>
        </dgm:presLayoutVars>
      </dgm:prSet>
      <dgm:spPr/>
    </dgm:pt>
  </dgm:ptLst>
  <dgm:cxnLst>
    <dgm:cxn modelId="{63FD803B-0A6D-2345-ADD6-52275740D482}" type="presOf" srcId="{44C82672-02AD-4E4F-8561-D6D001DA8C77}" destId="{F1820D04-DB4A-184E-8574-C683DFBA0D99}" srcOrd="0" destOrd="0" presId="urn:microsoft.com/office/officeart/2005/8/layout/vList2"/>
    <dgm:cxn modelId="{C9823741-738B-4913-868B-BC7ABAACBCED}" srcId="{51F8E966-1833-4588-827C-279BF5463207}" destId="{44C82672-02AD-4E4F-8561-D6D001DA8C77}" srcOrd="0" destOrd="0" parTransId="{87654130-6F16-4D3A-B155-EBF64B8A4727}" sibTransId="{76B0AFA4-B637-41BA-A468-C263B65419A3}"/>
    <dgm:cxn modelId="{1B4FAA5A-2A9E-6645-B0FA-5626083F7E6E}" type="presOf" srcId="{51F8E966-1833-4588-827C-279BF5463207}" destId="{101FB64C-A04F-7E49-9D15-8C2C5ED77475}" srcOrd="0" destOrd="0" presId="urn:microsoft.com/office/officeart/2005/8/layout/vList2"/>
    <dgm:cxn modelId="{20517ECE-F530-A94D-B41A-F3B7A895E600}" type="presOf" srcId="{A3F68895-702F-4ADC-891B-AA9AB2FF3216}" destId="{B380950C-C728-3C41-9C05-5F18359D3118}" srcOrd="0" destOrd="0" presId="urn:microsoft.com/office/officeart/2005/8/layout/vList2"/>
    <dgm:cxn modelId="{3A7E25EE-D669-4ADD-B077-ED6B6914AC48}" srcId="{51F8E966-1833-4588-827C-279BF5463207}" destId="{A3F68895-702F-4ADC-891B-AA9AB2FF3216}" srcOrd="1" destOrd="0" parTransId="{A0910C80-E198-4396-8DFE-CFD46CFEA9F0}" sibTransId="{A128EA52-E502-4FC3-82AA-784DD2267987}"/>
    <dgm:cxn modelId="{F3438F2F-3318-D548-B17F-EB56B7C1876E}" type="presParOf" srcId="{101FB64C-A04F-7E49-9D15-8C2C5ED77475}" destId="{F1820D04-DB4A-184E-8574-C683DFBA0D99}" srcOrd="0" destOrd="0" presId="urn:microsoft.com/office/officeart/2005/8/layout/vList2"/>
    <dgm:cxn modelId="{4287721F-3383-4B4C-B3B8-0291AD7334A5}" type="presParOf" srcId="{101FB64C-A04F-7E49-9D15-8C2C5ED77475}" destId="{0CAD5689-1A5E-084D-9D9B-54839970C5DE}" srcOrd="1" destOrd="0" presId="urn:microsoft.com/office/officeart/2005/8/layout/vList2"/>
    <dgm:cxn modelId="{FD0DC7D6-C0C5-EB43-BD31-7090CE89CE1C}" type="presParOf" srcId="{101FB64C-A04F-7E49-9D15-8C2C5ED77475}" destId="{B380950C-C728-3C41-9C05-5F18359D311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35A6B-1FC6-D948-9FB5-C71E707C93F9}">
      <dsp:nvSpPr>
        <dsp:cNvPr id="0" name=""/>
        <dsp:cNvSpPr/>
      </dsp:nvSpPr>
      <dsp:spPr>
        <a:xfrm>
          <a:off x="0" y="379478"/>
          <a:ext cx="4513541" cy="15584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Data preprocessing was an essential step to ensure the dataset was clean and suitable for analysis. Missing values, duplicates, and outliers were handled to maintain data quality.</a:t>
          </a:r>
          <a:endParaRPr lang="en-US" sz="1600" kern="1200"/>
        </a:p>
      </dsp:txBody>
      <dsp:txXfrm>
        <a:off x="76077" y="455555"/>
        <a:ext cx="4361387" cy="1406285"/>
      </dsp:txXfrm>
    </dsp:sp>
    <dsp:sp modelId="{70708A5B-466D-E643-A117-A2A16DF90F76}">
      <dsp:nvSpPr>
        <dsp:cNvPr id="0" name=""/>
        <dsp:cNvSpPr/>
      </dsp:nvSpPr>
      <dsp:spPr>
        <a:xfrm>
          <a:off x="0" y="1983998"/>
          <a:ext cx="4513541" cy="15584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The dataset was then transformed into a user-item interaction matrix, where rows represented users and columns represented mobile devices. Each cell in the matrix contained a rating or a value indicating a user's preference for a particular device.</a:t>
          </a:r>
          <a:endParaRPr lang="en-US" sz="1600" kern="1200"/>
        </a:p>
      </dsp:txBody>
      <dsp:txXfrm>
        <a:off x="76077" y="2060075"/>
        <a:ext cx="4361387" cy="1406285"/>
      </dsp:txXfrm>
    </dsp:sp>
    <dsp:sp modelId="{4908158E-473F-DD45-BBF4-B63327A3681E}">
      <dsp:nvSpPr>
        <dsp:cNvPr id="0" name=""/>
        <dsp:cNvSpPr/>
      </dsp:nvSpPr>
      <dsp:spPr>
        <a:xfrm>
          <a:off x="0" y="3588518"/>
          <a:ext cx="4513541" cy="15584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a:t>To improve the model's performance, normalization techniques were applied to standardize the ratings, making them </a:t>
          </a:r>
          <a:endParaRPr lang="en-US" sz="1600" kern="1200"/>
        </a:p>
      </dsp:txBody>
      <dsp:txXfrm>
        <a:off x="76077" y="3664595"/>
        <a:ext cx="4361387" cy="1406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20D04-DB4A-184E-8574-C683DFBA0D99}">
      <dsp:nvSpPr>
        <dsp:cNvPr id="0" name=""/>
        <dsp:cNvSpPr/>
      </dsp:nvSpPr>
      <dsp:spPr>
        <a:xfrm>
          <a:off x="0" y="335018"/>
          <a:ext cx="4513541" cy="2400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kern="1200"/>
            <a:t>User-Based Collaborative Filtering</a:t>
          </a:r>
          <a:r>
            <a:rPr lang="en-IN" sz="1900" kern="1200"/>
            <a:t>: This method identifies users with similar preferences by comparing their historical ratings. Once similar users are found, recommendations are made based on the items these users liked or highly rated.</a:t>
          </a:r>
          <a:endParaRPr lang="en-US" sz="1900" kern="1200"/>
        </a:p>
      </dsp:txBody>
      <dsp:txXfrm>
        <a:off x="117199" y="452217"/>
        <a:ext cx="4279143" cy="2166442"/>
      </dsp:txXfrm>
    </dsp:sp>
    <dsp:sp modelId="{B380950C-C728-3C41-9C05-5F18359D3118}">
      <dsp:nvSpPr>
        <dsp:cNvPr id="0" name=""/>
        <dsp:cNvSpPr/>
      </dsp:nvSpPr>
      <dsp:spPr>
        <a:xfrm>
          <a:off x="0" y="2790578"/>
          <a:ext cx="4513541" cy="2400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1" kern="1200"/>
            <a:t>Item-Based Collaborative Filtering</a:t>
          </a:r>
          <a:r>
            <a:rPr lang="en-IN" sz="1900" kern="1200"/>
            <a:t>: In this approach, the system finds items (mobile devices) similar to the ones the user has previously liked. It calculates the similarity between mobile devices based on user ratings and recommends devices with the highest similarity scores.</a:t>
          </a:r>
          <a:endParaRPr lang="en-US" sz="1900" kern="1200"/>
        </a:p>
      </dsp:txBody>
      <dsp:txXfrm>
        <a:off x="117199" y="2907777"/>
        <a:ext cx="4279143" cy="21664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4D1FF5D4-BE56-659A-0F7A-857F2F0164F5}"/>
              </a:ext>
            </a:extLst>
          </p:cNvPr>
          <p:cNvSpPr>
            <a:spLocks noGrp="1"/>
          </p:cNvSpPr>
          <p:nvPr>
            <p:ph type="ctrTitle"/>
          </p:nvPr>
        </p:nvSpPr>
        <p:spPr>
          <a:xfrm>
            <a:off x="677333" y="609600"/>
            <a:ext cx="3724659" cy="5431762"/>
          </a:xfrm>
        </p:spPr>
        <p:txBody>
          <a:bodyPr vert="horz" lIns="91440" tIns="45720" rIns="91440" bIns="45720" rtlCol="0" anchor="ctr">
            <a:normAutofit/>
          </a:bodyPr>
          <a:lstStyle/>
          <a:p>
            <a:pPr algn="l"/>
            <a:r>
              <a:rPr lang="en-US" sz="2800" dirty="0"/>
              <a:t>Mobile Recommendation System</a:t>
            </a:r>
          </a:p>
        </p:txBody>
      </p:sp>
      <p:sp>
        <p:nvSpPr>
          <p:cNvPr id="3" name="Subtitle 2">
            <a:extLst>
              <a:ext uri="{FF2B5EF4-FFF2-40B4-BE49-F238E27FC236}">
                <a16:creationId xmlns:a16="http://schemas.microsoft.com/office/drawing/2014/main" id="{651492A4-296D-798E-B003-A68C00AD26D5}"/>
              </a:ext>
            </a:extLst>
          </p:cNvPr>
          <p:cNvSpPr>
            <a:spLocks noGrp="1"/>
          </p:cNvSpPr>
          <p:nvPr>
            <p:ph type="subTitle" idx="1"/>
          </p:nvPr>
        </p:nvSpPr>
        <p:spPr>
          <a:xfrm>
            <a:off x="4927420" y="3812318"/>
            <a:ext cx="5424112" cy="3208334"/>
          </a:xfrm>
        </p:spPr>
        <p:txBody>
          <a:bodyPr vert="horz" lIns="91440" tIns="45720" rIns="91440" bIns="45720" rtlCol="0">
            <a:normAutofit/>
          </a:bodyPr>
          <a:lstStyle/>
          <a:p>
            <a:pPr algn="l"/>
            <a:endParaRPr lang="en-US" dirty="0">
              <a:solidFill>
                <a:schemeClr val="tx1">
                  <a:lumMod val="75000"/>
                  <a:lumOff val="25000"/>
                </a:schemeClr>
              </a:solidFill>
            </a:endParaRPr>
          </a:p>
          <a:p>
            <a:pPr algn="l">
              <a:buFont typeface="Wingdings 3" charset="2"/>
              <a:buChar char=""/>
            </a:pPr>
            <a:r>
              <a:rPr lang="en-US" b="1" dirty="0">
                <a:solidFill>
                  <a:schemeClr val="tx1">
                    <a:lumMod val="75000"/>
                    <a:lumOff val="25000"/>
                  </a:schemeClr>
                </a:solidFill>
                <a:effectLst/>
              </a:rPr>
              <a:t>ADVITIYA ARYA (E23CSEU1110)</a:t>
            </a:r>
            <a:r>
              <a:rPr lang="en-US" dirty="0">
                <a:solidFill>
                  <a:schemeClr val="tx1">
                    <a:lumMod val="75000"/>
                    <a:lumOff val="25000"/>
                  </a:schemeClr>
                </a:solidFill>
                <a:effectLst/>
              </a:rPr>
              <a:t> </a:t>
            </a:r>
            <a:endParaRPr lang="en-US" dirty="0">
              <a:solidFill>
                <a:schemeClr val="tx1">
                  <a:lumMod val="75000"/>
                  <a:lumOff val="25000"/>
                </a:schemeClr>
              </a:solidFill>
            </a:endParaRPr>
          </a:p>
          <a:p>
            <a:pPr algn="l">
              <a:buFont typeface="Wingdings 3" charset="2"/>
              <a:buChar char=""/>
            </a:pPr>
            <a:endParaRPr lang="en-US" dirty="0">
              <a:solidFill>
                <a:schemeClr val="tx1">
                  <a:lumMod val="75000"/>
                  <a:lumOff val="25000"/>
                </a:schemeClr>
              </a:solidFill>
            </a:endParaRPr>
          </a:p>
        </p:txBody>
      </p:sp>
      <p:pic>
        <p:nvPicPr>
          <p:cNvPr id="4" name="Picture 3" descr="A close-up of a logo&#10;&#10;Description automatically generated">
            <a:extLst>
              <a:ext uri="{FF2B5EF4-FFF2-40B4-BE49-F238E27FC236}">
                <a16:creationId xmlns:a16="http://schemas.microsoft.com/office/drawing/2014/main" id="{FEFEA64E-0067-6C71-D83C-1FA64C02D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964395" y="-8467"/>
            <a:ext cx="4675081" cy="1992444"/>
          </a:xfrm>
          <a:prstGeom prst="rect">
            <a:avLst/>
          </a:prstGeom>
          <a:noFill/>
        </p:spPr>
      </p:pic>
    </p:spTree>
    <p:extLst>
      <p:ext uri="{BB962C8B-B14F-4D97-AF65-F5344CB8AC3E}">
        <p14:creationId xmlns:p14="http://schemas.microsoft.com/office/powerpoint/2010/main" val="37188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60092-A745-E99B-FC5D-30F2CE6CC0BE}"/>
              </a:ext>
            </a:extLst>
          </p:cNvPr>
          <p:cNvSpPr>
            <a:spLocks noGrp="1"/>
          </p:cNvSpPr>
          <p:nvPr>
            <p:ph type="title"/>
          </p:nvPr>
        </p:nvSpPr>
        <p:spPr>
          <a:xfrm>
            <a:off x="1043950" y="1179151"/>
            <a:ext cx="3300646" cy="4463889"/>
          </a:xfrm>
        </p:spPr>
        <p:txBody>
          <a:bodyPr anchor="ctr">
            <a:normAutofit/>
          </a:bodyPr>
          <a:lstStyle/>
          <a:p>
            <a:r>
              <a:rPr lang="en-US" dirty="0"/>
              <a:t>Future Scope </a:t>
            </a:r>
          </a:p>
        </p:txBody>
      </p:sp>
      <p:sp>
        <p:nvSpPr>
          <p:cNvPr id="30" name="Isosceles Triangle 2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2" name="Straight Connector 3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6E46F3-0018-48E8-86D4-C02BE181416E}"/>
              </a:ext>
            </a:extLst>
          </p:cNvPr>
          <p:cNvSpPr>
            <a:spLocks noGrp="1"/>
          </p:cNvSpPr>
          <p:nvPr>
            <p:ph idx="1"/>
          </p:nvPr>
        </p:nvSpPr>
        <p:spPr>
          <a:xfrm>
            <a:off x="4978918" y="1109145"/>
            <a:ext cx="6341016" cy="4603900"/>
          </a:xfrm>
        </p:spPr>
        <p:txBody>
          <a:bodyPr anchor="ctr">
            <a:normAutofit lnSpcReduction="10000"/>
          </a:bodyPr>
          <a:lstStyle/>
          <a:p>
            <a:pPr>
              <a:lnSpc>
                <a:spcPct val="90000"/>
              </a:lnSpc>
              <a:spcAft>
                <a:spcPts val="1000"/>
              </a:spcAft>
            </a:pPr>
            <a:r>
              <a:rPr lang="en-IN" sz="1700" b="1" dirty="0">
                <a:effectLst/>
                <a:latin typeface="Arial" panose="020B0604020202020204" pitchFamily="34" charset="0"/>
                <a:ea typeface="Calibri" panose="020F0502020204030204" pitchFamily="34" charset="0"/>
                <a:cs typeface="Times New Roman" panose="02020603050405020304" pitchFamily="18" charset="0"/>
              </a:rPr>
              <a:t>Data Privacy and Ethical Considerations</a:t>
            </a:r>
            <a:endParaRPr lang="en-IN" sz="1700" b="1" dirty="0">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1000"/>
              </a:spcAft>
              <a:buFont typeface="Arial" panose="020B0604020202020204" pitchFamily="34" charset="0"/>
              <a:buChar char="•"/>
            </a:pPr>
            <a:r>
              <a:rPr lang="en-IN" sz="1700" dirty="0">
                <a:effectLst/>
                <a:latin typeface="Arial" panose="020B0604020202020204" pitchFamily="34" charset="0"/>
                <a:ea typeface="Calibri" panose="020F0502020204030204" pitchFamily="34" charset="0"/>
                <a:cs typeface="Times New Roman" panose="02020603050405020304" pitchFamily="18" charset="0"/>
              </a:rPr>
              <a:t>As recommendation systems increasingly rely on personal data, ensuring user privacy and maintaining ethical standards is crucial. Future work could explore privacy-preserving recommendation techniques like </a:t>
            </a:r>
            <a:r>
              <a:rPr lang="en-IN" sz="1700" b="1" dirty="0">
                <a:effectLst/>
                <a:latin typeface="Arial" panose="020B0604020202020204" pitchFamily="34" charset="0"/>
                <a:ea typeface="Calibri" panose="020F0502020204030204" pitchFamily="34" charset="0"/>
                <a:cs typeface="Times New Roman" panose="02020603050405020304" pitchFamily="18" charset="0"/>
              </a:rPr>
              <a:t>differential privacy</a:t>
            </a:r>
            <a:r>
              <a:rPr lang="en-IN" sz="1700" dirty="0">
                <a:effectLst/>
                <a:latin typeface="Arial" panose="020B0604020202020204" pitchFamily="34" charset="0"/>
                <a:ea typeface="Calibri" panose="020F0502020204030204" pitchFamily="34" charset="0"/>
                <a:cs typeface="Times New Roman" panose="02020603050405020304" pitchFamily="18" charset="0"/>
              </a:rPr>
              <a:t> or </a:t>
            </a:r>
            <a:r>
              <a:rPr lang="en-IN" sz="1700" b="1" dirty="0">
                <a:effectLst/>
                <a:latin typeface="Arial" panose="020B0604020202020204" pitchFamily="34" charset="0"/>
                <a:ea typeface="Calibri" panose="020F0502020204030204" pitchFamily="34" charset="0"/>
                <a:cs typeface="Times New Roman" panose="02020603050405020304" pitchFamily="18" charset="0"/>
              </a:rPr>
              <a:t>federated learning</a:t>
            </a:r>
            <a:r>
              <a:rPr lang="en-IN" sz="1700" dirty="0">
                <a:effectLst/>
                <a:latin typeface="Arial" panose="020B0604020202020204" pitchFamily="34" charset="0"/>
                <a:ea typeface="Calibri" panose="020F0502020204030204" pitchFamily="34" charset="0"/>
                <a:cs typeface="Times New Roman" panose="02020603050405020304" pitchFamily="18" charset="0"/>
              </a:rPr>
              <a:t>, where user data remains secure while still enabling accurate recommendations.</a:t>
            </a:r>
          </a:p>
          <a:p>
            <a:pPr>
              <a:lnSpc>
                <a:spcPct val="90000"/>
              </a:lnSpc>
              <a:spcAft>
                <a:spcPts val="1000"/>
              </a:spcAft>
            </a:pPr>
            <a:endParaRPr lang="en-IN" sz="17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90000"/>
              </a:lnSpc>
              <a:spcAft>
                <a:spcPts val="1000"/>
              </a:spcAft>
            </a:pPr>
            <a:r>
              <a:rPr lang="en-IN" sz="1700" b="1" dirty="0">
                <a:effectLst/>
                <a:latin typeface="Arial" panose="020B0604020202020204" pitchFamily="34" charset="0"/>
                <a:ea typeface="Calibri" panose="020F0502020204030204" pitchFamily="34" charset="0"/>
                <a:cs typeface="Times New Roman" panose="02020603050405020304" pitchFamily="18" charset="0"/>
              </a:rPr>
              <a:t>Expansion to Other Product Categories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90000"/>
              </a:lnSpc>
              <a:spcAft>
                <a:spcPts val="1000"/>
              </a:spcAft>
              <a:buSzPts val="1000"/>
              <a:buFont typeface="Symbol" pitchFamily="2" charset="2"/>
              <a:buChar char=""/>
              <a:tabLst>
                <a:tab pos="457200" algn="l"/>
              </a:tabLst>
            </a:pPr>
            <a:r>
              <a:rPr lang="en-IN" sz="1700" dirty="0">
                <a:effectLst/>
                <a:latin typeface="Arial" panose="020B0604020202020204" pitchFamily="34" charset="0"/>
                <a:ea typeface="Calibri" panose="020F0502020204030204" pitchFamily="34" charset="0"/>
                <a:cs typeface="Times New Roman" panose="02020603050405020304" pitchFamily="18" charset="0"/>
              </a:rPr>
              <a:t>The recommendation system, initially focused on mobile devices, can be expanded to other product categories such as laptops, tablets, smartwatches, or other electronic gadgets. The core algorithms and methodologies can be adapted to fit a wider range of consumer electronics, making the system versatile and applicable across various domains.</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1000"/>
              </a:spcAft>
            </a:pP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1700" dirty="0"/>
          </a:p>
        </p:txBody>
      </p:sp>
      <p:sp>
        <p:nvSpPr>
          <p:cNvPr id="34" name="Isosceles Triangle 3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2284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843B-40B9-C528-BAF5-17877F8C385D}"/>
              </a:ext>
            </a:extLst>
          </p:cNvPr>
          <p:cNvSpPr>
            <a:spLocks noGrp="1"/>
          </p:cNvSpPr>
          <p:nvPr>
            <p:ph type="title"/>
          </p:nvPr>
        </p:nvSpPr>
        <p:spPr>
          <a:xfrm>
            <a:off x="851070" y="2392680"/>
            <a:ext cx="8596668" cy="1320800"/>
          </a:xfrm>
        </p:spPr>
        <p:txBody>
          <a:bodyPr>
            <a:noAutofit/>
          </a:bodyPr>
          <a:lstStyle/>
          <a:p>
            <a:pPr algn="ctr"/>
            <a:r>
              <a:rPr lang="en-IN" sz="10000" dirty="0"/>
              <a:t>THANK YOU!!</a:t>
            </a:r>
          </a:p>
        </p:txBody>
      </p:sp>
    </p:spTree>
    <p:extLst>
      <p:ext uri="{BB962C8B-B14F-4D97-AF65-F5344CB8AC3E}">
        <p14:creationId xmlns:p14="http://schemas.microsoft.com/office/powerpoint/2010/main" val="306444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9B7B-4F4E-1FF3-6D84-58D76D83AD85}"/>
              </a:ext>
            </a:extLst>
          </p:cNvPr>
          <p:cNvSpPr>
            <a:spLocks noGrp="1"/>
          </p:cNvSpPr>
          <p:nvPr>
            <p:ph type="title"/>
          </p:nvPr>
        </p:nvSpPr>
        <p:spPr>
          <a:xfrm>
            <a:off x="5536734" y="609600"/>
            <a:ext cx="3737268" cy="1320800"/>
          </a:xfrm>
        </p:spPr>
        <p:txBody>
          <a:bodyPr>
            <a:normAutofit/>
          </a:bodyPr>
          <a:lstStyle/>
          <a:p>
            <a:r>
              <a:rPr lang="en-US" dirty="0"/>
              <a:t>Introduction</a:t>
            </a:r>
            <a:endParaRPr lang="en-US"/>
          </a:p>
        </p:txBody>
      </p:sp>
      <p:sp>
        <p:nvSpPr>
          <p:cNvPr id="1030" name="Content Placeholder 1029">
            <a:extLst>
              <a:ext uri="{FF2B5EF4-FFF2-40B4-BE49-F238E27FC236}">
                <a16:creationId xmlns:a16="http://schemas.microsoft.com/office/drawing/2014/main" id="{F06E585E-F365-A193-A600-638D21E8D5BC}"/>
              </a:ext>
            </a:extLst>
          </p:cNvPr>
          <p:cNvSpPr>
            <a:spLocks noGrp="1"/>
          </p:cNvSpPr>
          <p:nvPr>
            <p:ph idx="1"/>
          </p:nvPr>
        </p:nvSpPr>
        <p:spPr>
          <a:xfrm>
            <a:off x="5209563" y="2160589"/>
            <a:ext cx="4064439" cy="3880773"/>
          </a:xfrm>
        </p:spPr>
        <p:txBody>
          <a:bodyPr>
            <a:normAutofit/>
          </a:bodyPr>
          <a:lstStyle/>
          <a:p>
            <a:r>
              <a:rPr lang="en-US" dirty="0"/>
              <a:t>In today's e-commerce landscape, consumers face an overwhelming choice of mobile devices with varying features and prices. </a:t>
            </a:r>
          </a:p>
          <a:p>
            <a:endParaRPr lang="en-US" dirty="0"/>
          </a:p>
          <a:p>
            <a:r>
              <a:rPr lang="en-US" dirty="0"/>
              <a:t>To simplify the selection process, this project develops a mobile recommendation system using collaborative filtering techniques, analyzing user interactions to provide personalized and accurate device suggestions.</a:t>
            </a:r>
          </a:p>
        </p:txBody>
      </p:sp>
      <p:pic>
        <p:nvPicPr>
          <p:cNvPr id="1026" name="Picture 2" descr="A modern smartphone with a vibrant display, showcasing various app icons. Abstract technology background with glowing elements representing data and connectivity. People interacting with their phones, highlighting the importance of mobile devices in daily life.">
            <a:extLst>
              <a:ext uri="{FF2B5EF4-FFF2-40B4-BE49-F238E27FC236}">
                <a16:creationId xmlns:a16="http://schemas.microsoft.com/office/drawing/2014/main" id="{E880E265-579F-C907-68FB-FBEEEEF80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691" r="10643"/>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1035" name="Isosceles Triangle 1034">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552859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8A87-6674-4EA5-7C5D-D636EF939F28}"/>
              </a:ext>
            </a:extLst>
          </p:cNvPr>
          <p:cNvSpPr>
            <a:spLocks noGrp="1"/>
          </p:cNvSpPr>
          <p:nvPr>
            <p:ph type="title"/>
          </p:nvPr>
        </p:nvSpPr>
        <p:spPr>
          <a:xfrm>
            <a:off x="2786047" y="609600"/>
            <a:ext cx="6487955" cy="1320800"/>
          </a:xfrm>
        </p:spPr>
        <p:txBody>
          <a:bodyPr>
            <a:normAutofit/>
          </a:bodyPr>
          <a:lstStyle/>
          <a:p>
            <a:pPr algn="ctr"/>
            <a:r>
              <a:rPr lang="en-US" dirty="0"/>
              <a:t>Objective</a:t>
            </a:r>
          </a:p>
        </p:txBody>
      </p:sp>
      <p:pic>
        <p:nvPicPr>
          <p:cNvPr id="5" name="Picture 4" descr="Mobile device with apps">
            <a:extLst>
              <a:ext uri="{FF2B5EF4-FFF2-40B4-BE49-F238E27FC236}">
                <a16:creationId xmlns:a16="http://schemas.microsoft.com/office/drawing/2014/main" id="{A9324C73-7EA3-238E-49C6-5A6DAB08EE28}"/>
              </a:ext>
            </a:extLst>
          </p:cNvPr>
          <p:cNvPicPr>
            <a:picLocks noChangeAspect="1"/>
          </p:cNvPicPr>
          <p:nvPr/>
        </p:nvPicPr>
        <p:blipFill>
          <a:blip r:embed="rId2">
            <a:duotone>
              <a:prstClr val="black"/>
              <a:schemeClr val="tx2">
                <a:tint val="45000"/>
                <a:satMod val="400000"/>
              </a:schemeClr>
            </a:duotone>
          </a:blip>
          <a:srcRect l="58603" r="19031"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BF40E30-F725-DB63-B41A-751AD3F61DE0}"/>
              </a:ext>
            </a:extLst>
          </p:cNvPr>
          <p:cNvSpPr>
            <a:spLocks noGrp="1"/>
          </p:cNvSpPr>
          <p:nvPr>
            <p:ph idx="1"/>
          </p:nvPr>
        </p:nvSpPr>
        <p:spPr>
          <a:xfrm>
            <a:off x="2786047" y="2160589"/>
            <a:ext cx="6487955" cy="3880773"/>
          </a:xfrm>
        </p:spPr>
        <p:txBody>
          <a:bodyPr>
            <a:normAutofit/>
          </a:bodyPr>
          <a:lstStyle/>
          <a:p>
            <a:r>
              <a:rPr lang="en-IN" kern="0" dirty="0">
                <a:effectLst/>
                <a:latin typeface="Arial" panose="020B0604020202020204" pitchFamily="34" charset="0"/>
                <a:ea typeface="Calibri" panose="020F0502020204030204" pitchFamily="34" charset="0"/>
              </a:rPr>
              <a:t>The primary objective of this project is to build a system capable of recommending mobile devices to users based on their previous ratings and interactions.</a:t>
            </a:r>
            <a:r>
              <a:rPr lang="en-IN" dirty="0">
                <a:effectLst/>
              </a:rPr>
              <a:t> </a:t>
            </a:r>
          </a:p>
          <a:p>
            <a:endParaRPr lang="en-IN" dirty="0"/>
          </a:p>
          <a:p>
            <a:r>
              <a:rPr lang="en-IN" kern="0" dirty="0">
                <a:effectLst/>
                <a:latin typeface="Arial" panose="020B0604020202020204" pitchFamily="34" charset="0"/>
                <a:ea typeface="Calibri" panose="020F0502020204030204" pitchFamily="34" charset="0"/>
              </a:rPr>
              <a:t>This project focuses on developing a mobile recommendation system using collaborative filtering techniques. </a:t>
            </a:r>
          </a:p>
          <a:p>
            <a:endParaRPr lang="en-IN" kern="0" dirty="0">
              <a:latin typeface="Arial" panose="020B0604020202020204" pitchFamily="34" charset="0"/>
            </a:endParaRPr>
          </a:p>
          <a:p>
            <a:r>
              <a:rPr lang="en-IN" kern="0" dirty="0">
                <a:effectLst/>
                <a:latin typeface="Arial" panose="020B0604020202020204" pitchFamily="34" charset="0"/>
                <a:ea typeface="Calibri" panose="020F0502020204030204" pitchFamily="34" charset="0"/>
              </a:rPr>
              <a:t>The system is designed to be scalable and adaptable, capable of incorporating new user data to provide up-to-date and relevant suggestions. </a:t>
            </a:r>
            <a:endParaRPr lang="en-US" dirty="0"/>
          </a:p>
        </p:txBody>
      </p:sp>
    </p:spTree>
    <p:extLst>
      <p:ext uri="{BB962C8B-B14F-4D97-AF65-F5344CB8AC3E}">
        <p14:creationId xmlns:p14="http://schemas.microsoft.com/office/powerpoint/2010/main" val="277853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93B8D6-4093-390B-7E30-41F47D4F68FD}"/>
              </a:ext>
            </a:extLst>
          </p:cNvPr>
          <p:cNvSpPr>
            <a:spLocks noGrp="1"/>
          </p:cNvSpPr>
          <p:nvPr>
            <p:ph type="title"/>
          </p:nvPr>
        </p:nvSpPr>
        <p:spPr>
          <a:xfrm>
            <a:off x="3190412" y="320968"/>
            <a:ext cx="3854528" cy="565723"/>
          </a:xfrm>
        </p:spPr>
        <p:txBody>
          <a:bodyPr>
            <a:noAutofit/>
          </a:bodyPr>
          <a:lstStyle/>
          <a:p>
            <a:pPr algn="ctr"/>
            <a:r>
              <a:rPr lang="en-US" sz="4000" dirty="0"/>
              <a:t>Methodology</a:t>
            </a:r>
          </a:p>
        </p:txBody>
      </p:sp>
      <p:sp>
        <p:nvSpPr>
          <p:cNvPr id="5" name="Content Placeholder 4">
            <a:extLst>
              <a:ext uri="{FF2B5EF4-FFF2-40B4-BE49-F238E27FC236}">
                <a16:creationId xmlns:a16="http://schemas.microsoft.com/office/drawing/2014/main" id="{254CF682-B178-CE45-A9B3-00FE08FDB9D0}"/>
              </a:ext>
            </a:extLst>
          </p:cNvPr>
          <p:cNvSpPr>
            <a:spLocks noGrp="1"/>
          </p:cNvSpPr>
          <p:nvPr>
            <p:ph idx="1"/>
          </p:nvPr>
        </p:nvSpPr>
        <p:spPr>
          <a:xfrm>
            <a:off x="4788170" y="1914240"/>
            <a:ext cx="4513541" cy="5526437"/>
          </a:xfrm>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This dataset includes mobile device name, and associated ratings or interactions, which reflect user preferences.</a:t>
            </a: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 The data was sourced from a public dataset, ensuring sufficient information for effective training and testing.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 Placeholder 5">
            <a:extLst>
              <a:ext uri="{FF2B5EF4-FFF2-40B4-BE49-F238E27FC236}">
                <a16:creationId xmlns:a16="http://schemas.microsoft.com/office/drawing/2014/main" id="{DA02E917-900C-795F-19B5-7D598A40424B}"/>
              </a:ext>
            </a:extLst>
          </p:cNvPr>
          <p:cNvSpPr>
            <a:spLocks noGrp="1"/>
          </p:cNvSpPr>
          <p:nvPr>
            <p:ph type="body" sz="half" idx="2"/>
          </p:nvPr>
        </p:nvSpPr>
        <p:spPr/>
        <p:txBody>
          <a:bodyPr/>
          <a:lstStyle/>
          <a:p>
            <a:pPr algn="ctr"/>
            <a:r>
              <a:rPr lang="en-IN" sz="24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1. Data Collection</a:t>
            </a:r>
            <a:endPar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3564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D651-B928-469F-37BD-55A0768FD3F7}"/>
              </a:ext>
            </a:extLst>
          </p:cNvPr>
          <p:cNvSpPr>
            <a:spLocks noGrp="1"/>
          </p:cNvSpPr>
          <p:nvPr>
            <p:ph type="title"/>
          </p:nvPr>
        </p:nvSpPr>
        <p:spPr>
          <a:xfrm>
            <a:off x="-1" y="651164"/>
            <a:ext cx="4513541" cy="1142226"/>
          </a:xfrm>
        </p:spPr>
        <p:txBody>
          <a:bodyPr/>
          <a:lstStyle/>
          <a:p>
            <a:r>
              <a:rPr lang="en-US" dirty="0">
                <a:solidFill>
                  <a:schemeClr val="bg1"/>
                </a:solidFill>
              </a:rPr>
              <a:t>.</a:t>
            </a:r>
          </a:p>
        </p:txBody>
      </p:sp>
      <p:graphicFrame>
        <p:nvGraphicFramePr>
          <p:cNvPr id="9" name="Content Placeholder 2">
            <a:extLst>
              <a:ext uri="{FF2B5EF4-FFF2-40B4-BE49-F238E27FC236}">
                <a16:creationId xmlns:a16="http://schemas.microsoft.com/office/drawing/2014/main" id="{7E181448-1977-79FB-9245-1286BBFCCE63}"/>
              </a:ext>
            </a:extLst>
          </p:cNvPr>
          <p:cNvGraphicFramePr>
            <a:graphicFrameLocks noGrp="1"/>
          </p:cNvGraphicFramePr>
          <p:nvPr>
            <p:ph idx="1"/>
          </p:nvPr>
        </p:nvGraphicFramePr>
        <p:xfrm>
          <a:off x="4760461" y="514924"/>
          <a:ext cx="4513541" cy="5526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DD481CF0-56D4-0493-E1F1-769B4DCF4232}"/>
              </a:ext>
            </a:extLst>
          </p:cNvPr>
          <p:cNvSpPr>
            <a:spLocks noGrp="1"/>
          </p:cNvSpPr>
          <p:nvPr>
            <p:ph type="body" sz="half" idx="2"/>
          </p:nvPr>
        </p:nvSpPr>
        <p:spPr/>
        <p:txBody>
          <a:bodyPr/>
          <a:lstStyle/>
          <a:p>
            <a:pPr algn="ctr"/>
            <a:r>
              <a:rPr lang="en-IN" sz="2400" b="1" dirty="0">
                <a:highlight>
                  <a:srgbClr val="FFFF00"/>
                </a:highlight>
                <a:latin typeface="Arial" panose="020B0604020202020204" pitchFamily="34" charset="0"/>
                <a:ea typeface="Calibri" panose="020F0502020204030204" pitchFamily="34" charset="0"/>
                <a:cs typeface="Times New Roman" panose="02020603050405020304" pitchFamily="18" charset="0"/>
              </a:rPr>
              <a:t>2</a:t>
            </a:r>
            <a:r>
              <a:rPr lang="en-IN" sz="24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 Data Preprocessing</a:t>
            </a:r>
            <a:endPar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1951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3531-2AF5-6896-4F6D-C66C8BCD60BD}"/>
              </a:ext>
            </a:extLst>
          </p:cNvPr>
          <p:cNvSpPr>
            <a:spLocks noGrp="1"/>
          </p:cNvSpPr>
          <p:nvPr>
            <p:ph type="title"/>
          </p:nvPr>
        </p:nvSpPr>
        <p:spPr/>
        <p:txBody>
          <a:bodyPr/>
          <a:lstStyle/>
          <a:p>
            <a:r>
              <a:rPr lang="en-US" dirty="0">
                <a:solidFill>
                  <a:schemeClr val="bg1"/>
                </a:solidFill>
              </a:rPr>
              <a:t> .</a:t>
            </a:r>
          </a:p>
        </p:txBody>
      </p:sp>
      <p:graphicFrame>
        <p:nvGraphicFramePr>
          <p:cNvPr id="6" name="Content Placeholder 2">
            <a:extLst>
              <a:ext uri="{FF2B5EF4-FFF2-40B4-BE49-F238E27FC236}">
                <a16:creationId xmlns:a16="http://schemas.microsoft.com/office/drawing/2014/main" id="{C4D1B23F-C8A8-A2D3-CD84-A9365E8B113A}"/>
              </a:ext>
            </a:extLst>
          </p:cNvPr>
          <p:cNvGraphicFramePr>
            <a:graphicFrameLocks noGrp="1"/>
          </p:cNvGraphicFramePr>
          <p:nvPr>
            <p:ph idx="1"/>
            <p:extLst>
              <p:ext uri="{D42A27DB-BD31-4B8C-83A1-F6EECF244321}">
                <p14:modId xmlns:p14="http://schemas.microsoft.com/office/powerpoint/2010/main" val="483443026"/>
              </p:ext>
            </p:extLst>
          </p:nvPr>
        </p:nvGraphicFramePr>
        <p:xfrm>
          <a:off x="4760461" y="514924"/>
          <a:ext cx="4513541" cy="5526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E9CFA277-3859-C74F-2A44-96A972AE29EB}"/>
              </a:ext>
            </a:extLst>
          </p:cNvPr>
          <p:cNvSpPr>
            <a:spLocks noGrp="1"/>
          </p:cNvSpPr>
          <p:nvPr>
            <p:ph type="body" sz="half" idx="2"/>
          </p:nvPr>
        </p:nvSpPr>
        <p:spPr>
          <a:xfrm>
            <a:off x="905933" y="2347790"/>
            <a:ext cx="3854528" cy="2584449"/>
          </a:xfrm>
        </p:spPr>
        <p:txBody>
          <a:bodyPr>
            <a:normAutofit/>
          </a:bodyPr>
          <a:lstStyle/>
          <a:p>
            <a:pPr algn="ctr"/>
            <a:endParaRPr lang="en-IN" sz="24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pPr algn="ctr"/>
            <a:r>
              <a:rPr lang="en-IN" sz="24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3. Collaborative Filtering Techniques</a:t>
            </a:r>
            <a:endPar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582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83D3-5B2E-8047-B90B-499196CEF5CC}"/>
              </a:ext>
            </a:extLst>
          </p:cNvPr>
          <p:cNvSpPr>
            <a:spLocks noGrp="1"/>
          </p:cNvSpPr>
          <p:nvPr>
            <p:ph type="title"/>
          </p:nvPr>
        </p:nvSpPr>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DD2B7A03-8269-DB3D-6B7E-40ED4F907DFD}"/>
              </a:ext>
            </a:extLst>
          </p:cNvPr>
          <p:cNvSpPr>
            <a:spLocks noGrp="1"/>
          </p:cNvSpPr>
          <p:nvPr>
            <p:ph idx="1"/>
          </p:nvPr>
        </p:nvSpPr>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collaborative filtering algorithms were implemented using popular data science libraries such as pandas,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800" dirty="0">
                <a:effectLst/>
                <a:latin typeface="Arial" panose="020B0604020202020204" pitchFamily="34" charset="0"/>
                <a:ea typeface="Calibri" panose="020F0502020204030204" pitchFamily="34" charset="0"/>
                <a:cs typeface="Times New Roman" panose="02020603050405020304" pitchFamily="18" charset="0"/>
              </a:rPr>
              <a:t>, and scikit-learn.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An </a:t>
            </a:r>
            <a:r>
              <a:rPr lang="en-IN" sz="1800" b="1" dirty="0">
                <a:effectLst/>
                <a:latin typeface="Arial" panose="020B0604020202020204" pitchFamily="34" charset="0"/>
                <a:ea typeface="Calibri" panose="020F0502020204030204" pitchFamily="34" charset="0"/>
                <a:cs typeface="Times New Roman" panose="02020603050405020304" pitchFamily="18" charset="0"/>
              </a:rPr>
              <a:t>item-based collaborative filtering model</a:t>
            </a:r>
            <a:r>
              <a:rPr lang="en-IN" sz="1800" dirty="0">
                <a:effectLst/>
                <a:latin typeface="Arial" panose="020B0604020202020204" pitchFamily="34" charset="0"/>
                <a:ea typeface="Calibri" panose="020F0502020204030204" pitchFamily="34" charset="0"/>
                <a:cs typeface="Times New Roman" panose="02020603050405020304" pitchFamily="18" charset="0"/>
              </a:rPr>
              <a:t> was initially developed, followed by a </a:t>
            </a:r>
            <a:r>
              <a:rPr lang="en-IN" sz="1800" b="1" dirty="0">
                <a:effectLst/>
                <a:latin typeface="Arial" panose="020B0604020202020204" pitchFamily="34" charset="0"/>
                <a:ea typeface="Calibri" panose="020F0502020204030204" pitchFamily="34" charset="0"/>
                <a:cs typeface="Times New Roman" panose="02020603050405020304" pitchFamily="18" charset="0"/>
              </a:rPr>
              <a:t>user-based model</a:t>
            </a:r>
            <a:r>
              <a:rPr lang="en-IN" sz="1800" dirty="0">
                <a:effectLst/>
                <a:latin typeface="Arial" panose="020B0604020202020204" pitchFamily="34" charset="0"/>
                <a:ea typeface="Calibri" panose="020F0502020204030204" pitchFamily="34" charset="0"/>
                <a:cs typeface="Times New Roman" panose="02020603050405020304" pitchFamily="18" charset="0"/>
              </a:rPr>
              <a:t>, with both systems evaluated for performance comparison.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78CB266D-A9C1-6ADE-609A-455F6B54A46D}"/>
              </a:ext>
            </a:extLst>
          </p:cNvPr>
          <p:cNvSpPr>
            <a:spLocks noGrp="1"/>
          </p:cNvSpPr>
          <p:nvPr>
            <p:ph type="body" sz="half" idx="2"/>
          </p:nvPr>
        </p:nvSpPr>
        <p:spPr/>
        <p:txBody>
          <a:bodyPr>
            <a:normAutofit/>
          </a:bodyPr>
          <a:lstStyle/>
          <a:p>
            <a:pPr algn="ctr"/>
            <a:r>
              <a:rPr lang="en-IN" sz="24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4</a:t>
            </a:r>
            <a:r>
              <a:rPr lang="en-IN" sz="2400" b="1" dirty="0">
                <a:highlight>
                  <a:srgbClr val="FFFF00"/>
                </a:highlight>
                <a:latin typeface="Arial" panose="020B0604020202020204" pitchFamily="34" charset="0"/>
                <a:ea typeface="Calibri" panose="020F0502020204030204" pitchFamily="34" charset="0"/>
                <a:cs typeface="Times New Roman" panose="02020603050405020304" pitchFamily="18" charset="0"/>
              </a:rPr>
              <a:t>. Model Implementation</a:t>
            </a:r>
            <a:endPar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4414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820F-1C99-9254-801C-A36C513C65DE}"/>
              </a:ext>
            </a:extLst>
          </p:cNvPr>
          <p:cNvSpPr>
            <a:spLocks noGrp="1"/>
          </p:cNvSpPr>
          <p:nvPr>
            <p:ph type="title"/>
          </p:nvPr>
        </p:nvSpPr>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9EA9A1BC-840C-8C76-8BCF-2EFE39A74B09}"/>
              </a:ext>
            </a:extLst>
          </p:cNvPr>
          <p:cNvSpPr>
            <a:spLocks noGrp="1"/>
          </p:cNvSpPr>
          <p:nvPr>
            <p:ph idx="1"/>
          </p:nvPr>
        </p:nvSpPr>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dirty="0">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recommendation model was deployed on a web application using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800" dirty="0">
                <a:effectLst/>
                <a:latin typeface="Arial" panose="020B0604020202020204" pitchFamily="34" charset="0"/>
                <a:ea typeface="Calibri" panose="020F0502020204030204" pitchFamily="34" charset="0"/>
                <a:cs typeface="Times New Roman" panose="02020603050405020304" pitchFamily="18" charset="0"/>
              </a:rPr>
              <a:t>, a Python-based web framework for creating interactive applications.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web interface allows users to interact with the recommendation system in real-time, inputting their preferences and receiving personalized mobile recommendations. The simplicity and flexibility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800" dirty="0">
                <a:effectLst/>
                <a:latin typeface="Arial" panose="020B0604020202020204" pitchFamily="34" charset="0"/>
                <a:ea typeface="Calibri" panose="020F0502020204030204" pitchFamily="34" charset="0"/>
                <a:cs typeface="Times New Roman" panose="02020603050405020304" pitchFamily="18" charset="0"/>
              </a:rPr>
              <a:t> made it a suitable choice for visualizing data and deploying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09CE7E20-2C15-B653-C5A6-7D9DCFB62D04}"/>
              </a:ext>
            </a:extLst>
          </p:cNvPr>
          <p:cNvSpPr>
            <a:spLocks noGrp="1"/>
          </p:cNvSpPr>
          <p:nvPr>
            <p:ph type="body" sz="half" idx="2"/>
          </p:nvPr>
        </p:nvSpPr>
        <p:spPr/>
        <p:txBody>
          <a:bodyPr/>
          <a:lstStyle/>
          <a:p>
            <a:r>
              <a:rPr lang="en-IN" sz="2400" b="1" dirty="0">
                <a:highlight>
                  <a:srgbClr val="FFFF00"/>
                </a:highlight>
                <a:latin typeface="Arial" panose="020B0604020202020204" pitchFamily="34" charset="0"/>
                <a:ea typeface="Calibri" panose="020F0502020204030204" pitchFamily="34" charset="0"/>
                <a:cs typeface="Times New Roman" panose="02020603050405020304" pitchFamily="18" charset="0"/>
              </a:rPr>
              <a:t>5. System Deployment</a:t>
            </a:r>
            <a:endParaRPr lang="en-IN"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498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E3E-4ED0-2A28-ABF9-5342B1AE2B75}"/>
              </a:ext>
            </a:extLst>
          </p:cNvPr>
          <p:cNvSpPr>
            <a:spLocks noGrp="1"/>
          </p:cNvSpPr>
          <p:nvPr>
            <p:ph type="title"/>
          </p:nvPr>
        </p:nvSpPr>
        <p:spPr>
          <a:xfrm>
            <a:off x="2849562" y="609600"/>
            <a:ext cx="6424440" cy="1320800"/>
          </a:xfrm>
        </p:spPr>
        <p:txBody>
          <a:bodyPr>
            <a:normAutofit/>
          </a:bodyPr>
          <a:lstStyle/>
          <a:p>
            <a:pPr algn="ctr"/>
            <a:r>
              <a:rPr lang="en-US" dirty="0"/>
              <a:t>Conclusion</a:t>
            </a:r>
          </a:p>
        </p:txBody>
      </p:sp>
      <p:pic>
        <p:nvPicPr>
          <p:cNvPr id="5" name="Picture 4" descr="Mobile device with apps">
            <a:extLst>
              <a:ext uri="{FF2B5EF4-FFF2-40B4-BE49-F238E27FC236}">
                <a16:creationId xmlns:a16="http://schemas.microsoft.com/office/drawing/2014/main" id="{DE87EDE3-5046-570D-4C1C-D53321C37A96}"/>
              </a:ext>
            </a:extLst>
          </p:cNvPr>
          <p:cNvPicPr>
            <a:picLocks noChangeAspect="1"/>
          </p:cNvPicPr>
          <p:nvPr/>
        </p:nvPicPr>
        <p:blipFill>
          <a:blip r:embed="rId2"/>
          <a:srcRect l="61417" r="16189"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FA3D58F-0153-70C9-1398-1416BD797FFD}"/>
              </a:ext>
            </a:extLst>
          </p:cNvPr>
          <p:cNvSpPr>
            <a:spLocks noGrp="1"/>
          </p:cNvSpPr>
          <p:nvPr>
            <p:ph idx="1"/>
          </p:nvPr>
        </p:nvSpPr>
        <p:spPr>
          <a:xfrm>
            <a:off x="2849562" y="2160589"/>
            <a:ext cx="6424440" cy="3880773"/>
          </a:xfrm>
        </p:spPr>
        <p:txBody>
          <a:bodyPr>
            <a:normAutofit/>
          </a:bodyPr>
          <a:lstStyle/>
          <a:p>
            <a:r>
              <a:rPr lang="en-IN" dirty="0">
                <a:effectLst/>
                <a:latin typeface="Arial" panose="020B0604020202020204" pitchFamily="34" charset="0"/>
                <a:ea typeface="Calibri" panose="020F0502020204030204" pitchFamily="34" charset="0"/>
                <a:cs typeface="Times New Roman" panose="02020603050405020304" pitchFamily="18" charset="0"/>
              </a:rPr>
              <a:t>This project successfully developed a mobile recommendation system using collaborative filtering techniques to enhance the user experience in selecting mobile devices. The system effectively utilized both user-based and item-based collaborative filtering models, along with matrix factorization, to generate personalized recommendations based on user </a:t>
            </a:r>
            <a:r>
              <a:rPr lang="en-IN" dirty="0" err="1">
                <a:effectLst/>
                <a:latin typeface="Arial" panose="020B0604020202020204" pitchFamily="34" charset="0"/>
                <a:ea typeface="Calibri" panose="020F0502020204030204" pitchFamily="34" charset="0"/>
                <a:cs typeface="Times New Roman" panose="02020603050405020304" pitchFamily="18" charset="0"/>
              </a:rPr>
              <a:t>behavior</a:t>
            </a:r>
            <a:r>
              <a:rPr lang="en-IN" dirty="0">
                <a:effectLst/>
                <a:latin typeface="Arial" panose="020B0604020202020204" pitchFamily="34" charset="0"/>
                <a:ea typeface="Calibri" panose="020F0502020204030204" pitchFamily="34" charset="0"/>
                <a:cs typeface="Times New Roman" panose="02020603050405020304" pitchFamily="18" charset="0"/>
              </a:rPr>
              <a:t>. </a:t>
            </a:r>
          </a:p>
          <a:p>
            <a:r>
              <a:rPr lang="en-IN" dirty="0">
                <a:effectLst/>
                <a:latin typeface="Arial" panose="020B0604020202020204" pitchFamily="34" charset="0"/>
                <a:ea typeface="Calibri" panose="020F0502020204030204" pitchFamily="34" charset="0"/>
                <a:cs typeface="Times New Roman" panose="02020603050405020304" pitchFamily="18" charset="0"/>
              </a:rPr>
              <a:t>The results of the experiments demonstrated that collaborative filtering, particularly the item-based and matrix factorization approaches, provided accurate and reliable suggestions, even in scenarios with diverse user preferences.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361102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132</TotalTime>
  <Words>660</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Symbol</vt:lpstr>
      <vt:lpstr>Trebuchet MS</vt:lpstr>
      <vt:lpstr>Wingdings 3</vt:lpstr>
      <vt:lpstr>Facet</vt:lpstr>
      <vt:lpstr>Mobile Recommendation System</vt:lpstr>
      <vt:lpstr>Introduction</vt:lpstr>
      <vt:lpstr>Objective</vt:lpstr>
      <vt:lpstr>Methodology</vt:lpstr>
      <vt:lpstr>.</vt:lpstr>
      <vt:lpstr> .</vt:lpstr>
      <vt:lpstr>.</vt:lpstr>
      <vt:lpstr>.</vt:lpstr>
      <vt:lpstr>Conclusion</vt:lpstr>
      <vt:lpstr>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Aryan  Talwar</dc:creator>
  <cp:lastModifiedBy>Advitiya  Arya</cp:lastModifiedBy>
  <cp:revision>2</cp:revision>
  <dcterms:created xsi:type="dcterms:W3CDTF">2024-11-17T14:17:28Z</dcterms:created>
  <dcterms:modified xsi:type="dcterms:W3CDTF">2024-11-17T18:22:27Z</dcterms:modified>
</cp:coreProperties>
</file>