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Telegraf Bold" charset="1" panose="00000800000000000000"/>
      <p:regular r:id="rId24"/>
    </p:embeddedFont>
    <p:embeddedFont>
      <p:font typeface="DM Sans Bold" charset="1" panose="00000000000000000000"/>
      <p:regular r:id="rId25"/>
    </p:embeddedFont>
    <p:embeddedFont>
      <p:font typeface="Telegraf" charset="1" panose="00000500000000000000"/>
      <p:regular r:id="rId26"/>
    </p:embeddedFont>
    <p:embeddedFont>
      <p:font typeface="Canva Sans" charset="1" panose="020B0503030501040103"/>
      <p:regular r:id="rId27"/>
    </p:embeddedFont>
    <p:embeddedFont>
      <p:font typeface="Canva Sans Bold" charset="1" panose="020B08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6.png" Type="http://schemas.openxmlformats.org/officeDocument/2006/relationships/image"/><Relationship Id="rId9"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jpe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1315441"/>
            <a:ext cx="9009410" cy="6082798"/>
            <a:chOff x="0" y="0"/>
            <a:chExt cx="3286657" cy="2219021"/>
          </a:xfrm>
        </p:grpSpPr>
        <p:sp>
          <p:nvSpPr>
            <p:cNvPr name="Freeform 4" id="4"/>
            <p:cNvSpPr/>
            <p:nvPr/>
          </p:nvSpPr>
          <p:spPr>
            <a:xfrm flipH="false" flipV="false" rot="0">
              <a:off x="0" y="0"/>
              <a:ext cx="3286657" cy="2219021"/>
            </a:xfrm>
            <a:custGeom>
              <a:avLst/>
              <a:gdLst/>
              <a:ahLst/>
              <a:cxnLst/>
              <a:rect r="r" b="b" t="t" l="l"/>
              <a:pathLst>
                <a:path h="2219021" w="3286657">
                  <a:moveTo>
                    <a:pt x="0" y="0"/>
                  </a:moveTo>
                  <a:lnTo>
                    <a:pt x="3286657" y="0"/>
                  </a:lnTo>
                  <a:lnTo>
                    <a:pt x="3286657" y="2219021"/>
                  </a:lnTo>
                  <a:lnTo>
                    <a:pt x="0" y="2219021"/>
                  </a:lnTo>
                  <a:close/>
                </a:path>
              </a:pathLst>
            </a:custGeom>
            <a:solidFill>
              <a:srgbClr val="FFFFFF"/>
            </a:solidFill>
          </p:spPr>
        </p:sp>
      </p:grpSp>
      <p:sp>
        <p:nvSpPr>
          <p:cNvPr name="Freeform 5" id="5"/>
          <p:cNvSpPr/>
          <p:nvPr/>
        </p:nvSpPr>
        <p:spPr>
          <a:xfrm flipH="true" flipV="false" rot="0">
            <a:off x="-2156129" y="8872350"/>
            <a:ext cx="6662470" cy="1611106"/>
          </a:xfrm>
          <a:custGeom>
            <a:avLst/>
            <a:gdLst/>
            <a:ahLst/>
            <a:cxnLst/>
            <a:rect r="r" b="b" t="t" l="l"/>
            <a:pathLst>
              <a:path h="1611106" w="6662470">
                <a:moveTo>
                  <a:pt x="6662470" y="0"/>
                </a:moveTo>
                <a:lnTo>
                  <a:pt x="0" y="0"/>
                </a:lnTo>
                <a:lnTo>
                  <a:pt x="0" y="1611107"/>
                </a:lnTo>
                <a:lnTo>
                  <a:pt x="6662470" y="1611107"/>
                </a:lnTo>
                <a:lnTo>
                  <a:pt x="666247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14791434" y="-196457"/>
            <a:ext cx="5652695" cy="1366924"/>
          </a:xfrm>
          <a:custGeom>
            <a:avLst/>
            <a:gdLst/>
            <a:ahLst/>
            <a:cxnLst/>
            <a:rect r="r" b="b" t="t" l="l"/>
            <a:pathLst>
              <a:path h="1366924" w="5652695">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0306052" y="1636268"/>
            <a:ext cx="7087021" cy="7701883"/>
            <a:chOff x="0" y="0"/>
            <a:chExt cx="2585364" cy="2809668"/>
          </a:xfrm>
        </p:grpSpPr>
        <p:sp>
          <p:nvSpPr>
            <p:cNvPr name="Freeform 8" id="8"/>
            <p:cNvSpPr/>
            <p:nvPr/>
          </p:nvSpPr>
          <p:spPr>
            <a:xfrm flipH="false" flipV="false" rot="0">
              <a:off x="0" y="0"/>
              <a:ext cx="2585364" cy="2809668"/>
            </a:xfrm>
            <a:custGeom>
              <a:avLst/>
              <a:gdLst/>
              <a:ahLst/>
              <a:cxnLst/>
              <a:rect r="r" b="b" t="t" l="l"/>
              <a:pathLst>
                <a:path h="2809668" w="2585364">
                  <a:moveTo>
                    <a:pt x="0" y="0"/>
                  </a:moveTo>
                  <a:lnTo>
                    <a:pt x="2585364" y="0"/>
                  </a:lnTo>
                  <a:lnTo>
                    <a:pt x="2585364" y="2809668"/>
                  </a:lnTo>
                  <a:lnTo>
                    <a:pt x="0" y="2809668"/>
                  </a:lnTo>
                  <a:close/>
                </a:path>
              </a:pathLst>
            </a:custGeom>
            <a:solidFill>
              <a:srgbClr val="FFFFFF"/>
            </a:solidFill>
          </p:spPr>
        </p:sp>
      </p:grpSp>
      <p:sp>
        <p:nvSpPr>
          <p:cNvPr name="Freeform 9" id="9"/>
          <p:cNvSpPr/>
          <p:nvPr/>
        </p:nvSpPr>
        <p:spPr>
          <a:xfrm flipH="false" flipV="false" rot="0">
            <a:off x="16321054" y="2395907"/>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1291737" y="2785076"/>
            <a:ext cx="5029317" cy="4425739"/>
          </a:xfrm>
          <a:custGeom>
            <a:avLst/>
            <a:gdLst/>
            <a:ahLst/>
            <a:cxnLst/>
            <a:rect r="r" b="b" t="t" l="l"/>
            <a:pathLst>
              <a:path h="4425739" w="5029317">
                <a:moveTo>
                  <a:pt x="0" y="0"/>
                </a:moveTo>
                <a:lnTo>
                  <a:pt x="5029317" y="0"/>
                </a:lnTo>
                <a:lnTo>
                  <a:pt x="5029317" y="4425739"/>
                </a:lnTo>
                <a:lnTo>
                  <a:pt x="0" y="4425739"/>
                </a:lnTo>
                <a:lnTo>
                  <a:pt x="0" y="0"/>
                </a:lnTo>
                <a:close/>
              </a:path>
            </a:pathLst>
          </a:custGeom>
          <a:blipFill>
            <a:blip r:embed="rId7"/>
            <a:stretch>
              <a:fillRect l="0" t="-3888" r="0" b="-9749"/>
            </a:stretch>
          </a:blipFill>
        </p:spPr>
      </p:sp>
      <p:sp>
        <p:nvSpPr>
          <p:cNvPr name="Freeform 11" id="11"/>
          <p:cNvSpPr/>
          <p:nvPr/>
        </p:nvSpPr>
        <p:spPr>
          <a:xfrm flipH="false" flipV="false" rot="-203414">
            <a:off x="11173930" y="3499519"/>
            <a:ext cx="321948" cy="461574"/>
          </a:xfrm>
          <a:custGeom>
            <a:avLst/>
            <a:gdLst/>
            <a:ahLst/>
            <a:cxnLst/>
            <a:rect r="r" b="b" t="t" l="l"/>
            <a:pathLst>
              <a:path h="461574" w="321948">
                <a:moveTo>
                  <a:pt x="0" y="0"/>
                </a:moveTo>
                <a:lnTo>
                  <a:pt x="321948" y="0"/>
                </a:lnTo>
                <a:lnTo>
                  <a:pt x="321948" y="461574"/>
                </a:lnTo>
                <a:lnTo>
                  <a:pt x="0" y="4615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1437079" y="3105248"/>
            <a:ext cx="8477825" cy="2381962"/>
          </a:xfrm>
          <a:prstGeom prst="rect">
            <a:avLst/>
          </a:prstGeom>
        </p:spPr>
        <p:txBody>
          <a:bodyPr anchor="t" rtlCol="false" tIns="0" lIns="0" bIns="0" rIns="0">
            <a:spAutoFit/>
          </a:bodyPr>
          <a:lstStyle/>
          <a:p>
            <a:pPr algn="l">
              <a:lnSpc>
                <a:spcPts val="8839"/>
              </a:lnSpc>
            </a:pPr>
            <a:r>
              <a:rPr lang="en-US" sz="8839" spc="106" b="true">
                <a:solidFill>
                  <a:srgbClr val="DE570E"/>
                </a:solidFill>
                <a:latin typeface="Telegraf Bold"/>
                <a:ea typeface="Telegraf Bold"/>
                <a:cs typeface="Telegraf Bold"/>
                <a:sym typeface="Telegraf Bold"/>
              </a:rPr>
              <a:t>Astro-sage Sales Analysis</a:t>
            </a:r>
          </a:p>
        </p:txBody>
      </p:sp>
      <p:sp>
        <p:nvSpPr>
          <p:cNvPr name="TextBox 13" id="13"/>
          <p:cNvSpPr txBox="true"/>
          <p:nvPr/>
        </p:nvSpPr>
        <p:spPr>
          <a:xfrm rot="0">
            <a:off x="1437079" y="5969031"/>
            <a:ext cx="8477825" cy="381000"/>
          </a:xfrm>
          <a:prstGeom prst="rect">
            <a:avLst/>
          </a:prstGeom>
        </p:spPr>
        <p:txBody>
          <a:bodyPr anchor="t" rtlCol="false" tIns="0" lIns="0" bIns="0" rIns="0">
            <a:spAutoFit/>
          </a:bodyPr>
          <a:lstStyle/>
          <a:p>
            <a:pPr algn="ctr">
              <a:lnSpc>
                <a:spcPts val="3030"/>
              </a:lnSpc>
            </a:pPr>
            <a:r>
              <a:rPr lang="en-US" b="true" sz="2525">
                <a:solidFill>
                  <a:srgbClr val="000000"/>
                </a:solidFill>
                <a:latin typeface="DM Sans Bold"/>
                <a:ea typeface="DM Sans Bold"/>
                <a:cs typeface="DM Sans Bold"/>
                <a:sym typeface="DM Sans Bold"/>
              </a:rPr>
              <a:t>Divyansh Singh Rathaur</a:t>
            </a:r>
          </a:p>
        </p:txBody>
      </p:sp>
      <p:sp>
        <p:nvSpPr>
          <p:cNvPr name="TextBox 14" id="14"/>
          <p:cNvSpPr txBox="true"/>
          <p:nvPr/>
        </p:nvSpPr>
        <p:spPr>
          <a:xfrm rot="0">
            <a:off x="1175106" y="6598320"/>
            <a:ext cx="8477825" cy="381000"/>
          </a:xfrm>
          <a:prstGeom prst="rect">
            <a:avLst/>
          </a:prstGeom>
        </p:spPr>
        <p:txBody>
          <a:bodyPr anchor="t" rtlCol="false" tIns="0" lIns="0" bIns="0" rIns="0">
            <a:spAutoFit/>
          </a:bodyPr>
          <a:lstStyle/>
          <a:p>
            <a:pPr algn="ctr" marL="0" indent="0" lvl="0">
              <a:lnSpc>
                <a:spcPts val="3030"/>
              </a:lnSpc>
              <a:spcBef>
                <a:spcPct val="0"/>
              </a:spcBef>
            </a:pPr>
            <a:r>
              <a:rPr lang="en-US" b="true" sz="2525" strike="noStrike" u="none">
                <a:solidFill>
                  <a:srgbClr val="000000"/>
                </a:solidFill>
                <a:latin typeface="DM Sans Bold"/>
                <a:ea typeface="DM Sans Bold"/>
                <a:cs typeface="DM Sans Bold"/>
                <a:sym typeface="DM Sans Bold"/>
              </a:rPr>
              <a:t>21. 01. 2025</a:t>
            </a:r>
          </a:p>
        </p:txBody>
      </p:sp>
      <p:sp>
        <p:nvSpPr>
          <p:cNvPr name="Freeform 15" id="15"/>
          <p:cNvSpPr/>
          <p:nvPr/>
        </p:nvSpPr>
        <p:spPr>
          <a:xfrm flipH="true" flipV="false" rot="0">
            <a:off x="14967143" y="8829179"/>
            <a:ext cx="4111803" cy="1457821"/>
          </a:xfrm>
          <a:custGeom>
            <a:avLst/>
            <a:gdLst/>
            <a:ahLst/>
            <a:cxnLst/>
            <a:rect r="r" b="b" t="t" l="l"/>
            <a:pathLst>
              <a:path h="1457821" w="4111803">
                <a:moveTo>
                  <a:pt x="4111804" y="0"/>
                </a:moveTo>
                <a:lnTo>
                  <a:pt x="0" y="0"/>
                </a:lnTo>
                <a:lnTo>
                  <a:pt x="0" y="1457821"/>
                </a:lnTo>
                <a:lnTo>
                  <a:pt x="4111804" y="1457821"/>
                </a:lnTo>
                <a:lnTo>
                  <a:pt x="411180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5495" y="656871"/>
            <a:ext cx="8045761" cy="1233493"/>
            <a:chOff x="0" y="0"/>
            <a:chExt cx="2935115" cy="449982"/>
          </a:xfrm>
        </p:grpSpPr>
        <p:sp>
          <p:nvSpPr>
            <p:cNvPr name="Freeform 3" id="3"/>
            <p:cNvSpPr/>
            <p:nvPr/>
          </p:nvSpPr>
          <p:spPr>
            <a:xfrm flipH="false" flipV="false" rot="0">
              <a:off x="0" y="0"/>
              <a:ext cx="2935115" cy="449982"/>
            </a:xfrm>
            <a:custGeom>
              <a:avLst/>
              <a:gdLst/>
              <a:ahLst/>
              <a:cxnLst/>
              <a:rect r="r" b="b" t="t" l="l"/>
              <a:pathLst>
                <a:path h="449982" w="2935115">
                  <a:moveTo>
                    <a:pt x="0" y="0"/>
                  </a:moveTo>
                  <a:lnTo>
                    <a:pt x="2935115" y="0"/>
                  </a:lnTo>
                  <a:lnTo>
                    <a:pt x="2935115" y="449982"/>
                  </a:lnTo>
                  <a:lnTo>
                    <a:pt x="0" y="449982"/>
                  </a:lnTo>
                  <a:close/>
                </a:path>
              </a:pathLst>
            </a:custGeom>
            <a:solidFill>
              <a:srgbClr val="FFFFFF"/>
            </a:solidFill>
          </p:spPr>
        </p:sp>
      </p:grpSp>
      <p:grpSp>
        <p:nvGrpSpPr>
          <p:cNvPr name="Group 4" id="4"/>
          <p:cNvGrpSpPr/>
          <p:nvPr/>
        </p:nvGrpSpPr>
        <p:grpSpPr>
          <a:xfrm rot="0">
            <a:off x="769242" y="2151002"/>
            <a:ext cx="7796486" cy="6890195"/>
            <a:chOff x="0" y="0"/>
            <a:chExt cx="2053395" cy="1814702"/>
          </a:xfrm>
        </p:grpSpPr>
        <p:sp>
          <p:nvSpPr>
            <p:cNvPr name="Freeform 5" id="5"/>
            <p:cNvSpPr/>
            <p:nvPr/>
          </p:nvSpPr>
          <p:spPr>
            <a:xfrm flipH="false" flipV="false" rot="0">
              <a:off x="0" y="0"/>
              <a:ext cx="2053395" cy="1814702"/>
            </a:xfrm>
            <a:custGeom>
              <a:avLst/>
              <a:gdLst/>
              <a:ahLst/>
              <a:cxnLst/>
              <a:rect r="r" b="b" t="t" l="l"/>
              <a:pathLst>
                <a:path h="1814702" w="2053395">
                  <a:moveTo>
                    <a:pt x="50643" y="0"/>
                  </a:moveTo>
                  <a:lnTo>
                    <a:pt x="2002752" y="0"/>
                  </a:lnTo>
                  <a:cubicBezTo>
                    <a:pt x="2030722" y="0"/>
                    <a:pt x="2053395" y="22674"/>
                    <a:pt x="2053395" y="50643"/>
                  </a:cubicBezTo>
                  <a:lnTo>
                    <a:pt x="2053395" y="1764059"/>
                  </a:lnTo>
                  <a:cubicBezTo>
                    <a:pt x="2053395" y="1792028"/>
                    <a:pt x="2030722" y="1814702"/>
                    <a:pt x="2002752" y="1814702"/>
                  </a:cubicBezTo>
                  <a:lnTo>
                    <a:pt x="50643" y="1814702"/>
                  </a:lnTo>
                  <a:cubicBezTo>
                    <a:pt x="22674" y="1814702"/>
                    <a:pt x="0" y="1792028"/>
                    <a:pt x="0" y="1764059"/>
                  </a:cubicBezTo>
                  <a:lnTo>
                    <a:pt x="0" y="50643"/>
                  </a:lnTo>
                  <a:cubicBezTo>
                    <a:pt x="0" y="22674"/>
                    <a:pt x="22674" y="0"/>
                    <a:pt x="50643" y="0"/>
                  </a:cubicBezTo>
                  <a:close/>
                </a:path>
              </a:pathLst>
            </a:custGeom>
            <a:solidFill>
              <a:srgbClr val="DE570E"/>
            </a:solidFill>
          </p:spPr>
        </p:sp>
        <p:sp>
          <p:nvSpPr>
            <p:cNvPr name="TextBox 6" id="6"/>
            <p:cNvSpPr txBox="true"/>
            <p:nvPr/>
          </p:nvSpPr>
          <p:spPr>
            <a:xfrm>
              <a:off x="0" y="-47625"/>
              <a:ext cx="2053395" cy="1862327"/>
            </a:xfrm>
            <a:prstGeom prst="rect">
              <a:avLst/>
            </a:prstGeom>
          </p:spPr>
          <p:txBody>
            <a:bodyPr anchor="ctr" rtlCol="false" tIns="50800" lIns="50800" bIns="50800" rIns="50800"/>
            <a:lstStyle/>
            <a:p>
              <a:pPr algn="ctr">
                <a:lnSpc>
                  <a:spcPts val="2100"/>
                </a:lnSpc>
              </a:pPr>
            </a:p>
          </p:txBody>
        </p:sp>
      </p:grpSp>
      <p:sp>
        <p:nvSpPr>
          <p:cNvPr name="Freeform 7" id="7"/>
          <p:cNvSpPr/>
          <p:nvPr/>
        </p:nvSpPr>
        <p:spPr>
          <a:xfrm flipH="false" flipV="false" rot="0">
            <a:off x="17441250" y="65687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08525" y="4917542"/>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72978" y="2442943"/>
            <a:ext cx="7189014" cy="6306313"/>
            <a:chOff x="0" y="0"/>
            <a:chExt cx="940712" cy="825207"/>
          </a:xfrm>
        </p:grpSpPr>
        <p:sp>
          <p:nvSpPr>
            <p:cNvPr name="Freeform 10" id="10"/>
            <p:cNvSpPr/>
            <p:nvPr/>
          </p:nvSpPr>
          <p:spPr>
            <a:xfrm flipH="false" flipV="false" rot="0">
              <a:off x="0" y="0"/>
              <a:ext cx="940712" cy="825207"/>
            </a:xfrm>
            <a:custGeom>
              <a:avLst/>
              <a:gdLst/>
              <a:ahLst/>
              <a:cxnLst/>
              <a:rect r="r" b="b" t="t" l="l"/>
              <a:pathLst>
                <a:path h="825207" w="940712">
                  <a:moveTo>
                    <a:pt x="24769" y="0"/>
                  </a:moveTo>
                  <a:lnTo>
                    <a:pt x="915943" y="0"/>
                  </a:lnTo>
                  <a:cubicBezTo>
                    <a:pt x="922513" y="0"/>
                    <a:pt x="928813" y="2610"/>
                    <a:pt x="933458" y="7255"/>
                  </a:cubicBezTo>
                  <a:cubicBezTo>
                    <a:pt x="938103" y="11900"/>
                    <a:pt x="940712" y="18200"/>
                    <a:pt x="940712" y="24769"/>
                  </a:cubicBezTo>
                  <a:lnTo>
                    <a:pt x="940712" y="800438"/>
                  </a:lnTo>
                  <a:cubicBezTo>
                    <a:pt x="940712" y="807007"/>
                    <a:pt x="938103" y="813308"/>
                    <a:pt x="933458" y="817953"/>
                  </a:cubicBezTo>
                  <a:cubicBezTo>
                    <a:pt x="928813" y="822598"/>
                    <a:pt x="922513" y="825207"/>
                    <a:pt x="915943" y="825207"/>
                  </a:cubicBezTo>
                  <a:lnTo>
                    <a:pt x="24769" y="825207"/>
                  </a:lnTo>
                  <a:cubicBezTo>
                    <a:pt x="18200" y="825207"/>
                    <a:pt x="11900" y="822598"/>
                    <a:pt x="7255" y="817953"/>
                  </a:cubicBezTo>
                  <a:cubicBezTo>
                    <a:pt x="2610" y="813308"/>
                    <a:pt x="0" y="807007"/>
                    <a:pt x="0" y="800438"/>
                  </a:cubicBezTo>
                  <a:lnTo>
                    <a:pt x="0" y="24769"/>
                  </a:lnTo>
                  <a:cubicBezTo>
                    <a:pt x="0" y="18200"/>
                    <a:pt x="2610" y="11900"/>
                    <a:pt x="7255" y="7255"/>
                  </a:cubicBezTo>
                  <a:cubicBezTo>
                    <a:pt x="11900" y="2610"/>
                    <a:pt x="18200" y="0"/>
                    <a:pt x="24769" y="0"/>
                  </a:cubicBezTo>
                  <a:close/>
                </a:path>
              </a:pathLst>
            </a:custGeom>
            <a:blipFill>
              <a:blip r:embed="rId4"/>
              <a:stretch>
                <a:fillRect l="-8694" t="0" r="-8694" b="0"/>
              </a:stretch>
            </a:blipFill>
          </p:spPr>
        </p:sp>
      </p:grpSp>
      <p:sp>
        <p:nvSpPr>
          <p:cNvPr name="TextBox 11" id="11"/>
          <p:cNvSpPr txBox="true"/>
          <p:nvPr/>
        </p:nvSpPr>
        <p:spPr>
          <a:xfrm rot="0">
            <a:off x="5930692" y="85585"/>
            <a:ext cx="6041128" cy="1214229"/>
          </a:xfrm>
          <a:prstGeom prst="rect">
            <a:avLst/>
          </a:prstGeom>
        </p:spPr>
        <p:txBody>
          <a:bodyPr anchor="t" rtlCol="false" tIns="0" lIns="0" bIns="0" rIns="0">
            <a:spAutoFit/>
          </a:bodyPr>
          <a:lstStyle/>
          <a:p>
            <a:pPr algn="l">
              <a:lnSpc>
                <a:spcPts val="9063"/>
              </a:lnSpc>
            </a:pPr>
            <a:r>
              <a:rPr lang="en-US" sz="7553" b="true">
                <a:solidFill>
                  <a:srgbClr val="DE570E"/>
                </a:solidFill>
                <a:latin typeface="Telegraf Bold"/>
                <a:ea typeface="Telegraf Bold"/>
                <a:cs typeface="Telegraf Bold"/>
                <a:sym typeface="Telegraf Bold"/>
              </a:rPr>
              <a:t>Key Metrics</a:t>
            </a:r>
          </a:p>
        </p:txBody>
      </p:sp>
      <p:sp>
        <p:nvSpPr>
          <p:cNvPr name="TextBox 12" id="12"/>
          <p:cNvSpPr txBox="true"/>
          <p:nvPr/>
        </p:nvSpPr>
        <p:spPr>
          <a:xfrm rot="0">
            <a:off x="9128754" y="5268822"/>
            <a:ext cx="8533304" cy="597406"/>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completed chats are 20%</a:t>
            </a:r>
          </a:p>
        </p:txBody>
      </p:sp>
      <p:sp>
        <p:nvSpPr>
          <p:cNvPr name="TextBox 13" id="13"/>
          <p:cNvSpPr txBox="true"/>
          <p:nvPr/>
        </p:nvSpPr>
        <p:spPr>
          <a:xfrm rot="0">
            <a:off x="9128754" y="2383802"/>
            <a:ext cx="8533304" cy="2490246"/>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chat-status pie chart is presented with the different responses by the user i.e. the end result of consultation.</a:t>
            </a:r>
          </a:p>
        </p:txBody>
      </p:sp>
      <p:sp>
        <p:nvSpPr>
          <p:cNvPr name="TextBox 14" id="14"/>
          <p:cNvSpPr txBox="true"/>
          <p:nvPr/>
        </p:nvSpPr>
        <p:spPr>
          <a:xfrm rot="0">
            <a:off x="9128754" y="6430880"/>
            <a:ext cx="8533304" cy="1228353"/>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There are the most amount failed chats. </a:t>
            </a:r>
          </a:p>
        </p:txBody>
      </p:sp>
      <p:sp>
        <p:nvSpPr>
          <p:cNvPr name="TextBox 15" id="15"/>
          <p:cNvSpPr txBox="true"/>
          <p:nvPr/>
        </p:nvSpPr>
        <p:spPr>
          <a:xfrm rot="0">
            <a:off x="9128754" y="8049757"/>
            <a:ext cx="8533304" cy="1859299"/>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On call represents the consultations done on any other consultation-type than calls.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5495" y="656871"/>
            <a:ext cx="8045761" cy="1233493"/>
            <a:chOff x="0" y="0"/>
            <a:chExt cx="2935115" cy="449982"/>
          </a:xfrm>
        </p:grpSpPr>
        <p:sp>
          <p:nvSpPr>
            <p:cNvPr name="Freeform 3" id="3"/>
            <p:cNvSpPr/>
            <p:nvPr/>
          </p:nvSpPr>
          <p:spPr>
            <a:xfrm flipH="false" flipV="false" rot="0">
              <a:off x="0" y="0"/>
              <a:ext cx="2935115" cy="449982"/>
            </a:xfrm>
            <a:custGeom>
              <a:avLst/>
              <a:gdLst/>
              <a:ahLst/>
              <a:cxnLst/>
              <a:rect r="r" b="b" t="t" l="l"/>
              <a:pathLst>
                <a:path h="449982" w="2935115">
                  <a:moveTo>
                    <a:pt x="0" y="0"/>
                  </a:moveTo>
                  <a:lnTo>
                    <a:pt x="2935115" y="0"/>
                  </a:lnTo>
                  <a:lnTo>
                    <a:pt x="2935115" y="449982"/>
                  </a:lnTo>
                  <a:lnTo>
                    <a:pt x="0" y="449982"/>
                  </a:lnTo>
                  <a:close/>
                </a:path>
              </a:pathLst>
            </a:custGeom>
            <a:solidFill>
              <a:srgbClr val="FFFFFF"/>
            </a:solidFill>
          </p:spPr>
        </p:sp>
      </p:grpSp>
      <p:grpSp>
        <p:nvGrpSpPr>
          <p:cNvPr name="Group 4" id="4"/>
          <p:cNvGrpSpPr/>
          <p:nvPr/>
        </p:nvGrpSpPr>
        <p:grpSpPr>
          <a:xfrm rot="0">
            <a:off x="769242" y="2151002"/>
            <a:ext cx="8051406" cy="5306948"/>
            <a:chOff x="0" y="0"/>
            <a:chExt cx="2753164" cy="1814702"/>
          </a:xfrm>
        </p:grpSpPr>
        <p:sp>
          <p:nvSpPr>
            <p:cNvPr name="Freeform 5" id="5"/>
            <p:cNvSpPr/>
            <p:nvPr/>
          </p:nvSpPr>
          <p:spPr>
            <a:xfrm flipH="false" flipV="false" rot="0">
              <a:off x="0" y="0"/>
              <a:ext cx="2753164" cy="1814702"/>
            </a:xfrm>
            <a:custGeom>
              <a:avLst/>
              <a:gdLst/>
              <a:ahLst/>
              <a:cxnLst/>
              <a:rect r="r" b="b" t="t" l="l"/>
              <a:pathLst>
                <a:path h="1814702" w="2753164">
                  <a:moveTo>
                    <a:pt x="49040" y="0"/>
                  </a:moveTo>
                  <a:lnTo>
                    <a:pt x="2704125" y="0"/>
                  </a:lnTo>
                  <a:cubicBezTo>
                    <a:pt x="2731208" y="0"/>
                    <a:pt x="2753164" y="21956"/>
                    <a:pt x="2753164" y="49040"/>
                  </a:cubicBezTo>
                  <a:lnTo>
                    <a:pt x="2753164" y="1765662"/>
                  </a:lnTo>
                  <a:cubicBezTo>
                    <a:pt x="2753164" y="1778668"/>
                    <a:pt x="2747998" y="1791142"/>
                    <a:pt x="2738801" y="1800338"/>
                  </a:cubicBezTo>
                  <a:cubicBezTo>
                    <a:pt x="2729604" y="1809535"/>
                    <a:pt x="2717131" y="1814702"/>
                    <a:pt x="2704125" y="1814702"/>
                  </a:cubicBezTo>
                  <a:lnTo>
                    <a:pt x="49040" y="1814702"/>
                  </a:lnTo>
                  <a:cubicBezTo>
                    <a:pt x="36034" y="1814702"/>
                    <a:pt x="23560" y="1809535"/>
                    <a:pt x="14363" y="1800338"/>
                  </a:cubicBezTo>
                  <a:cubicBezTo>
                    <a:pt x="5167" y="1791142"/>
                    <a:pt x="0" y="1778668"/>
                    <a:pt x="0" y="1765662"/>
                  </a:cubicBezTo>
                  <a:lnTo>
                    <a:pt x="0" y="49040"/>
                  </a:lnTo>
                  <a:cubicBezTo>
                    <a:pt x="0" y="36034"/>
                    <a:pt x="5167" y="23560"/>
                    <a:pt x="14363" y="14363"/>
                  </a:cubicBezTo>
                  <a:cubicBezTo>
                    <a:pt x="23560" y="5167"/>
                    <a:pt x="36034" y="0"/>
                    <a:pt x="49040" y="0"/>
                  </a:cubicBezTo>
                  <a:close/>
                </a:path>
              </a:pathLst>
            </a:custGeom>
            <a:solidFill>
              <a:srgbClr val="DE570E"/>
            </a:solidFill>
          </p:spPr>
        </p:sp>
        <p:sp>
          <p:nvSpPr>
            <p:cNvPr name="TextBox 6" id="6"/>
            <p:cNvSpPr txBox="true"/>
            <p:nvPr/>
          </p:nvSpPr>
          <p:spPr>
            <a:xfrm>
              <a:off x="0" y="-47625"/>
              <a:ext cx="2753164" cy="1862327"/>
            </a:xfrm>
            <a:prstGeom prst="rect">
              <a:avLst/>
            </a:prstGeom>
          </p:spPr>
          <p:txBody>
            <a:bodyPr anchor="ctr" rtlCol="false" tIns="50800" lIns="50800" bIns="50800" rIns="50800"/>
            <a:lstStyle/>
            <a:p>
              <a:pPr algn="ctr">
                <a:lnSpc>
                  <a:spcPts val="2100"/>
                </a:lnSpc>
              </a:pPr>
            </a:p>
          </p:txBody>
        </p:sp>
      </p:grpSp>
      <p:sp>
        <p:nvSpPr>
          <p:cNvPr name="Freeform 7" id="7"/>
          <p:cNvSpPr/>
          <p:nvPr/>
        </p:nvSpPr>
        <p:spPr>
          <a:xfrm flipH="false" flipV="false" rot="0">
            <a:off x="17441250" y="65687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08525" y="4917542"/>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03185" y="2375860"/>
            <a:ext cx="7531049" cy="4857232"/>
            <a:chOff x="0" y="0"/>
            <a:chExt cx="1279469" cy="825207"/>
          </a:xfrm>
        </p:grpSpPr>
        <p:sp>
          <p:nvSpPr>
            <p:cNvPr name="Freeform 10" id="10"/>
            <p:cNvSpPr/>
            <p:nvPr/>
          </p:nvSpPr>
          <p:spPr>
            <a:xfrm flipH="false" flipV="false" rot="0">
              <a:off x="0" y="0"/>
              <a:ext cx="1279469" cy="825207"/>
            </a:xfrm>
            <a:custGeom>
              <a:avLst/>
              <a:gdLst/>
              <a:ahLst/>
              <a:cxnLst/>
              <a:rect r="r" b="b" t="t" l="l"/>
              <a:pathLst>
                <a:path h="825207" w="1279469">
                  <a:moveTo>
                    <a:pt x="23644" y="0"/>
                  </a:moveTo>
                  <a:lnTo>
                    <a:pt x="1255825" y="0"/>
                  </a:lnTo>
                  <a:cubicBezTo>
                    <a:pt x="1262095" y="0"/>
                    <a:pt x="1268109" y="2491"/>
                    <a:pt x="1272544" y="6925"/>
                  </a:cubicBezTo>
                  <a:cubicBezTo>
                    <a:pt x="1276978" y="11359"/>
                    <a:pt x="1279469" y="17373"/>
                    <a:pt x="1279469" y="23644"/>
                  </a:cubicBezTo>
                  <a:lnTo>
                    <a:pt x="1279469" y="801563"/>
                  </a:lnTo>
                  <a:cubicBezTo>
                    <a:pt x="1279469" y="807834"/>
                    <a:pt x="1276978" y="813848"/>
                    <a:pt x="1272544" y="818282"/>
                  </a:cubicBezTo>
                  <a:cubicBezTo>
                    <a:pt x="1268109" y="822716"/>
                    <a:pt x="1262095" y="825207"/>
                    <a:pt x="1255825" y="825207"/>
                  </a:cubicBezTo>
                  <a:lnTo>
                    <a:pt x="23644" y="825207"/>
                  </a:lnTo>
                  <a:cubicBezTo>
                    <a:pt x="17373" y="825207"/>
                    <a:pt x="11359" y="822716"/>
                    <a:pt x="6925" y="818282"/>
                  </a:cubicBezTo>
                  <a:cubicBezTo>
                    <a:pt x="2491" y="813848"/>
                    <a:pt x="0" y="807834"/>
                    <a:pt x="0" y="801563"/>
                  </a:cubicBezTo>
                  <a:lnTo>
                    <a:pt x="0" y="23644"/>
                  </a:lnTo>
                  <a:cubicBezTo>
                    <a:pt x="0" y="17373"/>
                    <a:pt x="2491" y="11359"/>
                    <a:pt x="6925" y="6925"/>
                  </a:cubicBezTo>
                  <a:cubicBezTo>
                    <a:pt x="11359" y="2491"/>
                    <a:pt x="17373" y="0"/>
                    <a:pt x="23644" y="0"/>
                  </a:cubicBezTo>
                  <a:close/>
                </a:path>
              </a:pathLst>
            </a:custGeom>
            <a:blipFill>
              <a:blip r:embed="rId4"/>
              <a:stretch>
                <a:fillRect l="-71" t="0" r="-71" b="0"/>
              </a:stretch>
            </a:blipFill>
          </p:spPr>
        </p:sp>
      </p:grpSp>
      <p:sp>
        <p:nvSpPr>
          <p:cNvPr name="TextBox 11" id="11"/>
          <p:cNvSpPr txBox="true"/>
          <p:nvPr/>
        </p:nvSpPr>
        <p:spPr>
          <a:xfrm rot="0">
            <a:off x="5930692" y="85585"/>
            <a:ext cx="6041128" cy="1214229"/>
          </a:xfrm>
          <a:prstGeom prst="rect">
            <a:avLst/>
          </a:prstGeom>
        </p:spPr>
        <p:txBody>
          <a:bodyPr anchor="t" rtlCol="false" tIns="0" lIns="0" bIns="0" rIns="0">
            <a:spAutoFit/>
          </a:bodyPr>
          <a:lstStyle/>
          <a:p>
            <a:pPr algn="l">
              <a:lnSpc>
                <a:spcPts val="9063"/>
              </a:lnSpc>
            </a:pPr>
            <a:r>
              <a:rPr lang="en-US" sz="7553" b="true">
                <a:solidFill>
                  <a:srgbClr val="DE570E"/>
                </a:solidFill>
                <a:latin typeface="Telegraf Bold"/>
                <a:ea typeface="Telegraf Bold"/>
                <a:cs typeface="Telegraf Bold"/>
                <a:sym typeface="Telegraf Bold"/>
              </a:rPr>
              <a:t>Key Metrics</a:t>
            </a:r>
          </a:p>
        </p:txBody>
      </p:sp>
      <p:sp>
        <p:nvSpPr>
          <p:cNvPr name="TextBox 12" id="12"/>
          <p:cNvSpPr txBox="true"/>
          <p:nvPr/>
        </p:nvSpPr>
        <p:spPr>
          <a:xfrm rot="0">
            <a:off x="8951256" y="4376083"/>
            <a:ext cx="8533304" cy="1228353"/>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ratings of Gurus that consulted on chats is better than on calls.</a:t>
            </a:r>
          </a:p>
        </p:txBody>
      </p:sp>
      <p:sp>
        <p:nvSpPr>
          <p:cNvPr name="TextBox 13" id="13"/>
          <p:cNvSpPr txBox="true"/>
          <p:nvPr/>
        </p:nvSpPr>
        <p:spPr>
          <a:xfrm rot="0">
            <a:off x="9128754" y="2383802"/>
            <a:ext cx="8533304" cy="1228353"/>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column chart represents the rating-wise guru distribution.</a:t>
            </a:r>
          </a:p>
        </p:txBody>
      </p:sp>
      <p:sp>
        <p:nvSpPr>
          <p:cNvPr name="TextBox 14" id="14"/>
          <p:cNvSpPr txBox="true"/>
          <p:nvPr/>
        </p:nvSpPr>
        <p:spPr>
          <a:xfrm rot="0">
            <a:off x="8951256" y="6229598"/>
            <a:ext cx="8533304" cy="1859299"/>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calls consultation needs to be worked on and improve to increase the quality of consultation.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5495" y="656871"/>
            <a:ext cx="8045761" cy="1233493"/>
            <a:chOff x="0" y="0"/>
            <a:chExt cx="2935115" cy="449982"/>
          </a:xfrm>
        </p:grpSpPr>
        <p:sp>
          <p:nvSpPr>
            <p:cNvPr name="Freeform 3" id="3"/>
            <p:cNvSpPr/>
            <p:nvPr/>
          </p:nvSpPr>
          <p:spPr>
            <a:xfrm flipH="false" flipV="false" rot="0">
              <a:off x="0" y="0"/>
              <a:ext cx="2935115" cy="449982"/>
            </a:xfrm>
            <a:custGeom>
              <a:avLst/>
              <a:gdLst/>
              <a:ahLst/>
              <a:cxnLst/>
              <a:rect r="r" b="b" t="t" l="l"/>
              <a:pathLst>
                <a:path h="449982" w="2935115">
                  <a:moveTo>
                    <a:pt x="0" y="0"/>
                  </a:moveTo>
                  <a:lnTo>
                    <a:pt x="2935115" y="0"/>
                  </a:lnTo>
                  <a:lnTo>
                    <a:pt x="2935115" y="449982"/>
                  </a:lnTo>
                  <a:lnTo>
                    <a:pt x="0" y="449982"/>
                  </a:lnTo>
                  <a:close/>
                </a:path>
              </a:pathLst>
            </a:custGeom>
            <a:solidFill>
              <a:srgbClr val="FFFFFF"/>
            </a:solidFill>
          </p:spPr>
        </p:sp>
      </p:grpSp>
      <p:grpSp>
        <p:nvGrpSpPr>
          <p:cNvPr name="Group 4" id="4"/>
          <p:cNvGrpSpPr/>
          <p:nvPr/>
        </p:nvGrpSpPr>
        <p:grpSpPr>
          <a:xfrm rot="0">
            <a:off x="411329" y="2363551"/>
            <a:ext cx="8732671" cy="6374264"/>
            <a:chOff x="0" y="0"/>
            <a:chExt cx="2986122" cy="2179668"/>
          </a:xfrm>
        </p:grpSpPr>
        <p:sp>
          <p:nvSpPr>
            <p:cNvPr name="Freeform 5" id="5"/>
            <p:cNvSpPr/>
            <p:nvPr/>
          </p:nvSpPr>
          <p:spPr>
            <a:xfrm flipH="false" flipV="false" rot="0">
              <a:off x="0" y="0"/>
              <a:ext cx="2986122" cy="2179669"/>
            </a:xfrm>
            <a:custGeom>
              <a:avLst/>
              <a:gdLst/>
              <a:ahLst/>
              <a:cxnLst/>
              <a:rect r="r" b="b" t="t" l="l"/>
              <a:pathLst>
                <a:path h="2179669" w="2986122">
                  <a:moveTo>
                    <a:pt x="45214" y="0"/>
                  </a:moveTo>
                  <a:lnTo>
                    <a:pt x="2940908" y="0"/>
                  </a:lnTo>
                  <a:cubicBezTo>
                    <a:pt x="2952899" y="0"/>
                    <a:pt x="2964400" y="4764"/>
                    <a:pt x="2972879" y="13243"/>
                  </a:cubicBezTo>
                  <a:cubicBezTo>
                    <a:pt x="2981358" y="21722"/>
                    <a:pt x="2986122" y="33222"/>
                    <a:pt x="2986122" y="45214"/>
                  </a:cubicBezTo>
                  <a:lnTo>
                    <a:pt x="2986122" y="2134455"/>
                  </a:lnTo>
                  <a:cubicBezTo>
                    <a:pt x="2986122" y="2159426"/>
                    <a:pt x="2965879" y="2179669"/>
                    <a:pt x="2940908" y="2179669"/>
                  </a:cubicBezTo>
                  <a:lnTo>
                    <a:pt x="45214" y="2179669"/>
                  </a:lnTo>
                  <a:cubicBezTo>
                    <a:pt x="20243" y="2179669"/>
                    <a:pt x="0" y="2159426"/>
                    <a:pt x="0" y="2134455"/>
                  </a:cubicBezTo>
                  <a:lnTo>
                    <a:pt x="0" y="45214"/>
                  </a:lnTo>
                  <a:cubicBezTo>
                    <a:pt x="0" y="33222"/>
                    <a:pt x="4764" y="21722"/>
                    <a:pt x="13243" y="13243"/>
                  </a:cubicBezTo>
                  <a:cubicBezTo>
                    <a:pt x="21722" y="4764"/>
                    <a:pt x="33222" y="0"/>
                    <a:pt x="45214" y="0"/>
                  </a:cubicBezTo>
                  <a:close/>
                </a:path>
              </a:pathLst>
            </a:custGeom>
            <a:solidFill>
              <a:srgbClr val="DE570E"/>
            </a:solidFill>
          </p:spPr>
        </p:sp>
        <p:sp>
          <p:nvSpPr>
            <p:cNvPr name="TextBox 6" id="6"/>
            <p:cNvSpPr txBox="true"/>
            <p:nvPr/>
          </p:nvSpPr>
          <p:spPr>
            <a:xfrm>
              <a:off x="0" y="-47625"/>
              <a:ext cx="2986122" cy="2227293"/>
            </a:xfrm>
            <a:prstGeom prst="rect">
              <a:avLst/>
            </a:prstGeom>
          </p:spPr>
          <p:txBody>
            <a:bodyPr anchor="ctr" rtlCol="false" tIns="50800" lIns="50800" bIns="50800" rIns="50800"/>
            <a:lstStyle/>
            <a:p>
              <a:pPr algn="ctr">
                <a:lnSpc>
                  <a:spcPts val="2100"/>
                </a:lnSpc>
              </a:pPr>
            </a:p>
          </p:txBody>
        </p:sp>
      </p:grpSp>
      <p:sp>
        <p:nvSpPr>
          <p:cNvPr name="Freeform 7" id="7"/>
          <p:cNvSpPr/>
          <p:nvPr/>
        </p:nvSpPr>
        <p:spPr>
          <a:xfrm flipH="false" flipV="false" rot="0">
            <a:off x="17441250" y="65687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08525" y="4917542"/>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671508" y="2653500"/>
            <a:ext cx="8099333" cy="5647945"/>
            <a:chOff x="0" y="0"/>
            <a:chExt cx="2226684" cy="1552744"/>
          </a:xfrm>
        </p:grpSpPr>
        <p:sp>
          <p:nvSpPr>
            <p:cNvPr name="Freeform 10" id="10"/>
            <p:cNvSpPr/>
            <p:nvPr/>
          </p:nvSpPr>
          <p:spPr>
            <a:xfrm flipH="false" flipV="false" rot="0">
              <a:off x="0" y="0"/>
              <a:ext cx="2226684" cy="1552744"/>
            </a:xfrm>
            <a:custGeom>
              <a:avLst/>
              <a:gdLst/>
              <a:ahLst/>
              <a:cxnLst/>
              <a:rect r="r" b="b" t="t" l="l"/>
              <a:pathLst>
                <a:path h="1552744" w="2226684">
                  <a:moveTo>
                    <a:pt x="21985" y="0"/>
                  </a:moveTo>
                  <a:lnTo>
                    <a:pt x="2204699" y="0"/>
                  </a:lnTo>
                  <a:cubicBezTo>
                    <a:pt x="2216841" y="0"/>
                    <a:pt x="2226684" y="9843"/>
                    <a:pt x="2226684" y="21985"/>
                  </a:cubicBezTo>
                  <a:lnTo>
                    <a:pt x="2226684" y="1530759"/>
                  </a:lnTo>
                  <a:cubicBezTo>
                    <a:pt x="2226684" y="1542901"/>
                    <a:pt x="2216841" y="1552744"/>
                    <a:pt x="2204699" y="1552744"/>
                  </a:cubicBezTo>
                  <a:lnTo>
                    <a:pt x="21985" y="1552744"/>
                  </a:lnTo>
                  <a:cubicBezTo>
                    <a:pt x="9843" y="1552744"/>
                    <a:pt x="0" y="1542901"/>
                    <a:pt x="0" y="1530759"/>
                  </a:cubicBezTo>
                  <a:lnTo>
                    <a:pt x="0" y="21985"/>
                  </a:lnTo>
                  <a:cubicBezTo>
                    <a:pt x="0" y="9843"/>
                    <a:pt x="9843" y="0"/>
                    <a:pt x="21985" y="0"/>
                  </a:cubicBezTo>
                  <a:close/>
                </a:path>
              </a:pathLst>
            </a:custGeom>
            <a:blipFill>
              <a:blip r:embed="rId4"/>
              <a:stretch>
                <a:fillRect l="-2585" t="0" r="-2585" b="-8588"/>
              </a:stretch>
            </a:blipFill>
          </p:spPr>
        </p:sp>
      </p:grpSp>
      <p:sp>
        <p:nvSpPr>
          <p:cNvPr name="TextBox 11" id="11"/>
          <p:cNvSpPr txBox="true"/>
          <p:nvPr/>
        </p:nvSpPr>
        <p:spPr>
          <a:xfrm rot="0">
            <a:off x="5930692" y="85585"/>
            <a:ext cx="6041128" cy="1214229"/>
          </a:xfrm>
          <a:prstGeom prst="rect">
            <a:avLst/>
          </a:prstGeom>
        </p:spPr>
        <p:txBody>
          <a:bodyPr anchor="t" rtlCol="false" tIns="0" lIns="0" bIns="0" rIns="0">
            <a:spAutoFit/>
          </a:bodyPr>
          <a:lstStyle/>
          <a:p>
            <a:pPr algn="l">
              <a:lnSpc>
                <a:spcPts val="9063"/>
              </a:lnSpc>
            </a:pPr>
            <a:r>
              <a:rPr lang="en-US" sz="7553" b="true">
                <a:solidFill>
                  <a:srgbClr val="DE570E"/>
                </a:solidFill>
                <a:latin typeface="Telegraf Bold"/>
                <a:ea typeface="Telegraf Bold"/>
                <a:cs typeface="Telegraf Bold"/>
                <a:sym typeface="Telegraf Bold"/>
              </a:rPr>
              <a:t>Key Metrics</a:t>
            </a:r>
          </a:p>
        </p:txBody>
      </p:sp>
      <p:sp>
        <p:nvSpPr>
          <p:cNvPr name="TextBox 12" id="12"/>
          <p:cNvSpPr txBox="true"/>
          <p:nvPr/>
        </p:nvSpPr>
        <p:spPr>
          <a:xfrm rot="0">
            <a:off x="9128754" y="4322330"/>
            <a:ext cx="8533304" cy="1859299"/>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ratings of users who were consulted on chats is better than on calls.</a:t>
            </a:r>
          </a:p>
        </p:txBody>
      </p:sp>
      <p:sp>
        <p:nvSpPr>
          <p:cNvPr name="TextBox 13" id="13"/>
          <p:cNvSpPr txBox="true"/>
          <p:nvPr/>
        </p:nvSpPr>
        <p:spPr>
          <a:xfrm rot="0">
            <a:off x="9128754" y="2383802"/>
            <a:ext cx="8533304" cy="1228353"/>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column chart represents the rating-wise user distribution.</a:t>
            </a:r>
          </a:p>
        </p:txBody>
      </p:sp>
      <p:sp>
        <p:nvSpPr>
          <p:cNvPr name="TextBox 14" id="14"/>
          <p:cNvSpPr txBox="true"/>
          <p:nvPr/>
        </p:nvSpPr>
        <p:spPr>
          <a:xfrm rot="0">
            <a:off x="9128754" y="6442146"/>
            <a:ext cx="8533304" cy="1859299"/>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calls consultation needs to be worked on and improve to increase the quality of consultation.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5495" y="656871"/>
            <a:ext cx="8045761" cy="1233493"/>
            <a:chOff x="0" y="0"/>
            <a:chExt cx="2935115" cy="449982"/>
          </a:xfrm>
        </p:grpSpPr>
        <p:sp>
          <p:nvSpPr>
            <p:cNvPr name="Freeform 3" id="3"/>
            <p:cNvSpPr/>
            <p:nvPr/>
          </p:nvSpPr>
          <p:spPr>
            <a:xfrm flipH="false" flipV="false" rot="0">
              <a:off x="0" y="0"/>
              <a:ext cx="2935115" cy="449982"/>
            </a:xfrm>
            <a:custGeom>
              <a:avLst/>
              <a:gdLst/>
              <a:ahLst/>
              <a:cxnLst/>
              <a:rect r="r" b="b" t="t" l="l"/>
              <a:pathLst>
                <a:path h="449982" w="2935115">
                  <a:moveTo>
                    <a:pt x="0" y="0"/>
                  </a:moveTo>
                  <a:lnTo>
                    <a:pt x="2935115" y="0"/>
                  </a:lnTo>
                  <a:lnTo>
                    <a:pt x="2935115" y="449982"/>
                  </a:lnTo>
                  <a:lnTo>
                    <a:pt x="0" y="449982"/>
                  </a:lnTo>
                  <a:close/>
                </a:path>
              </a:pathLst>
            </a:custGeom>
            <a:solidFill>
              <a:srgbClr val="FFFFFF"/>
            </a:solidFill>
          </p:spPr>
        </p:sp>
      </p:grpSp>
      <p:grpSp>
        <p:nvGrpSpPr>
          <p:cNvPr name="Group 4" id="4"/>
          <p:cNvGrpSpPr/>
          <p:nvPr/>
        </p:nvGrpSpPr>
        <p:grpSpPr>
          <a:xfrm rot="0">
            <a:off x="411329" y="2363551"/>
            <a:ext cx="9065368" cy="5549251"/>
            <a:chOff x="0" y="0"/>
            <a:chExt cx="3560750" cy="2179668"/>
          </a:xfrm>
        </p:grpSpPr>
        <p:sp>
          <p:nvSpPr>
            <p:cNvPr name="Freeform 5" id="5"/>
            <p:cNvSpPr/>
            <p:nvPr/>
          </p:nvSpPr>
          <p:spPr>
            <a:xfrm flipH="false" flipV="false" rot="0">
              <a:off x="0" y="0"/>
              <a:ext cx="3560750" cy="2179669"/>
            </a:xfrm>
            <a:custGeom>
              <a:avLst/>
              <a:gdLst/>
              <a:ahLst/>
              <a:cxnLst/>
              <a:rect r="r" b="b" t="t" l="l"/>
              <a:pathLst>
                <a:path h="2179669" w="3560750">
                  <a:moveTo>
                    <a:pt x="43555" y="0"/>
                  </a:moveTo>
                  <a:lnTo>
                    <a:pt x="3517195" y="0"/>
                  </a:lnTo>
                  <a:cubicBezTo>
                    <a:pt x="3528747" y="0"/>
                    <a:pt x="3539825" y="4589"/>
                    <a:pt x="3547993" y="12757"/>
                  </a:cubicBezTo>
                  <a:cubicBezTo>
                    <a:pt x="3556161" y="20925"/>
                    <a:pt x="3560750" y="32003"/>
                    <a:pt x="3560750" y="43555"/>
                  </a:cubicBezTo>
                  <a:lnTo>
                    <a:pt x="3560750" y="2136114"/>
                  </a:lnTo>
                  <a:cubicBezTo>
                    <a:pt x="3560750" y="2147665"/>
                    <a:pt x="3556161" y="2158744"/>
                    <a:pt x="3547993" y="2166912"/>
                  </a:cubicBezTo>
                  <a:cubicBezTo>
                    <a:pt x="3539825" y="2175080"/>
                    <a:pt x="3528747" y="2179669"/>
                    <a:pt x="3517195" y="2179669"/>
                  </a:cubicBezTo>
                  <a:lnTo>
                    <a:pt x="43555" y="2179669"/>
                  </a:lnTo>
                  <a:cubicBezTo>
                    <a:pt x="19500" y="2179669"/>
                    <a:pt x="0" y="2160169"/>
                    <a:pt x="0" y="2136114"/>
                  </a:cubicBezTo>
                  <a:lnTo>
                    <a:pt x="0" y="43555"/>
                  </a:lnTo>
                  <a:cubicBezTo>
                    <a:pt x="0" y="32003"/>
                    <a:pt x="4589" y="20925"/>
                    <a:pt x="12757" y="12757"/>
                  </a:cubicBezTo>
                  <a:cubicBezTo>
                    <a:pt x="20925" y="4589"/>
                    <a:pt x="32003" y="0"/>
                    <a:pt x="43555" y="0"/>
                  </a:cubicBezTo>
                  <a:close/>
                </a:path>
              </a:pathLst>
            </a:custGeom>
            <a:solidFill>
              <a:srgbClr val="DE570E"/>
            </a:solidFill>
          </p:spPr>
        </p:sp>
        <p:sp>
          <p:nvSpPr>
            <p:cNvPr name="TextBox 6" id="6"/>
            <p:cNvSpPr txBox="true"/>
            <p:nvPr/>
          </p:nvSpPr>
          <p:spPr>
            <a:xfrm>
              <a:off x="0" y="-47625"/>
              <a:ext cx="3560750" cy="2227293"/>
            </a:xfrm>
            <a:prstGeom prst="rect">
              <a:avLst/>
            </a:prstGeom>
          </p:spPr>
          <p:txBody>
            <a:bodyPr anchor="ctr" rtlCol="false" tIns="50800" lIns="50800" bIns="50800" rIns="50800"/>
            <a:lstStyle/>
            <a:p>
              <a:pPr algn="ctr">
                <a:lnSpc>
                  <a:spcPts val="2100"/>
                </a:lnSpc>
              </a:pPr>
            </a:p>
          </p:txBody>
        </p:sp>
      </p:grpSp>
      <p:sp>
        <p:nvSpPr>
          <p:cNvPr name="Freeform 7" id="7"/>
          <p:cNvSpPr/>
          <p:nvPr/>
        </p:nvSpPr>
        <p:spPr>
          <a:xfrm flipH="false" flipV="false" rot="0">
            <a:off x="17441250" y="65687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08525" y="4917542"/>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789992" y="2679707"/>
            <a:ext cx="8276767" cy="4916939"/>
            <a:chOff x="0" y="0"/>
            <a:chExt cx="2613760" cy="1552744"/>
          </a:xfrm>
        </p:grpSpPr>
        <p:sp>
          <p:nvSpPr>
            <p:cNvPr name="Freeform 10" id="10"/>
            <p:cNvSpPr/>
            <p:nvPr/>
          </p:nvSpPr>
          <p:spPr>
            <a:xfrm flipH="false" flipV="false" rot="0">
              <a:off x="0" y="0"/>
              <a:ext cx="2613760" cy="1552744"/>
            </a:xfrm>
            <a:custGeom>
              <a:avLst/>
              <a:gdLst/>
              <a:ahLst/>
              <a:cxnLst/>
              <a:rect r="r" b="b" t="t" l="l"/>
              <a:pathLst>
                <a:path h="1552744" w="2613760">
                  <a:moveTo>
                    <a:pt x="21514" y="0"/>
                  </a:moveTo>
                  <a:lnTo>
                    <a:pt x="2592246" y="0"/>
                  </a:lnTo>
                  <a:cubicBezTo>
                    <a:pt x="2597952" y="0"/>
                    <a:pt x="2603424" y="2267"/>
                    <a:pt x="2607459" y="6301"/>
                  </a:cubicBezTo>
                  <a:cubicBezTo>
                    <a:pt x="2611494" y="10336"/>
                    <a:pt x="2613760" y="15808"/>
                    <a:pt x="2613760" y="21514"/>
                  </a:cubicBezTo>
                  <a:lnTo>
                    <a:pt x="2613760" y="1531230"/>
                  </a:lnTo>
                  <a:cubicBezTo>
                    <a:pt x="2613760" y="1543112"/>
                    <a:pt x="2604128" y="1552744"/>
                    <a:pt x="2592246" y="1552744"/>
                  </a:cubicBezTo>
                  <a:lnTo>
                    <a:pt x="21514" y="1552744"/>
                  </a:lnTo>
                  <a:cubicBezTo>
                    <a:pt x="9632" y="1552744"/>
                    <a:pt x="0" y="1543112"/>
                    <a:pt x="0" y="1531230"/>
                  </a:cubicBezTo>
                  <a:lnTo>
                    <a:pt x="0" y="21514"/>
                  </a:lnTo>
                  <a:cubicBezTo>
                    <a:pt x="0" y="9632"/>
                    <a:pt x="9632" y="0"/>
                    <a:pt x="21514" y="0"/>
                  </a:cubicBezTo>
                  <a:close/>
                </a:path>
              </a:pathLst>
            </a:custGeom>
            <a:blipFill>
              <a:blip r:embed="rId4"/>
              <a:stretch>
                <a:fillRect l="0" t="-2641" r="0" b="-2641"/>
              </a:stretch>
            </a:blipFill>
          </p:spPr>
        </p:sp>
      </p:grpSp>
      <p:sp>
        <p:nvSpPr>
          <p:cNvPr name="TextBox 11" id="11"/>
          <p:cNvSpPr txBox="true"/>
          <p:nvPr/>
        </p:nvSpPr>
        <p:spPr>
          <a:xfrm rot="0">
            <a:off x="5930692" y="349221"/>
            <a:ext cx="6041128" cy="1214229"/>
          </a:xfrm>
          <a:prstGeom prst="rect">
            <a:avLst/>
          </a:prstGeom>
        </p:spPr>
        <p:txBody>
          <a:bodyPr anchor="t" rtlCol="false" tIns="0" lIns="0" bIns="0" rIns="0">
            <a:spAutoFit/>
          </a:bodyPr>
          <a:lstStyle/>
          <a:p>
            <a:pPr algn="l">
              <a:lnSpc>
                <a:spcPts val="9063"/>
              </a:lnSpc>
            </a:pPr>
            <a:r>
              <a:rPr lang="en-US" sz="7553" b="true">
                <a:solidFill>
                  <a:srgbClr val="DE570E"/>
                </a:solidFill>
                <a:latin typeface="Telegraf Bold"/>
                <a:ea typeface="Telegraf Bold"/>
                <a:cs typeface="Telegraf Bold"/>
                <a:sym typeface="Telegraf Bold"/>
              </a:rPr>
              <a:t>Key Metrics</a:t>
            </a:r>
          </a:p>
        </p:txBody>
      </p:sp>
      <p:sp>
        <p:nvSpPr>
          <p:cNvPr name="TextBox 12" id="12"/>
          <p:cNvSpPr txBox="true"/>
          <p:nvPr/>
        </p:nvSpPr>
        <p:spPr>
          <a:xfrm rot="0">
            <a:off x="9476697" y="4275887"/>
            <a:ext cx="8533304" cy="1859299"/>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7.5 is the average highest rating received by the Tarot Mystical and </a:t>
            </a:r>
          </a:p>
          <a:p>
            <a:pPr algn="l">
              <a:lnSpc>
                <a:spcPts val="4998"/>
              </a:lnSpc>
            </a:pPr>
            <a:r>
              <a:rPr lang="en-US" sz="3570">
                <a:solidFill>
                  <a:srgbClr val="DE570E"/>
                </a:solidFill>
                <a:latin typeface="Canva Sans"/>
                <a:ea typeface="Canva Sans"/>
                <a:cs typeface="Canva Sans"/>
                <a:sym typeface="Canva Sans"/>
              </a:rPr>
              <a:t>       Astro Puja Rai.</a:t>
            </a:r>
          </a:p>
        </p:txBody>
      </p:sp>
      <p:sp>
        <p:nvSpPr>
          <p:cNvPr name="TextBox 13" id="13"/>
          <p:cNvSpPr txBox="true"/>
          <p:nvPr/>
        </p:nvSpPr>
        <p:spPr>
          <a:xfrm rot="0">
            <a:off x="9476697" y="2760577"/>
            <a:ext cx="8533304" cy="1228353"/>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column chart represents the Top rated Gurus.</a:t>
            </a:r>
          </a:p>
        </p:txBody>
      </p:sp>
      <p:sp>
        <p:nvSpPr>
          <p:cNvPr name="TextBox 14" id="14"/>
          <p:cNvSpPr txBox="true"/>
          <p:nvPr/>
        </p:nvSpPr>
        <p:spPr>
          <a:xfrm rot="0">
            <a:off x="9476697" y="6420937"/>
            <a:ext cx="8533304" cy="1228353"/>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average rating of the Top 10 Gurus is 5.5.</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76241" y="5245482"/>
            <a:ext cx="441616" cy="633141"/>
          </a:xfrm>
          <a:custGeom>
            <a:avLst/>
            <a:gdLst/>
            <a:ahLst/>
            <a:cxnLst/>
            <a:rect r="r" b="b" t="t" l="l"/>
            <a:pathLst>
              <a:path h="633141" w="441616">
                <a:moveTo>
                  <a:pt x="0" y="0"/>
                </a:moveTo>
                <a:lnTo>
                  <a:pt x="441615" y="0"/>
                </a:lnTo>
                <a:lnTo>
                  <a:pt x="441615" y="633140"/>
                </a:lnTo>
                <a:lnTo>
                  <a:pt x="0" y="633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34166" y="234900"/>
            <a:ext cx="16025134" cy="9817199"/>
          </a:xfrm>
          <a:custGeom>
            <a:avLst/>
            <a:gdLst/>
            <a:ahLst/>
            <a:cxnLst/>
            <a:rect r="r" b="b" t="t" l="l"/>
            <a:pathLst>
              <a:path h="9817199" w="16025134">
                <a:moveTo>
                  <a:pt x="0" y="0"/>
                </a:moveTo>
                <a:lnTo>
                  <a:pt x="16025134" y="0"/>
                </a:lnTo>
                <a:lnTo>
                  <a:pt x="16025134" y="9817200"/>
                </a:lnTo>
                <a:lnTo>
                  <a:pt x="0" y="9817200"/>
                </a:lnTo>
                <a:lnTo>
                  <a:pt x="0" y="0"/>
                </a:lnTo>
                <a:close/>
              </a:path>
            </a:pathLst>
          </a:custGeom>
          <a:blipFill>
            <a:blip r:embed="rId4"/>
            <a:stretch>
              <a:fillRect l="0" t="0" r="0" b="0"/>
            </a:stretch>
          </a:blipFill>
          <a:ln w="38100" cap="rnd">
            <a:solidFill>
              <a:srgbClr val="000000"/>
            </a:solidFill>
            <a:prstDash val="solid"/>
            <a:round/>
          </a:ln>
        </p:spPr>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926428" y="443157"/>
            <a:ext cx="10435144" cy="2384789"/>
            <a:chOff x="0" y="0"/>
            <a:chExt cx="1523033" cy="348065"/>
          </a:xfrm>
        </p:grpSpPr>
        <p:sp>
          <p:nvSpPr>
            <p:cNvPr name="Freeform 3" id="3"/>
            <p:cNvSpPr/>
            <p:nvPr/>
          </p:nvSpPr>
          <p:spPr>
            <a:xfrm flipH="false" flipV="false" rot="0">
              <a:off x="0" y="0"/>
              <a:ext cx="1523033" cy="348065"/>
            </a:xfrm>
            <a:custGeom>
              <a:avLst/>
              <a:gdLst/>
              <a:ahLst/>
              <a:cxnLst/>
              <a:rect r="r" b="b" t="t" l="l"/>
              <a:pathLst>
                <a:path h="348065" w="1523033">
                  <a:moveTo>
                    <a:pt x="37837" y="0"/>
                  </a:moveTo>
                  <a:lnTo>
                    <a:pt x="1485196" y="0"/>
                  </a:lnTo>
                  <a:cubicBezTo>
                    <a:pt x="1506093" y="0"/>
                    <a:pt x="1523033" y="16940"/>
                    <a:pt x="1523033" y="37837"/>
                  </a:cubicBezTo>
                  <a:lnTo>
                    <a:pt x="1523033" y="310228"/>
                  </a:lnTo>
                  <a:cubicBezTo>
                    <a:pt x="1523033" y="331125"/>
                    <a:pt x="1506093" y="348065"/>
                    <a:pt x="1485196" y="348065"/>
                  </a:cubicBezTo>
                  <a:lnTo>
                    <a:pt x="37837" y="348065"/>
                  </a:lnTo>
                  <a:cubicBezTo>
                    <a:pt x="16940" y="348065"/>
                    <a:pt x="0" y="331125"/>
                    <a:pt x="0" y="310228"/>
                  </a:cubicBezTo>
                  <a:lnTo>
                    <a:pt x="0" y="37837"/>
                  </a:lnTo>
                  <a:cubicBezTo>
                    <a:pt x="0" y="16940"/>
                    <a:pt x="16940" y="0"/>
                    <a:pt x="37837" y="0"/>
                  </a:cubicBezTo>
                  <a:close/>
                </a:path>
              </a:pathLst>
            </a:custGeom>
            <a:solidFill>
              <a:srgbClr val="DE570E"/>
            </a:solidFill>
          </p:spPr>
        </p:sp>
        <p:sp>
          <p:nvSpPr>
            <p:cNvPr name="TextBox 4" id="4"/>
            <p:cNvSpPr txBox="true"/>
            <p:nvPr/>
          </p:nvSpPr>
          <p:spPr>
            <a:xfrm>
              <a:off x="0" y="-47625"/>
              <a:ext cx="1523033" cy="395690"/>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5136415" y="816736"/>
            <a:ext cx="8752785" cy="1551906"/>
          </a:xfrm>
          <a:prstGeom prst="rect">
            <a:avLst/>
          </a:prstGeom>
        </p:spPr>
        <p:txBody>
          <a:bodyPr anchor="t" rtlCol="false" tIns="0" lIns="0" bIns="0" rIns="0">
            <a:spAutoFit/>
          </a:bodyPr>
          <a:lstStyle/>
          <a:p>
            <a:pPr algn="ctr">
              <a:lnSpc>
                <a:spcPts val="6345"/>
              </a:lnSpc>
            </a:pPr>
            <a:r>
              <a:rPr lang="en-US" sz="4532" b="true">
                <a:solidFill>
                  <a:srgbClr val="FFFFFF"/>
                </a:solidFill>
                <a:latin typeface="Canva Sans Bold"/>
                <a:ea typeface="Canva Sans Bold"/>
                <a:cs typeface="Canva Sans Bold"/>
                <a:sym typeface="Canva Sans Bold"/>
              </a:rPr>
              <a:t>The Dasboard consists of  following metrics</a:t>
            </a:r>
          </a:p>
        </p:txBody>
      </p:sp>
      <p:grpSp>
        <p:nvGrpSpPr>
          <p:cNvPr name="Group 6" id="6"/>
          <p:cNvGrpSpPr/>
          <p:nvPr/>
        </p:nvGrpSpPr>
        <p:grpSpPr>
          <a:xfrm rot="0">
            <a:off x="2163750" y="3259438"/>
            <a:ext cx="7139212" cy="6449899"/>
            <a:chOff x="0" y="0"/>
            <a:chExt cx="9518950" cy="8599865"/>
          </a:xfrm>
        </p:grpSpPr>
        <p:sp>
          <p:nvSpPr>
            <p:cNvPr name="TextBox 7" id="7"/>
            <p:cNvSpPr txBox="true"/>
            <p:nvPr/>
          </p:nvSpPr>
          <p:spPr>
            <a:xfrm rot="0">
              <a:off x="0" y="-66675"/>
              <a:ext cx="6814812" cy="726230"/>
            </a:xfrm>
            <a:prstGeom prst="rect">
              <a:avLst/>
            </a:prstGeom>
          </p:spPr>
          <p:txBody>
            <a:bodyPr anchor="t" rtlCol="false" tIns="0" lIns="0" bIns="0" rIns="0">
              <a:spAutoFit/>
            </a:bodyPr>
            <a:lstStyle/>
            <a:p>
              <a:pPr algn="l">
                <a:lnSpc>
                  <a:spcPts val="4571"/>
                </a:lnSpc>
              </a:pPr>
              <a:r>
                <a:rPr lang="en-US" sz="3265" b="true">
                  <a:solidFill>
                    <a:srgbClr val="DE570E"/>
                  </a:solidFill>
                  <a:latin typeface="Canva Sans Bold"/>
                  <a:ea typeface="Canva Sans Bold"/>
                  <a:cs typeface="Canva Sans Bold"/>
                  <a:sym typeface="Canva Sans Bold"/>
                </a:rPr>
                <a:t>Consulationwise revenue</a:t>
              </a:r>
            </a:p>
          </p:txBody>
        </p:sp>
        <p:sp>
          <p:nvSpPr>
            <p:cNvPr name="TextBox 8" id="8"/>
            <p:cNvSpPr txBox="true"/>
            <p:nvPr/>
          </p:nvSpPr>
          <p:spPr>
            <a:xfrm rot="0">
              <a:off x="0" y="1158687"/>
              <a:ext cx="9518950" cy="1375410"/>
            </a:xfrm>
            <a:prstGeom prst="rect">
              <a:avLst/>
            </a:prstGeom>
          </p:spPr>
          <p:txBody>
            <a:bodyPr anchor="t" rtlCol="false" tIns="0" lIns="0" bIns="0" rIns="0">
              <a:spAutoFit/>
            </a:bodyPr>
            <a:lstStyle/>
            <a:p>
              <a:pPr algn="l">
                <a:lnSpc>
                  <a:spcPts val="4280"/>
                </a:lnSpc>
              </a:pPr>
              <a:r>
                <a:rPr lang="en-US" sz="3057" b="true">
                  <a:solidFill>
                    <a:srgbClr val="DE570E"/>
                  </a:solidFill>
                  <a:latin typeface="Canva Sans Bold"/>
                  <a:ea typeface="Canva Sans Bold"/>
                  <a:cs typeface="Canva Sans Bold"/>
                  <a:sym typeface="Canva Sans Bold"/>
                </a:rPr>
                <a:t>Callstatus and Chatstatus Distribution</a:t>
              </a:r>
            </a:p>
          </p:txBody>
        </p:sp>
        <p:sp>
          <p:nvSpPr>
            <p:cNvPr name="TextBox 9" id="9"/>
            <p:cNvSpPr txBox="true"/>
            <p:nvPr/>
          </p:nvSpPr>
          <p:spPr>
            <a:xfrm rot="0">
              <a:off x="0" y="3039742"/>
              <a:ext cx="8565785" cy="664512"/>
            </a:xfrm>
            <a:prstGeom prst="rect">
              <a:avLst/>
            </a:prstGeom>
          </p:spPr>
          <p:txBody>
            <a:bodyPr anchor="t" rtlCol="false" tIns="0" lIns="0" bIns="0" rIns="0">
              <a:spAutoFit/>
            </a:bodyPr>
            <a:lstStyle/>
            <a:p>
              <a:pPr algn="l">
                <a:lnSpc>
                  <a:spcPts val="4280"/>
                </a:lnSpc>
              </a:pPr>
              <a:r>
                <a:rPr lang="en-US" sz="3057" b="true">
                  <a:solidFill>
                    <a:srgbClr val="DE570E"/>
                  </a:solidFill>
                  <a:latin typeface="Canva Sans Bold"/>
                  <a:ea typeface="Canva Sans Bold"/>
                  <a:cs typeface="Canva Sans Bold"/>
                  <a:sym typeface="Canva Sans Bold"/>
                </a:rPr>
                <a:t>Website Distribution</a:t>
              </a:r>
            </a:p>
          </p:txBody>
        </p:sp>
        <p:sp>
          <p:nvSpPr>
            <p:cNvPr name="TextBox 10" id="10"/>
            <p:cNvSpPr txBox="true"/>
            <p:nvPr/>
          </p:nvSpPr>
          <p:spPr>
            <a:xfrm rot="0">
              <a:off x="0" y="4209898"/>
              <a:ext cx="8565785" cy="664512"/>
            </a:xfrm>
            <a:prstGeom prst="rect">
              <a:avLst/>
            </a:prstGeom>
          </p:spPr>
          <p:txBody>
            <a:bodyPr anchor="t" rtlCol="false" tIns="0" lIns="0" bIns="0" rIns="0">
              <a:spAutoFit/>
            </a:bodyPr>
            <a:lstStyle/>
            <a:p>
              <a:pPr algn="l">
                <a:lnSpc>
                  <a:spcPts val="4280"/>
                </a:lnSpc>
              </a:pPr>
              <a:r>
                <a:rPr lang="en-US" sz="3057" b="true">
                  <a:solidFill>
                    <a:srgbClr val="DE570E"/>
                  </a:solidFill>
                  <a:latin typeface="Canva Sans Bold"/>
                  <a:ea typeface="Canva Sans Bold"/>
                  <a:cs typeface="Canva Sans Bold"/>
                  <a:sym typeface="Canva Sans Bold"/>
                </a:rPr>
                <a:t>Astrologer-wise Rating</a:t>
              </a:r>
            </a:p>
          </p:txBody>
        </p:sp>
        <p:sp>
          <p:nvSpPr>
            <p:cNvPr name="TextBox 11" id="11"/>
            <p:cNvSpPr txBox="true"/>
            <p:nvPr/>
          </p:nvSpPr>
          <p:spPr>
            <a:xfrm rot="0">
              <a:off x="0" y="5380055"/>
              <a:ext cx="8565785" cy="664512"/>
            </a:xfrm>
            <a:prstGeom prst="rect">
              <a:avLst/>
            </a:prstGeom>
          </p:spPr>
          <p:txBody>
            <a:bodyPr anchor="t" rtlCol="false" tIns="0" lIns="0" bIns="0" rIns="0">
              <a:spAutoFit/>
            </a:bodyPr>
            <a:lstStyle/>
            <a:p>
              <a:pPr algn="l">
                <a:lnSpc>
                  <a:spcPts val="4280"/>
                </a:lnSpc>
              </a:pPr>
              <a:r>
                <a:rPr lang="en-US" sz="3057" b="true">
                  <a:solidFill>
                    <a:srgbClr val="DE570E"/>
                  </a:solidFill>
                  <a:latin typeface="Canva Sans Bold"/>
                  <a:ea typeface="Canva Sans Bold"/>
                  <a:cs typeface="Canva Sans Bold"/>
                  <a:sym typeface="Canva Sans Bold"/>
                </a:rPr>
                <a:t>Day and Hourwise Calls</a:t>
              </a:r>
            </a:p>
          </p:txBody>
        </p:sp>
        <p:sp>
          <p:nvSpPr>
            <p:cNvPr name="TextBox 12" id="12"/>
            <p:cNvSpPr txBox="true"/>
            <p:nvPr/>
          </p:nvSpPr>
          <p:spPr>
            <a:xfrm rot="0">
              <a:off x="0" y="6567661"/>
              <a:ext cx="8565785" cy="664512"/>
            </a:xfrm>
            <a:prstGeom prst="rect">
              <a:avLst/>
            </a:prstGeom>
          </p:spPr>
          <p:txBody>
            <a:bodyPr anchor="t" rtlCol="false" tIns="0" lIns="0" bIns="0" rIns="0">
              <a:spAutoFit/>
            </a:bodyPr>
            <a:lstStyle/>
            <a:p>
              <a:pPr algn="l">
                <a:lnSpc>
                  <a:spcPts val="4280"/>
                </a:lnSpc>
              </a:pPr>
              <a:r>
                <a:rPr lang="en-US" sz="3057" b="true">
                  <a:solidFill>
                    <a:srgbClr val="DE570E"/>
                  </a:solidFill>
                  <a:latin typeface="Canva Sans Bold"/>
                  <a:ea typeface="Canva Sans Bold"/>
                  <a:cs typeface="Canva Sans Bold"/>
                  <a:sym typeface="Canva Sans Bold"/>
                </a:rPr>
                <a:t>Top 10 Guruwise Rating</a:t>
              </a:r>
            </a:p>
          </p:txBody>
        </p:sp>
        <p:sp>
          <p:nvSpPr>
            <p:cNvPr name="TextBox 13" id="13"/>
            <p:cNvSpPr txBox="true"/>
            <p:nvPr/>
          </p:nvSpPr>
          <p:spPr>
            <a:xfrm rot="0">
              <a:off x="0" y="7935353"/>
              <a:ext cx="8565785" cy="664512"/>
            </a:xfrm>
            <a:prstGeom prst="rect">
              <a:avLst/>
            </a:prstGeom>
          </p:spPr>
          <p:txBody>
            <a:bodyPr anchor="t" rtlCol="false" tIns="0" lIns="0" bIns="0" rIns="0">
              <a:spAutoFit/>
            </a:bodyPr>
            <a:lstStyle/>
            <a:p>
              <a:pPr algn="l">
                <a:lnSpc>
                  <a:spcPts val="4280"/>
                </a:lnSpc>
              </a:pPr>
              <a:r>
                <a:rPr lang="en-US" sz="3057" b="true">
                  <a:solidFill>
                    <a:srgbClr val="DE570E"/>
                  </a:solidFill>
                  <a:latin typeface="Canva Sans Bold"/>
                  <a:ea typeface="Canva Sans Bold"/>
                  <a:cs typeface="Canva Sans Bold"/>
                  <a:sym typeface="Canva Sans Bold"/>
                </a:rPr>
                <a:t>Userwise Rating</a:t>
              </a:r>
            </a:p>
          </p:txBody>
        </p:sp>
      </p:grpSp>
      <p:sp>
        <p:nvSpPr>
          <p:cNvPr name="TextBox 14" id="14"/>
          <p:cNvSpPr txBox="true"/>
          <p:nvPr/>
        </p:nvSpPr>
        <p:spPr>
          <a:xfrm rot="0">
            <a:off x="9875416" y="3428021"/>
            <a:ext cx="7383884" cy="1435141"/>
          </a:xfrm>
          <a:prstGeom prst="rect">
            <a:avLst/>
          </a:prstGeom>
        </p:spPr>
        <p:txBody>
          <a:bodyPr anchor="t" rtlCol="false" tIns="0" lIns="0" bIns="0" rIns="0">
            <a:spAutoFit/>
          </a:bodyPr>
          <a:lstStyle/>
          <a:p>
            <a:pPr algn="l">
              <a:lnSpc>
                <a:spcPts val="5727"/>
              </a:lnSpc>
            </a:pPr>
            <a:r>
              <a:rPr lang="en-US" sz="4091" b="true">
                <a:solidFill>
                  <a:srgbClr val="DE570E"/>
                </a:solidFill>
                <a:latin typeface="Canva Sans Bold"/>
                <a:ea typeface="Canva Sans Bold"/>
                <a:cs typeface="Canva Sans Bold"/>
                <a:sym typeface="Canva Sans Bold"/>
              </a:rPr>
              <a:t>4 Slicers to Visulalize filtered results.</a:t>
            </a:r>
          </a:p>
        </p:txBody>
      </p:sp>
      <p:sp>
        <p:nvSpPr>
          <p:cNvPr name="TextBox 15" id="15"/>
          <p:cNvSpPr txBox="true"/>
          <p:nvPr/>
        </p:nvSpPr>
        <p:spPr>
          <a:xfrm rot="0">
            <a:off x="10067426" y="5456776"/>
            <a:ext cx="2867800" cy="819751"/>
          </a:xfrm>
          <a:prstGeom prst="rect">
            <a:avLst/>
          </a:prstGeom>
        </p:spPr>
        <p:txBody>
          <a:bodyPr anchor="t" rtlCol="false" tIns="0" lIns="0" bIns="0" rIns="0">
            <a:spAutoFit/>
          </a:bodyPr>
          <a:lstStyle/>
          <a:p>
            <a:pPr algn="l">
              <a:lnSpc>
                <a:spcPts val="6807"/>
              </a:lnSpc>
            </a:pPr>
            <a:r>
              <a:rPr lang="en-US" sz="4862" b="true">
                <a:solidFill>
                  <a:srgbClr val="DE570E"/>
                </a:solidFill>
                <a:latin typeface="Canva Sans Bold"/>
                <a:ea typeface="Canva Sans Bold"/>
                <a:cs typeface="Canva Sans Bold"/>
                <a:sym typeface="Canva Sans Bold"/>
              </a:rPr>
              <a:t>Website </a:t>
            </a:r>
          </a:p>
        </p:txBody>
      </p:sp>
      <p:sp>
        <p:nvSpPr>
          <p:cNvPr name="TextBox 16" id="16"/>
          <p:cNvSpPr txBox="true"/>
          <p:nvPr/>
        </p:nvSpPr>
        <p:spPr>
          <a:xfrm rot="0">
            <a:off x="10067426" y="6389137"/>
            <a:ext cx="6237395" cy="819751"/>
          </a:xfrm>
          <a:prstGeom prst="rect">
            <a:avLst/>
          </a:prstGeom>
        </p:spPr>
        <p:txBody>
          <a:bodyPr anchor="t" rtlCol="false" tIns="0" lIns="0" bIns="0" rIns="0">
            <a:spAutoFit/>
          </a:bodyPr>
          <a:lstStyle/>
          <a:p>
            <a:pPr algn="l">
              <a:lnSpc>
                <a:spcPts val="6807"/>
              </a:lnSpc>
            </a:pPr>
            <a:r>
              <a:rPr lang="en-US" sz="4862" b="true">
                <a:solidFill>
                  <a:srgbClr val="DE570E"/>
                </a:solidFill>
                <a:latin typeface="Canva Sans Bold"/>
                <a:ea typeface="Canva Sans Bold"/>
                <a:cs typeface="Canva Sans Bold"/>
                <a:sym typeface="Canva Sans Bold"/>
              </a:rPr>
              <a:t>Consultation Type</a:t>
            </a:r>
          </a:p>
        </p:txBody>
      </p:sp>
      <p:sp>
        <p:nvSpPr>
          <p:cNvPr name="TextBox 17" id="17"/>
          <p:cNvSpPr txBox="true"/>
          <p:nvPr/>
        </p:nvSpPr>
        <p:spPr>
          <a:xfrm rot="0">
            <a:off x="10067426" y="7323188"/>
            <a:ext cx="2867800" cy="819751"/>
          </a:xfrm>
          <a:prstGeom prst="rect">
            <a:avLst/>
          </a:prstGeom>
        </p:spPr>
        <p:txBody>
          <a:bodyPr anchor="t" rtlCol="false" tIns="0" lIns="0" bIns="0" rIns="0">
            <a:spAutoFit/>
          </a:bodyPr>
          <a:lstStyle/>
          <a:p>
            <a:pPr algn="l">
              <a:lnSpc>
                <a:spcPts val="6807"/>
              </a:lnSpc>
            </a:pPr>
            <a:r>
              <a:rPr lang="en-US" sz="4862" b="true">
                <a:solidFill>
                  <a:srgbClr val="DE570E"/>
                </a:solidFill>
                <a:latin typeface="Canva Sans Bold"/>
                <a:ea typeface="Canva Sans Bold"/>
                <a:cs typeface="Canva Sans Bold"/>
                <a:sym typeface="Canva Sans Bold"/>
              </a:rPr>
              <a:t>Months </a:t>
            </a:r>
          </a:p>
        </p:txBody>
      </p:sp>
      <p:sp>
        <p:nvSpPr>
          <p:cNvPr name="TextBox 18" id="18"/>
          <p:cNvSpPr txBox="true"/>
          <p:nvPr/>
        </p:nvSpPr>
        <p:spPr>
          <a:xfrm rot="0">
            <a:off x="10067426" y="8257240"/>
            <a:ext cx="2867800" cy="819751"/>
          </a:xfrm>
          <a:prstGeom prst="rect">
            <a:avLst/>
          </a:prstGeom>
        </p:spPr>
        <p:txBody>
          <a:bodyPr anchor="t" rtlCol="false" tIns="0" lIns="0" bIns="0" rIns="0">
            <a:spAutoFit/>
          </a:bodyPr>
          <a:lstStyle/>
          <a:p>
            <a:pPr algn="l">
              <a:lnSpc>
                <a:spcPts val="6807"/>
              </a:lnSpc>
            </a:pPr>
            <a:r>
              <a:rPr lang="en-US" sz="4862" b="true">
                <a:solidFill>
                  <a:srgbClr val="DE570E"/>
                </a:solidFill>
                <a:latin typeface="Canva Sans Bold"/>
                <a:ea typeface="Canva Sans Bold"/>
                <a:cs typeface="Canva Sans Bold"/>
                <a:sym typeface="Canva Sans Bold"/>
              </a:rPr>
              <a:t>Year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27412" y="1602072"/>
            <a:ext cx="7558976" cy="7065798"/>
            <a:chOff x="0" y="0"/>
            <a:chExt cx="1990842" cy="1860951"/>
          </a:xfrm>
        </p:grpSpPr>
        <p:sp>
          <p:nvSpPr>
            <p:cNvPr name="Freeform 3" id="3"/>
            <p:cNvSpPr/>
            <p:nvPr/>
          </p:nvSpPr>
          <p:spPr>
            <a:xfrm flipH="false" flipV="false" rot="0">
              <a:off x="0" y="0"/>
              <a:ext cx="1990841" cy="1860951"/>
            </a:xfrm>
            <a:custGeom>
              <a:avLst/>
              <a:gdLst/>
              <a:ahLst/>
              <a:cxnLst/>
              <a:rect r="r" b="b" t="t" l="l"/>
              <a:pathLst>
                <a:path h="1860951" w="1990841">
                  <a:moveTo>
                    <a:pt x="52234" y="0"/>
                  </a:moveTo>
                  <a:lnTo>
                    <a:pt x="1938607" y="0"/>
                  </a:lnTo>
                  <a:cubicBezTo>
                    <a:pt x="1967455" y="0"/>
                    <a:pt x="1990841" y="23386"/>
                    <a:pt x="1990841" y="52234"/>
                  </a:cubicBezTo>
                  <a:lnTo>
                    <a:pt x="1990841" y="1808717"/>
                  </a:lnTo>
                  <a:cubicBezTo>
                    <a:pt x="1990841" y="1837565"/>
                    <a:pt x="1967455" y="1860951"/>
                    <a:pt x="1938607" y="1860951"/>
                  </a:cubicBezTo>
                  <a:lnTo>
                    <a:pt x="52234" y="1860951"/>
                  </a:lnTo>
                  <a:cubicBezTo>
                    <a:pt x="38381" y="1860951"/>
                    <a:pt x="25095" y="1855448"/>
                    <a:pt x="15299" y="1845652"/>
                  </a:cubicBezTo>
                  <a:cubicBezTo>
                    <a:pt x="5503" y="1835856"/>
                    <a:pt x="0" y="1822570"/>
                    <a:pt x="0" y="1808717"/>
                  </a:cubicBezTo>
                  <a:lnTo>
                    <a:pt x="0" y="52234"/>
                  </a:lnTo>
                  <a:cubicBezTo>
                    <a:pt x="0" y="38381"/>
                    <a:pt x="5503" y="25095"/>
                    <a:pt x="15299" y="15299"/>
                  </a:cubicBezTo>
                  <a:cubicBezTo>
                    <a:pt x="25095" y="5503"/>
                    <a:pt x="38381" y="0"/>
                    <a:pt x="52234" y="0"/>
                  </a:cubicBezTo>
                  <a:close/>
                </a:path>
              </a:pathLst>
            </a:custGeom>
            <a:solidFill>
              <a:srgbClr val="DE570E"/>
            </a:solidFill>
          </p:spPr>
        </p:sp>
        <p:sp>
          <p:nvSpPr>
            <p:cNvPr name="TextBox 4" id="4"/>
            <p:cNvSpPr txBox="true"/>
            <p:nvPr/>
          </p:nvSpPr>
          <p:spPr>
            <a:xfrm>
              <a:off x="0" y="-47625"/>
              <a:ext cx="1990842" cy="1908576"/>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0202232" y="1875938"/>
            <a:ext cx="7057068" cy="6540774"/>
            <a:chOff x="0" y="0"/>
            <a:chExt cx="1093324" cy="1013337"/>
          </a:xfrm>
        </p:grpSpPr>
        <p:sp>
          <p:nvSpPr>
            <p:cNvPr name="Freeform 6" id="6"/>
            <p:cNvSpPr/>
            <p:nvPr/>
          </p:nvSpPr>
          <p:spPr>
            <a:xfrm flipH="false" flipV="false" rot="0">
              <a:off x="0" y="0"/>
              <a:ext cx="1093324" cy="1013337"/>
            </a:xfrm>
            <a:custGeom>
              <a:avLst/>
              <a:gdLst/>
              <a:ahLst/>
              <a:cxnLst/>
              <a:rect r="r" b="b" t="t" l="l"/>
              <a:pathLst>
                <a:path h="1013337" w="1093324">
                  <a:moveTo>
                    <a:pt x="25232" y="0"/>
                  </a:moveTo>
                  <a:lnTo>
                    <a:pt x="1068092" y="0"/>
                  </a:lnTo>
                  <a:cubicBezTo>
                    <a:pt x="1082028" y="0"/>
                    <a:pt x="1093324" y="11297"/>
                    <a:pt x="1093324" y="25232"/>
                  </a:cubicBezTo>
                  <a:lnTo>
                    <a:pt x="1093324" y="988105"/>
                  </a:lnTo>
                  <a:cubicBezTo>
                    <a:pt x="1093324" y="1002040"/>
                    <a:pt x="1082028" y="1013337"/>
                    <a:pt x="1068092" y="1013337"/>
                  </a:cubicBezTo>
                  <a:lnTo>
                    <a:pt x="25232" y="1013337"/>
                  </a:lnTo>
                  <a:cubicBezTo>
                    <a:pt x="11297" y="1013337"/>
                    <a:pt x="0" y="1002040"/>
                    <a:pt x="0" y="988105"/>
                  </a:cubicBezTo>
                  <a:lnTo>
                    <a:pt x="0" y="25232"/>
                  </a:lnTo>
                  <a:cubicBezTo>
                    <a:pt x="0" y="11297"/>
                    <a:pt x="11297" y="0"/>
                    <a:pt x="25232" y="0"/>
                  </a:cubicBezTo>
                  <a:close/>
                </a:path>
              </a:pathLst>
            </a:custGeom>
            <a:blipFill>
              <a:blip r:embed="rId2"/>
              <a:stretch>
                <a:fillRect l="-19513" t="0" r="-19513" b="0"/>
              </a:stretch>
            </a:blipFill>
          </p:spPr>
        </p:sp>
      </p:grpSp>
      <p:sp>
        <p:nvSpPr>
          <p:cNvPr name="TextBox 7" id="7"/>
          <p:cNvSpPr txBox="true"/>
          <p:nvPr/>
        </p:nvSpPr>
        <p:spPr>
          <a:xfrm rot="0">
            <a:off x="5982167" y="173986"/>
            <a:ext cx="6323667" cy="762000"/>
          </a:xfrm>
          <a:prstGeom prst="rect">
            <a:avLst/>
          </a:prstGeom>
        </p:spPr>
        <p:txBody>
          <a:bodyPr anchor="t" rtlCol="false" tIns="0" lIns="0" bIns="0" rIns="0">
            <a:spAutoFit/>
          </a:bodyPr>
          <a:lstStyle/>
          <a:p>
            <a:pPr algn="l">
              <a:lnSpc>
                <a:spcPts val="5699"/>
              </a:lnSpc>
            </a:pPr>
            <a:r>
              <a:rPr lang="en-US" sz="4749" b="true">
                <a:solidFill>
                  <a:srgbClr val="DE570E"/>
                </a:solidFill>
                <a:latin typeface="Telegraf Bold"/>
                <a:ea typeface="Telegraf Bold"/>
                <a:cs typeface="Telegraf Bold"/>
                <a:sym typeface="Telegraf Bold"/>
              </a:rPr>
              <a:t>Strategic Initiatives</a:t>
            </a:r>
          </a:p>
        </p:txBody>
      </p:sp>
      <p:grpSp>
        <p:nvGrpSpPr>
          <p:cNvPr name="Group 8" id="8"/>
          <p:cNvGrpSpPr/>
          <p:nvPr/>
        </p:nvGrpSpPr>
        <p:grpSpPr>
          <a:xfrm rot="0">
            <a:off x="703974" y="1421761"/>
            <a:ext cx="8948968" cy="8336328"/>
            <a:chOff x="0" y="0"/>
            <a:chExt cx="11931957" cy="11115104"/>
          </a:xfrm>
        </p:grpSpPr>
        <p:sp>
          <p:nvSpPr>
            <p:cNvPr name="TextBox 9" id="9"/>
            <p:cNvSpPr txBox="true"/>
            <p:nvPr/>
          </p:nvSpPr>
          <p:spPr>
            <a:xfrm rot="0">
              <a:off x="0" y="-76200"/>
              <a:ext cx="11586431" cy="1937032"/>
            </a:xfrm>
            <a:prstGeom prst="rect">
              <a:avLst/>
            </a:prstGeom>
          </p:spPr>
          <p:txBody>
            <a:bodyPr anchor="t" rtlCol="false" tIns="0" lIns="0" bIns="0" rIns="0">
              <a:spAutoFit/>
            </a:bodyPr>
            <a:lstStyle/>
            <a:p>
              <a:pPr algn="l" marL="447467" indent="-223733" lvl="1">
                <a:lnSpc>
                  <a:spcPts val="2901"/>
                </a:lnSpc>
                <a:buFont typeface="Arial"/>
                <a:buChar char="•"/>
              </a:pPr>
              <a:r>
                <a:rPr lang="en-US" b="true" sz="2072">
                  <a:solidFill>
                    <a:srgbClr val="DE570E"/>
                  </a:solidFill>
                  <a:latin typeface="Telegraf Bold"/>
                  <a:ea typeface="Telegraf Bold"/>
                  <a:cs typeface="Telegraf Bold"/>
                  <a:sym typeface="Telegraf Bold"/>
                </a:rPr>
                <a:t>Astro-sage should focus upon Technological upgrades to bring customers to the app and dashboard more frequently and decrease the cancelled and failed consultations to improve the profitability.</a:t>
              </a:r>
            </a:p>
          </p:txBody>
        </p:sp>
        <p:sp>
          <p:nvSpPr>
            <p:cNvPr name="TextBox 10" id="10"/>
            <p:cNvSpPr txBox="true"/>
            <p:nvPr/>
          </p:nvSpPr>
          <p:spPr>
            <a:xfrm rot="0">
              <a:off x="0" y="2436679"/>
              <a:ext cx="11586431" cy="2514267"/>
            </a:xfrm>
            <a:prstGeom prst="rect">
              <a:avLst/>
            </a:prstGeom>
          </p:spPr>
          <p:txBody>
            <a:bodyPr anchor="t" rtlCol="false" tIns="0" lIns="0" bIns="0" rIns="0">
              <a:spAutoFit/>
            </a:bodyPr>
            <a:lstStyle/>
            <a:p>
              <a:pPr algn="l" marL="467324" indent="-233662" lvl="1">
                <a:lnSpc>
                  <a:spcPts val="3030"/>
                </a:lnSpc>
                <a:buFont typeface="Arial"/>
                <a:buChar char="•"/>
              </a:pPr>
              <a:r>
                <a:rPr lang="en-US" b="true" sz="2164">
                  <a:solidFill>
                    <a:srgbClr val="DE570E"/>
                  </a:solidFill>
                  <a:latin typeface="Telegraf Bold"/>
                  <a:ea typeface="Telegraf Bold"/>
                  <a:cs typeface="Telegraf Bold"/>
                  <a:sym typeface="Telegraf Bold"/>
                </a:rPr>
                <a:t>Astro-sage should focus on call consultations to increase the revenue and installs some chatbots and virtual assistant for general chat process instead of consultants to have them available for the peak hours to reduce the operational cost.</a:t>
              </a:r>
            </a:p>
          </p:txBody>
        </p:sp>
        <p:sp>
          <p:nvSpPr>
            <p:cNvPr name="TextBox 11" id="11"/>
            <p:cNvSpPr txBox="true"/>
            <p:nvPr/>
          </p:nvSpPr>
          <p:spPr>
            <a:xfrm rot="0">
              <a:off x="0" y="5227171"/>
              <a:ext cx="11931957" cy="1877492"/>
            </a:xfrm>
            <a:prstGeom prst="rect">
              <a:avLst/>
            </a:prstGeom>
          </p:spPr>
          <p:txBody>
            <a:bodyPr anchor="t" rtlCol="false" tIns="0" lIns="0" bIns="0" rIns="0">
              <a:spAutoFit/>
            </a:bodyPr>
            <a:lstStyle/>
            <a:p>
              <a:pPr algn="l" marL="438490" indent="-219245" lvl="1">
                <a:lnSpc>
                  <a:spcPts val="2843"/>
                </a:lnSpc>
                <a:buFont typeface="Arial"/>
                <a:buChar char="•"/>
              </a:pPr>
              <a:r>
                <a:rPr lang="en-US" b="true" sz="2030">
                  <a:solidFill>
                    <a:srgbClr val="DE570E"/>
                  </a:solidFill>
                  <a:latin typeface="Telegraf Bold"/>
                  <a:ea typeface="Telegraf Bold"/>
                  <a:cs typeface="Telegraf Bold"/>
                  <a:sym typeface="Telegraf Bold"/>
                </a:rPr>
                <a:t>Astro sage should focus upon the pre-booking model and include CRM Software to assign a particular client to a particular customer to increase customer satisfaction and reduce time lapse and repetitive procedure of intro sessions.</a:t>
              </a:r>
            </a:p>
          </p:txBody>
        </p:sp>
        <p:sp>
          <p:nvSpPr>
            <p:cNvPr name="TextBox 12" id="12"/>
            <p:cNvSpPr txBox="true"/>
            <p:nvPr/>
          </p:nvSpPr>
          <p:spPr>
            <a:xfrm rot="0">
              <a:off x="75696" y="7477978"/>
              <a:ext cx="11510735" cy="3637126"/>
            </a:xfrm>
            <a:prstGeom prst="rect">
              <a:avLst/>
            </a:prstGeom>
          </p:spPr>
          <p:txBody>
            <a:bodyPr anchor="t" rtlCol="false" tIns="0" lIns="0" bIns="0" rIns="0">
              <a:spAutoFit/>
            </a:bodyPr>
            <a:lstStyle/>
            <a:p>
              <a:pPr algn="l" marL="474610" indent="-237305" lvl="1">
                <a:lnSpc>
                  <a:spcPts val="3077"/>
                </a:lnSpc>
                <a:spcBef>
                  <a:spcPct val="0"/>
                </a:spcBef>
                <a:buFont typeface="Arial"/>
                <a:buChar char="•"/>
              </a:pPr>
              <a:r>
                <a:rPr lang="en-US" b="true" sz="2198" strike="noStrike" u="none">
                  <a:solidFill>
                    <a:srgbClr val="DE570E"/>
                  </a:solidFill>
                  <a:latin typeface="Telegraf Bold"/>
                  <a:ea typeface="Telegraf Bold"/>
                  <a:cs typeface="Telegraf Bold"/>
                  <a:sym typeface="Telegraf Bold"/>
                </a:rPr>
                <a:t>Finally, Astro- sage must allow a customer to choose a consultant and take feedbacks of the session. And weekly distribute the most rated and most appreciated astrologer’s session recording to others and organize regular training to stay up to date and keep all the consultants on the same level , to maintain the quality and consistency of the session.</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46001"/>
            <a:ext cx="9138837" cy="9509272"/>
          </a:xfrm>
          <a:prstGeom prst="rect">
            <a:avLst/>
          </a:prstGeom>
        </p:spPr>
        <p:txBody>
          <a:bodyPr anchor="t" rtlCol="false" tIns="0" lIns="0" bIns="0" rIns="0">
            <a:spAutoFit/>
          </a:bodyPr>
          <a:lstStyle/>
          <a:p>
            <a:pPr algn="l" marL="601544" indent="-300772" lvl="1">
              <a:lnSpc>
                <a:spcPts val="4290"/>
              </a:lnSpc>
              <a:spcBef>
                <a:spcPct val="0"/>
              </a:spcBef>
              <a:buFont typeface="Arial"/>
              <a:buChar char="•"/>
            </a:pPr>
            <a:r>
              <a:rPr lang="en-US" b="true" sz="2786" strike="noStrike" u="none">
                <a:solidFill>
                  <a:srgbClr val="DE570E"/>
                </a:solidFill>
                <a:latin typeface="Canva Sans Bold"/>
                <a:ea typeface="Canva Sans Bold"/>
                <a:cs typeface="Canva Sans Bold"/>
                <a:sym typeface="Canva Sans Bold"/>
              </a:rPr>
              <a:t>Upgrading technology and streamlining operations can enhance profitability and customer satisfaction.</a:t>
            </a:r>
          </a:p>
          <a:p>
            <a:pPr algn="l">
              <a:lnSpc>
                <a:spcPts val="4290"/>
              </a:lnSpc>
              <a:spcBef>
                <a:spcPct val="0"/>
              </a:spcBef>
            </a:pPr>
          </a:p>
          <a:p>
            <a:pPr algn="l" marL="601544" indent="-300772" lvl="1">
              <a:lnSpc>
                <a:spcPts val="4290"/>
              </a:lnSpc>
              <a:spcBef>
                <a:spcPct val="0"/>
              </a:spcBef>
              <a:buFont typeface="Arial"/>
              <a:buChar char="•"/>
            </a:pPr>
            <a:r>
              <a:rPr lang="en-US" b="true" sz="2786" strike="noStrike" u="none">
                <a:solidFill>
                  <a:srgbClr val="DE570E"/>
                </a:solidFill>
                <a:latin typeface="Canva Sans Bold"/>
                <a:ea typeface="Canva Sans Bold"/>
                <a:cs typeface="Canva Sans Bold"/>
                <a:sym typeface="Canva Sans Bold"/>
              </a:rPr>
              <a:t>Introducing pre-booking and CRM systems will improve efficiency and reduce repetitive processes.  </a:t>
            </a:r>
          </a:p>
          <a:p>
            <a:pPr algn="l">
              <a:lnSpc>
                <a:spcPts val="4290"/>
              </a:lnSpc>
              <a:spcBef>
                <a:spcPct val="0"/>
              </a:spcBef>
            </a:pPr>
          </a:p>
          <a:p>
            <a:pPr algn="l" marL="601544" indent="-300772" lvl="1">
              <a:lnSpc>
                <a:spcPts val="4290"/>
              </a:lnSpc>
              <a:spcBef>
                <a:spcPct val="0"/>
              </a:spcBef>
              <a:buFont typeface="Arial"/>
              <a:buChar char="•"/>
            </a:pPr>
            <a:r>
              <a:rPr lang="en-US" b="true" sz="2786" strike="noStrike" u="none">
                <a:solidFill>
                  <a:srgbClr val="DE570E"/>
                </a:solidFill>
                <a:latin typeface="Canva Sans Bold"/>
                <a:ea typeface="Canva Sans Bold"/>
                <a:cs typeface="Canva Sans Bold"/>
                <a:sym typeface="Canva Sans Bold"/>
              </a:rPr>
              <a:t>Using chatbots for general queries will lower operational costs and reserve consultants for peak hours.</a:t>
            </a:r>
          </a:p>
          <a:p>
            <a:pPr algn="l">
              <a:lnSpc>
                <a:spcPts val="4290"/>
              </a:lnSpc>
              <a:spcBef>
                <a:spcPct val="0"/>
              </a:spcBef>
            </a:pPr>
          </a:p>
          <a:p>
            <a:pPr algn="l" marL="601544" indent="-300772" lvl="1">
              <a:lnSpc>
                <a:spcPts val="4290"/>
              </a:lnSpc>
              <a:spcBef>
                <a:spcPct val="0"/>
              </a:spcBef>
              <a:buFont typeface="Arial"/>
              <a:buChar char="•"/>
            </a:pPr>
            <a:r>
              <a:rPr lang="en-US" b="true" sz="2786" strike="noStrike" u="none">
                <a:solidFill>
                  <a:srgbClr val="DE570E"/>
                </a:solidFill>
                <a:latin typeface="Canva Sans Bold"/>
                <a:ea typeface="Canva Sans Bold"/>
                <a:cs typeface="Canva Sans Bold"/>
                <a:sym typeface="Canva Sans Bold"/>
              </a:rPr>
              <a:t>Focusing on call consultations can increase revenue and customer engagement.</a:t>
            </a:r>
          </a:p>
          <a:p>
            <a:pPr algn="l">
              <a:lnSpc>
                <a:spcPts val="2899"/>
              </a:lnSpc>
              <a:spcBef>
                <a:spcPct val="0"/>
              </a:spcBef>
            </a:pPr>
          </a:p>
          <a:p>
            <a:pPr algn="l" marL="601544" indent="-300772" lvl="1">
              <a:lnSpc>
                <a:spcPts val="4290"/>
              </a:lnSpc>
              <a:spcBef>
                <a:spcPct val="0"/>
              </a:spcBef>
              <a:buFont typeface="Arial"/>
              <a:buChar char="•"/>
            </a:pPr>
            <a:r>
              <a:rPr lang="en-US" b="true" sz="2786" strike="noStrike" u="none">
                <a:solidFill>
                  <a:srgbClr val="DE570E"/>
                </a:solidFill>
                <a:latin typeface="Canva Sans Bold"/>
                <a:ea typeface="Canva Sans Bold"/>
                <a:cs typeface="Canva Sans Bold"/>
                <a:sym typeface="Canva Sans Bold"/>
              </a:rPr>
              <a:t>Allowing customers to choose consultants and collecting feedback will build trust and loyalty.</a:t>
            </a:r>
          </a:p>
          <a:p>
            <a:pPr algn="l">
              <a:lnSpc>
                <a:spcPts val="4290"/>
              </a:lnSpc>
              <a:spcBef>
                <a:spcPct val="0"/>
              </a:spcBef>
            </a:pPr>
          </a:p>
        </p:txBody>
      </p:sp>
      <p:sp>
        <p:nvSpPr>
          <p:cNvPr name="Freeform 3" id="3"/>
          <p:cNvSpPr/>
          <p:nvPr/>
        </p:nvSpPr>
        <p:spPr>
          <a:xfrm flipH="false" flipV="false" rot="0">
            <a:off x="11531224" y="2006522"/>
            <a:ext cx="6182253" cy="6273955"/>
          </a:xfrm>
          <a:custGeom>
            <a:avLst/>
            <a:gdLst/>
            <a:ahLst/>
            <a:cxnLst/>
            <a:rect r="r" b="b" t="t" l="l"/>
            <a:pathLst>
              <a:path h="6273955" w="6182253">
                <a:moveTo>
                  <a:pt x="0" y="0"/>
                </a:moveTo>
                <a:lnTo>
                  <a:pt x="6182253" y="0"/>
                </a:lnTo>
                <a:lnTo>
                  <a:pt x="6182253" y="6273956"/>
                </a:lnTo>
                <a:lnTo>
                  <a:pt x="0" y="62739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1785910" y="4052669"/>
            <a:ext cx="5672881" cy="2400300"/>
          </a:xfrm>
          <a:prstGeom prst="rect">
            <a:avLst/>
          </a:prstGeom>
        </p:spPr>
        <p:txBody>
          <a:bodyPr anchor="t" rtlCol="false" tIns="0" lIns="0" bIns="0" rIns="0">
            <a:spAutoFit/>
          </a:bodyPr>
          <a:lstStyle/>
          <a:p>
            <a:pPr algn="ctr">
              <a:lnSpc>
                <a:spcPts val="6151"/>
              </a:lnSpc>
            </a:pPr>
            <a:r>
              <a:rPr lang="en-US" sz="5126" b="true">
                <a:solidFill>
                  <a:srgbClr val="FFFFFF"/>
                </a:solidFill>
                <a:latin typeface="Telegraf Bold"/>
                <a:ea typeface="Telegraf Bold"/>
                <a:cs typeface="Telegraf Bold"/>
                <a:sym typeface="Telegraf Bold"/>
              </a:rPr>
              <a:t>Conclusion</a:t>
            </a:r>
          </a:p>
          <a:p>
            <a:pPr algn="ctr">
              <a:lnSpc>
                <a:spcPts val="6151"/>
              </a:lnSpc>
            </a:pPr>
            <a:r>
              <a:rPr lang="en-US" b="true" sz="5126">
                <a:solidFill>
                  <a:srgbClr val="FFFFFF"/>
                </a:solidFill>
                <a:latin typeface="Telegraf Bold"/>
                <a:ea typeface="Telegraf Bold"/>
                <a:cs typeface="Telegraf Bold"/>
                <a:sym typeface="Telegraf Bold"/>
              </a:rPr>
              <a:t>&amp; Recomendations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15561" y="639762"/>
            <a:ext cx="10618729" cy="9168963"/>
          </a:xfrm>
          <a:prstGeom prst="rect">
            <a:avLst/>
          </a:prstGeom>
        </p:spPr>
        <p:txBody>
          <a:bodyPr anchor="t" rtlCol="false" tIns="0" lIns="0" bIns="0" rIns="0">
            <a:spAutoFit/>
          </a:bodyPr>
          <a:lstStyle/>
          <a:p>
            <a:pPr algn="l" marL="732434" indent="-366217" lvl="1">
              <a:lnSpc>
                <a:spcPts val="5224"/>
              </a:lnSpc>
              <a:buFont typeface="Arial"/>
              <a:buChar char="•"/>
            </a:pPr>
            <a:r>
              <a:rPr lang="en-US" b="true" sz="3392" strike="noStrike" u="none">
                <a:solidFill>
                  <a:srgbClr val="DE570E"/>
                </a:solidFill>
                <a:latin typeface="Canva Sans Bold"/>
                <a:ea typeface="Canva Sans Bold"/>
                <a:cs typeface="Canva Sans Bold"/>
                <a:sym typeface="Canva Sans Bold"/>
              </a:rPr>
              <a:t>Recognizing top consultants and organizing regular training will ensure consistent service quality.</a:t>
            </a:r>
          </a:p>
          <a:p>
            <a:pPr algn="l">
              <a:lnSpc>
                <a:spcPts val="5224"/>
              </a:lnSpc>
            </a:pPr>
          </a:p>
          <a:p>
            <a:pPr algn="l" marL="732434" indent="-366217" lvl="1">
              <a:lnSpc>
                <a:spcPts val="5224"/>
              </a:lnSpc>
              <a:buFont typeface="Arial"/>
              <a:buChar char="•"/>
            </a:pPr>
            <a:r>
              <a:rPr lang="en-US" b="true" sz="3392" strike="noStrike" u="none">
                <a:solidFill>
                  <a:srgbClr val="DE570E"/>
                </a:solidFill>
                <a:latin typeface="Canva Sans Bold"/>
                <a:ea typeface="Canva Sans Bold"/>
                <a:cs typeface="Canva Sans Bold"/>
                <a:sym typeface="Canva Sans Bold"/>
              </a:rPr>
              <a:t>These strategies will improve efficiency, reduce costs, and enhance the overall customer experience.</a:t>
            </a:r>
          </a:p>
          <a:p>
            <a:pPr algn="l">
              <a:lnSpc>
                <a:spcPts val="5224"/>
              </a:lnSpc>
            </a:pPr>
          </a:p>
          <a:p>
            <a:pPr algn="l" marL="732434" indent="-366217" lvl="1">
              <a:lnSpc>
                <a:spcPts val="5224"/>
              </a:lnSpc>
              <a:buFont typeface="Arial"/>
              <a:buChar char="•"/>
            </a:pPr>
            <a:r>
              <a:rPr lang="en-US" b="true" sz="3392" strike="noStrike" u="none">
                <a:solidFill>
                  <a:srgbClr val="DE570E"/>
                </a:solidFill>
                <a:latin typeface="Canva Sans Bold"/>
                <a:ea typeface="Canva Sans Bold"/>
                <a:cs typeface="Canva Sans Bold"/>
                <a:sym typeface="Canva Sans Bold"/>
              </a:rPr>
              <a:t>The calls consultation need an improvement so the call center can focus on a better training model to complete the consultation with better consumer satisfaction in a lesser span of time, eventually resulting in better ratings.</a:t>
            </a:r>
          </a:p>
        </p:txBody>
      </p:sp>
      <p:sp>
        <p:nvSpPr>
          <p:cNvPr name="Freeform 3" id="3"/>
          <p:cNvSpPr/>
          <p:nvPr/>
        </p:nvSpPr>
        <p:spPr>
          <a:xfrm flipH="false" flipV="false" rot="0">
            <a:off x="11531224" y="2006522"/>
            <a:ext cx="6182253" cy="6273955"/>
          </a:xfrm>
          <a:custGeom>
            <a:avLst/>
            <a:gdLst/>
            <a:ahLst/>
            <a:cxnLst/>
            <a:rect r="r" b="b" t="t" l="l"/>
            <a:pathLst>
              <a:path h="6273955" w="6182253">
                <a:moveTo>
                  <a:pt x="0" y="0"/>
                </a:moveTo>
                <a:lnTo>
                  <a:pt x="6182253" y="0"/>
                </a:lnTo>
                <a:lnTo>
                  <a:pt x="6182253" y="6273956"/>
                </a:lnTo>
                <a:lnTo>
                  <a:pt x="0" y="62739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1785910" y="4052669"/>
            <a:ext cx="5672881" cy="2400300"/>
          </a:xfrm>
          <a:prstGeom prst="rect">
            <a:avLst/>
          </a:prstGeom>
        </p:spPr>
        <p:txBody>
          <a:bodyPr anchor="t" rtlCol="false" tIns="0" lIns="0" bIns="0" rIns="0">
            <a:spAutoFit/>
          </a:bodyPr>
          <a:lstStyle/>
          <a:p>
            <a:pPr algn="ctr">
              <a:lnSpc>
                <a:spcPts val="6151"/>
              </a:lnSpc>
            </a:pPr>
            <a:r>
              <a:rPr lang="en-US" sz="5126" b="true">
                <a:solidFill>
                  <a:srgbClr val="FFFFFF"/>
                </a:solidFill>
                <a:latin typeface="Telegraf Bold"/>
                <a:ea typeface="Telegraf Bold"/>
                <a:cs typeface="Telegraf Bold"/>
                <a:sym typeface="Telegraf Bold"/>
              </a:rPr>
              <a:t>Conclusion</a:t>
            </a:r>
          </a:p>
          <a:p>
            <a:pPr algn="ctr">
              <a:lnSpc>
                <a:spcPts val="6151"/>
              </a:lnSpc>
            </a:pPr>
            <a:r>
              <a:rPr lang="en-US" b="true" sz="5126">
                <a:solidFill>
                  <a:srgbClr val="FFFFFF"/>
                </a:solidFill>
                <a:latin typeface="Telegraf Bold"/>
                <a:ea typeface="Telegraf Bold"/>
                <a:cs typeface="Telegraf Bold"/>
                <a:sym typeface="Telegraf Bold"/>
              </a:rPr>
              <a:t>&amp; Recomendations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19925" y="446540"/>
            <a:ext cx="16439375" cy="2209418"/>
            <a:chOff x="0" y="0"/>
            <a:chExt cx="5997128" cy="806001"/>
          </a:xfrm>
        </p:grpSpPr>
        <p:sp>
          <p:nvSpPr>
            <p:cNvPr name="Freeform 3" id="3"/>
            <p:cNvSpPr/>
            <p:nvPr/>
          </p:nvSpPr>
          <p:spPr>
            <a:xfrm flipH="false" flipV="false" rot="0">
              <a:off x="0" y="0"/>
              <a:ext cx="5997129" cy="806001"/>
            </a:xfrm>
            <a:custGeom>
              <a:avLst/>
              <a:gdLst/>
              <a:ahLst/>
              <a:cxnLst/>
              <a:rect r="r" b="b" t="t" l="l"/>
              <a:pathLst>
                <a:path h="806001" w="5997129">
                  <a:moveTo>
                    <a:pt x="0" y="0"/>
                  </a:moveTo>
                  <a:lnTo>
                    <a:pt x="5997129" y="0"/>
                  </a:lnTo>
                  <a:lnTo>
                    <a:pt x="5997129" y="806001"/>
                  </a:lnTo>
                  <a:lnTo>
                    <a:pt x="0" y="806001"/>
                  </a:lnTo>
                  <a:close/>
                </a:path>
              </a:pathLst>
            </a:custGeom>
            <a:solidFill>
              <a:srgbClr val="FFFFFF"/>
            </a:solidFill>
          </p:spPr>
        </p:sp>
      </p:grpSp>
      <p:sp>
        <p:nvSpPr>
          <p:cNvPr name="Freeform 4" id="4"/>
          <p:cNvSpPr/>
          <p:nvPr/>
        </p:nvSpPr>
        <p:spPr>
          <a:xfrm flipH="false" flipV="false" rot="0">
            <a:off x="11444651" y="9592729"/>
            <a:ext cx="7147788" cy="1728465"/>
          </a:xfrm>
          <a:custGeom>
            <a:avLst/>
            <a:gdLst/>
            <a:ahLst/>
            <a:cxnLst/>
            <a:rect r="r" b="b" t="t" l="l"/>
            <a:pathLst>
              <a:path h="1728465" w="7147788">
                <a:moveTo>
                  <a:pt x="0" y="0"/>
                </a:moveTo>
                <a:lnTo>
                  <a:pt x="7147787" y="0"/>
                </a:lnTo>
                <a:lnTo>
                  <a:pt x="7147787" y="1728465"/>
                </a:lnTo>
                <a:lnTo>
                  <a:pt x="0" y="17284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0">
            <a:off x="11702764" y="894222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3318882" y="-411324"/>
            <a:ext cx="573798" cy="822649"/>
          </a:xfrm>
          <a:custGeom>
            <a:avLst/>
            <a:gdLst/>
            <a:ahLst/>
            <a:cxnLst/>
            <a:rect r="r" b="b" t="t" l="l"/>
            <a:pathLst>
              <a:path h="822649" w="573798">
                <a:moveTo>
                  <a:pt x="0" y="0"/>
                </a:moveTo>
                <a:lnTo>
                  <a:pt x="573798" y="0"/>
                </a:lnTo>
                <a:lnTo>
                  <a:pt x="573798" y="822648"/>
                </a:lnTo>
                <a:lnTo>
                  <a:pt x="0" y="822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679970" y="2216038"/>
            <a:ext cx="3494859" cy="3699239"/>
            <a:chOff x="0" y="0"/>
            <a:chExt cx="4659812" cy="4932318"/>
          </a:xfrm>
        </p:grpSpPr>
        <p:grpSp>
          <p:nvGrpSpPr>
            <p:cNvPr name="Group 9" id="9"/>
            <p:cNvGrpSpPr/>
            <p:nvPr/>
          </p:nvGrpSpPr>
          <p:grpSpPr>
            <a:xfrm rot="0">
              <a:off x="0" y="0"/>
              <a:ext cx="4659812" cy="4932318"/>
              <a:chOff x="0" y="0"/>
              <a:chExt cx="920457" cy="974285"/>
            </a:xfrm>
          </p:grpSpPr>
          <p:sp>
            <p:nvSpPr>
              <p:cNvPr name="Freeform 10" id="10"/>
              <p:cNvSpPr/>
              <p:nvPr/>
            </p:nvSpPr>
            <p:spPr>
              <a:xfrm flipH="false" flipV="false" rot="0">
                <a:off x="0" y="0"/>
                <a:ext cx="920457" cy="974285"/>
              </a:xfrm>
              <a:custGeom>
                <a:avLst/>
                <a:gdLst/>
                <a:ahLst/>
                <a:cxnLst/>
                <a:rect r="r" b="b" t="t" l="l"/>
                <a:pathLst>
                  <a:path h="974285" w="920457">
                    <a:moveTo>
                      <a:pt x="112977" y="0"/>
                    </a:moveTo>
                    <a:lnTo>
                      <a:pt x="807480" y="0"/>
                    </a:lnTo>
                    <a:cubicBezTo>
                      <a:pt x="869875" y="0"/>
                      <a:pt x="920457" y="50581"/>
                      <a:pt x="920457" y="112977"/>
                    </a:cubicBezTo>
                    <a:lnTo>
                      <a:pt x="920457" y="861308"/>
                    </a:lnTo>
                    <a:cubicBezTo>
                      <a:pt x="920457" y="923704"/>
                      <a:pt x="869875" y="974285"/>
                      <a:pt x="807480" y="974285"/>
                    </a:cubicBezTo>
                    <a:lnTo>
                      <a:pt x="112977" y="974285"/>
                    </a:lnTo>
                    <a:cubicBezTo>
                      <a:pt x="50581" y="974285"/>
                      <a:pt x="0" y="923704"/>
                      <a:pt x="0" y="861308"/>
                    </a:cubicBezTo>
                    <a:lnTo>
                      <a:pt x="0" y="112977"/>
                    </a:lnTo>
                    <a:cubicBezTo>
                      <a:pt x="0" y="50581"/>
                      <a:pt x="50581" y="0"/>
                      <a:pt x="112977" y="0"/>
                    </a:cubicBezTo>
                    <a:close/>
                  </a:path>
                </a:pathLst>
              </a:custGeom>
              <a:solidFill>
                <a:srgbClr val="DE570E"/>
              </a:solidFill>
            </p:spPr>
          </p:sp>
          <p:sp>
            <p:nvSpPr>
              <p:cNvPr name="TextBox 11" id="11"/>
              <p:cNvSpPr txBox="true"/>
              <p:nvPr/>
            </p:nvSpPr>
            <p:spPr>
              <a:xfrm>
                <a:off x="0" y="-47625"/>
                <a:ext cx="920457" cy="1021910"/>
              </a:xfrm>
              <a:prstGeom prst="rect">
                <a:avLst/>
              </a:prstGeom>
            </p:spPr>
            <p:txBody>
              <a:bodyPr anchor="ctr" rtlCol="false" tIns="50800" lIns="50800" bIns="50800" rIns="50800"/>
              <a:lstStyle/>
              <a:p>
                <a:pPr algn="ctr">
                  <a:lnSpc>
                    <a:spcPts val="2859"/>
                  </a:lnSpc>
                </a:pPr>
              </a:p>
            </p:txBody>
          </p:sp>
        </p:grpSp>
        <p:grpSp>
          <p:nvGrpSpPr>
            <p:cNvPr name="Group 12" id="12"/>
            <p:cNvGrpSpPr/>
            <p:nvPr/>
          </p:nvGrpSpPr>
          <p:grpSpPr>
            <a:xfrm rot="0">
              <a:off x="611852" y="353819"/>
              <a:ext cx="3436108" cy="4224681"/>
              <a:chOff x="0" y="0"/>
              <a:chExt cx="510944" cy="628203"/>
            </a:xfrm>
          </p:grpSpPr>
          <p:sp>
            <p:nvSpPr>
              <p:cNvPr name="Freeform 13" id="13"/>
              <p:cNvSpPr/>
              <p:nvPr/>
            </p:nvSpPr>
            <p:spPr>
              <a:xfrm flipH="false" flipV="false" rot="0">
                <a:off x="0" y="0"/>
                <a:ext cx="510944" cy="628203"/>
              </a:xfrm>
              <a:custGeom>
                <a:avLst/>
                <a:gdLst/>
                <a:ahLst/>
                <a:cxnLst/>
                <a:rect r="r" b="b" t="t" l="l"/>
                <a:pathLst>
                  <a:path h="628203" w="510944">
                    <a:moveTo>
                      <a:pt x="69095" y="0"/>
                    </a:moveTo>
                    <a:lnTo>
                      <a:pt x="441848" y="0"/>
                    </a:lnTo>
                    <a:cubicBezTo>
                      <a:pt x="460174" y="0"/>
                      <a:pt x="477748" y="7280"/>
                      <a:pt x="490706" y="20238"/>
                    </a:cubicBezTo>
                    <a:cubicBezTo>
                      <a:pt x="503664" y="33195"/>
                      <a:pt x="510944" y="50770"/>
                      <a:pt x="510944" y="69095"/>
                    </a:cubicBezTo>
                    <a:lnTo>
                      <a:pt x="510944" y="559108"/>
                    </a:lnTo>
                    <a:cubicBezTo>
                      <a:pt x="510944" y="577433"/>
                      <a:pt x="503664" y="595008"/>
                      <a:pt x="490706" y="607966"/>
                    </a:cubicBezTo>
                    <a:cubicBezTo>
                      <a:pt x="477748" y="620924"/>
                      <a:pt x="460174" y="628203"/>
                      <a:pt x="441848" y="628203"/>
                    </a:cubicBezTo>
                    <a:lnTo>
                      <a:pt x="69095" y="628203"/>
                    </a:lnTo>
                    <a:cubicBezTo>
                      <a:pt x="50770" y="628203"/>
                      <a:pt x="33195" y="620924"/>
                      <a:pt x="20238" y="607966"/>
                    </a:cubicBezTo>
                    <a:cubicBezTo>
                      <a:pt x="7280" y="595008"/>
                      <a:pt x="0" y="577433"/>
                      <a:pt x="0" y="559108"/>
                    </a:cubicBezTo>
                    <a:lnTo>
                      <a:pt x="0" y="69095"/>
                    </a:lnTo>
                    <a:cubicBezTo>
                      <a:pt x="0" y="50770"/>
                      <a:pt x="7280" y="33195"/>
                      <a:pt x="20238" y="20238"/>
                    </a:cubicBezTo>
                    <a:cubicBezTo>
                      <a:pt x="33195" y="7280"/>
                      <a:pt x="50770" y="0"/>
                      <a:pt x="69095" y="0"/>
                    </a:cubicBezTo>
                    <a:close/>
                  </a:path>
                </a:pathLst>
              </a:custGeom>
              <a:blipFill>
                <a:blip r:embed="rId8"/>
                <a:stretch>
                  <a:fillRect l="-11474" t="0" r="-11474" b="0"/>
                </a:stretch>
              </a:blipFill>
            </p:spPr>
          </p:sp>
        </p:grpSp>
      </p:grpSp>
      <p:sp>
        <p:nvSpPr>
          <p:cNvPr name="Freeform 14" id="14"/>
          <p:cNvSpPr/>
          <p:nvPr/>
        </p:nvSpPr>
        <p:spPr>
          <a:xfrm flipH="false" flipV="false" rot="0">
            <a:off x="12552993" y="6208782"/>
            <a:ext cx="5098426" cy="3114675"/>
          </a:xfrm>
          <a:custGeom>
            <a:avLst/>
            <a:gdLst/>
            <a:ahLst/>
            <a:cxnLst/>
            <a:rect r="r" b="b" t="t" l="l"/>
            <a:pathLst>
              <a:path h="3114675" w="5098426">
                <a:moveTo>
                  <a:pt x="0" y="0"/>
                </a:moveTo>
                <a:lnTo>
                  <a:pt x="5098426" y="0"/>
                </a:lnTo>
                <a:lnTo>
                  <a:pt x="5098426" y="3114675"/>
                </a:lnTo>
                <a:lnTo>
                  <a:pt x="0" y="311467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2223020" y="962025"/>
            <a:ext cx="13395565" cy="962025"/>
          </a:xfrm>
          <a:prstGeom prst="rect">
            <a:avLst/>
          </a:prstGeom>
        </p:spPr>
        <p:txBody>
          <a:bodyPr anchor="t" rtlCol="false" tIns="0" lIns="0" bIns="0" rIns="0">
            <a:spAutoFit/>
          </a:bodyPr>
          <a:lstStyle/>
          <a:p>
            <a:pPr algn="ctr" marL="0" indent="0" lvl="0">
              <a:lnSpc>
                <a:spcPts val="7080"/>
              </a:lnSpc>
              <a:spcBef>
                <a:spcPct val="0"/>
              </a:spcBef>
            </a:pPr>
            <a:r>
              <a:rPr lang="en-US" b="true" sz="5900">
                <a:solidFill>
                  <a:srgbClr val="DE570E"/>
                </a:solidFill>
                <a:latin typeface="Telegraf Bold"/>
                <a:ea typeface="Telegraf Bold"/>
                <a:cs typeface="Telegraf Bold"/>
                <a:sym typeface="Telegraf Bold"/>
              </a:rPr>
              <a:t>Introduction to Astro-sage</a:t>
            </a:r>
          </a:p>
        </p:txBody>
      </p:sp>
      <p:sp>
        <p:nvSpPr>
          <p:cNvPr name="TextBox 16" id="16"/>
          <p:cNvSpPr txBox="true"/>
          <p:nvPr/>
        </p:nvSpPr>
        <p:spPr>
          <a:xfrm rot="0">
            <a:off x="5028266" y="2875032"/>
            <a:ext cx="10590320" cy="2333625"/>
          </a:xfrm>
          <a:prstGeom prst="rect">
            <a:avLst/>
          </a:prstGeom>
        </p:spPr>
        <p:txBody>
          <a:bodyPr anchor="t" rtlCol="false" tIns="0" lIns="0" bIns="0" rIns="0">
            <a:spAutoFit/>
          </a:bodyPr>
          <a:lstStyle/>
          <a:p>
            <a:pPr algn="l" marL="0" indent="0" lvl="0">
              <a:lnSpc>
                <a:spcPts val="4561"/>
              </a:lnSpc>
              <a:spcBef>
                <a:spcPct val="0"/>
              </a:spcBef>
            </a:pPr>
            <a:r>
              <a:rPr lang="en-US" sz="3801" strike="noStrike" u="none">
                <a:solidFill>
                  <a:srgbClr val="DE570E"/>
                </a:solidFill>
                <a:latin typeface="Telegraf"/>
                <a:ea typeface="Telegraf"/>
                <a:cs typeface="Telegraf"/>
                <a:sym typeface="Telegraf"/>
              </a:rPr>
              <a:t>AstroSage is a website and app that provides astrology services, including horoscope matching, birth chart generation, and AI astrologers.</a:t>
            </a:r>
          </a:p>
        </p:txBody>
      </p:sp>
      <p:sp>
        <p:nvSpPr>
          <p:cNvPr name="TextBox 17" id="17"/>
          <p:cNvSpPr txBox="true"/>
          <p:nvPr/>
        </p:nvSpPr>
        <p:spPr>
          <a:xfrm rot="0">
            <a:off x="1028700" y="6562665"/>
            <a:ext cx="9887184" cy="1114736"/>
          </a:xfrm>
          <a:prstGeom prst="rect">
            <a:avLst/>
          </a:prstGeom>
        </p:spPr>
        <p:txBody>
          <a:bodyPr anchor="t" rtlCol="false" tIns="0" lIns="0" bIns="0" rIns="0">
            <a:spAutoFit/>
          </a:bodyPr>
          <a:lstStyle/>
          <a:p>
            <a:pPr algn="l" marL="0" indent="0" lvl="0">
              <a:lnSpc>
                <a:spcPts val="4258"/>
              </a:lnSpc>
              <a:spcBef>
                <a:spcPct val="0"/>
              </a:spcBef>
            </a:pPr>
            <a:r>
              <a:rPr lang="en-US" sz="3548">
                <a:solidFill>
                  <a:srgbClr val="DE570E"/>
                </a:solidFill>
                <a:latin typeface="Telegraf"/>
                <a:ea typeface="Telegraf"/>
                <a:cs typeface="Telegraf"/>
                <a:sym typeface="Telegraf"/>
              </a:rPr>
              <a:t>AstroSage is used by many astrologers to create birth charts and match horoscopes.</a:t>
            </a:r>
          </a:p>
        </p:txBody>
      </p:sp>
      <p:sp>
        <p:nvSpPr>
          <p:cNvPr name="TextBox 18" id="18"/>
          <p:cNvSpPr txBox="true"/>
          <p:nvPr/>
        </p:nvSpPr>
        <p:spPr>
          <a:xfrm rot="0">
            <a:off x="1028700" y="7825438"/>
            <a:ext cx="10046855" cy="1528110"/>
          </a:xfrm>
          <a:prstGeom prst="rect">
            <a:avLst/>
          </a:prstGeom>
        </p:spPr>
        <p:txBody>
          <a:bodyPr anchor="t" rtlCol="false" tIns="0" lIns="0" bIns="0" rIns="0">
            <a:spAutoFit/>
          </a:bodyPr>
          <a:lstStyle/>
          <a:p>
            <a:pPr algn="l" marL="0" indent="0" lvl="0">
              <a:lnSpc>
                <a:spcPts val="3938"/>
              </a:lnSpc>
              <a:spcBef>
                <a:spcPct val="0"/>
              </a:spcBef>
            </a:pPr>
            <a:r>
              <a:rPr lang="en-US" sz="3282">
                <a:solidFill>
                  <a:srgbClr val="DE570E"/>
                </a:solidFill>
                <a:latin typeface="Telegraf"/>
                <a:ea typeface="Telegraf"/>
                <a:cs typeface="Telegraf"/>
                <a:sym typeface="Telegraf"/>
              </a:rPr>
              <a:t>AstroSage is used by Hindus to make decisions about marriage, opening a business, or moving to a new home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895970" y="291782"/>
            <a:ext cx="9009410" cy="1907038"/>
            <a:chOff x="0" y="0"/>
            <a:chExt cx="3286657" cy="695693"/>
          </a:xfrm>
        </p:grpSpPr>
        <p:sp>
          <p:nvSpPr>
            <p:cNvPr name="Freeform 4" id="4"/>
            <p:cNvSpPr/>
            <p:nvPr/>
          </p:nvSpPr>
          <p:spPr>
            <a:xfrm flipH="false" flipV="false" rot="0">
              <a:off x="0" y="0"/>
              <a:ext cx="3286657" cy="695693"/>
            </a:xfrm>
            <a:custGeom>
              <a:avLst/>
              <a:gdLst/>
              <a:ahLst/>
              <a:cxnLst/>
              <a:rect r="r" b="b" t="t" l="l"/>
              <a:pathLst>
                <a:path h="695693" w="3286657">
                  <a:moveTo>
                    <a:pt x="0" y="0"/>
                  </a:moveTo>
                  <a:lnTo>
                    <a:pt x="3286657" y="0"/>
                  </a:lnTo>
                  <a:lnTo>
                    <a:pt x="3286657" y="695693"/>
                  </a:lnTo>
                  <a:lnTo>
                    <a:pt x="0" y="695693"/>
                  </a:lnTo>
                  <a:close/>
                </a:path>
              </a:pathLst>
            </a:custGeom>
            <a:solidFill>
              <a:srgbClr val="FFFFFF"/>
            </a:solidFill>
          </p:spPr>
        </p:sp>
      </p:grpSp>
      <p:grpSp>
        <p:nvGrpSpPr>
          <p:cNvPr name="Group 5" id="5"/>
          <p:cNvGrpSpPr/>
          <p:nvPr/>
        </p:nvGrpSpPr>
        <p:grpSpPr>
          <a:xfrm rot="0">
            <a:off x="516595" y="2890478"/>
            <a:ext cx="9009410" cy="5787794"/>
            <a:chOff x="0" y="0"/>
            <a:chExt cx="3286657" cy="2111403"/>
          </a:xfrm>
        </p:grpSpPr>
        <p:sp>
          <p:nvSpPr>
            <p:cNvPr name="Freeform 6" id="6"/>
            <p:cNvSpPr/>
            <p:nvPr/>
          </p:nvSpPr>
          <p:spPr>
            <a:xfrm flipH="false" flipV="false" rot="0">
              <a:off x="0" y="0"/>
              <a:ext cx="3286657" cy="2111403"/>
            </a:xfrm>
            <a:custGeom>
              <a:avLst/>
              <a:gdLst/>
              <a:ahLst/>
              <a:cxnLst/>
              <a:rect r="r" b="b" t="t" l="l"/>
              <a:pathLst>
                <a:path h="2111403" w="3286657">
                  <a:moveTo>
                    <a:pt x="0" y="0"/>
                  </a:moveTo>
                  <a:lnTo>
                    <a:pt x="3286657" y="0"/>
                  </a:lnTo>
                  <a:lnTo>
                    <a:pt x="3286657" y="2111403"/>
                  </a:lnTo>
                  <a:lnTo>
                    <a:pt x="0" y="2111403"/>
                  </a:lnTo>
                  <a:close/>
                </a:path>
              </a:pathLst>
            </a:custGeom>
            <a:solidFill>
              <a:srgbClr val="FFFFFF"/>
            </a:solidFill>
          </p:spPr>
        </p:sp>
      </p:grpSp>
      <p:grpSp>
        <p:nvGrpSpPr>
          <p:cNvPr name="Group 7" id="7"/>
          <p:cNvGrpSpPr/>
          <p:nvPr/>
        </p:nvGrpSpPr>
        <p:grpSpPr>
          <a:xfrm rot="0">
            <a:off x="10261150" y="657204"/>
            <a:ext cx="7087021" cy="8045795"/>
            <a:chOff x="0" y="0"/>
            <a:chExt cx="2585364" cy="2935128"/>
          </a:xfrm>
        </p:grpSpPr>
        <p:sp>
          <p:nvSpPr>
            <p:cNvPr name="Freeform 8" id="8"/>
            <p:cNvSpPr/>
            <p:nvPr/>
          </p:nvSpPr>
          <p:spPr>
            <a:xfrm flipH="false" flipV="false" rot="0">
              <a:off x="0" y="0"/>
              <a:ext cx="2585364" cy="2935128"/>
            </a:xfrm>
            <a:custGeom>
              <a:avLst/>
              <a:gdLst/>
              <a:ahLst/>
              <a:cxnLst/>
              <a:rect r="r" b="b" t="t" l="l"/>
              <a:pathLst>
                <a:path h="2935128" w="2585364">
                  <a:moveTo>
                    <a:pt x="0" y="0"/>
                  </a:moveTo>
                  <a:lnTo>
                    <a:pt x="2585364" y="0"/>
                  </a:lnTo>
                  <a:lnTo>
                    <a:pt x="2585364" y="2935128"/>
                  </a:lnTo>
                  <a:lnTo>
                    <a:pt x="0" y="2935128"/>
                  </a:lnTo>
                  <a:close/>
                </a:path>
              </a:pathLst>
            </a:custGeom>
            <a:solidFill>
              <a:srgbClr val="FFFFFF"/>
            </a:solidFill>
          </p:spPr>
        </p:sp>
      </p:grpSp>
      <p:grpSp>
        <p:nvGrpSpPr>
          <p:cNvPr name="Group 9" id="9"/>
          <p:cNvGrpSpPr/>
          <p:nvPr/>
        </p:nvGrpSpPr>
        <p:grpSpPr>
          <a:xfrm rot="0">
            <a:off x="10626673" y="1011978"/>
            <a:ext cx="6355975" cy="7351955"/>
            <a:chOff x="0" y="0"/>
            <a:chExt cx="8474633" cy="9802607"/>
          </a:xfrm>
        </p:grpSpPr>
        <p:pic>
          <p:nvPicPr>
            <p:cNvPr name="Picture 10" id="10"/>
            <p:cNvPicPr>
              <a:picLocks noChangeAspect="true"/>
            </p:cNvPicPr>
            <p:nvPr/>
          </p:nvPicPr>
          <p:blipFill>
            <a:blip r:embed="rId3"/>
            <a:srcRect l="0" t="11443" r="0" b="11443"/>
            <a:stretch>
              <a:fillRect/>
            </a:stretch>
          </p:blipFill>
          <p:spPr>
            <a:xfrm flipH="false" flipV="false">
              <a:off x="0" y="0"/>
              <a:ext cx="8474633" cy="9802607"/>
            </a:xfrm>
            <a:prstGeom prst="rect">
              <a:avLst/>
            </a:prstGeom>
          </p:spPr>
        </p:pic>
      </p:grpSp>
      <p:sp>
        <p:nvSpPr>
          <p:cNvPr name="TextBox 11" id="11"/>
          <p:cNvSpPr txBox="true"/>
          <p:nvPr/>
        </p:nvSpPr>
        <p:spPr>
          <a:xfrm rot="0">
            <a:off x="1876134" y="616651"/>
            <a:ext cx="7049083" cy="1181100"/>
          </a:xfrm>
          <a:prstGeom prst="rect">
            <a:avLst/>
          </a:prstGeom>
        </p:spPr>
        <p:txBody>
          <a:bodyPr anchor="t" rtlCol="false" tIns="0" lIns="0" bIns="0" rIns="0">
            <a:spAutoFit/>
          </a:bodyPr>
          <a:lstStyle/>
          <a:p>
            <a:pPr algn="l" marL="0" indent="0" lvl="0">
              <a:lnSpc>
                <a:spcPts val="8760"/>
              </a:lnSpc>
              <a:spcBef>
                <a:spcPct val="0"/>
              </a:spcBef>
            </a:pPr>
            <a:r>
              <a:rPr lang="en-US" b="true" sz="7300">
                <a:solidFill>
                  <a:srgbClr val="DE570E"/>
                </a:solidFill>
                <a:latin typeface="Telegraf Bold"/>
                <a:ea typeface="Telegraf Bold"/>
                <a:cs typeface="Telegraf Bold"/>
                <a:sym typeface="Telegraf Bold"/>
              </a:rPr>
              <a:t>Data Overview</a:t>
            </a:r>
          </a:p>
        </p:txBody>
      </p:sp>
      <p:sp>
        <p:nvSpPr>
          <p:cNvPr name="Freeform 12" id="12"/>
          <p:cNvSpPr/>
          <p:nvPr/>
        </p:nvSpPr>
        <p:spPr>
          <a:xfrm flipH="false" flipV="false" rot="0">
            <a:off x="15301511" y="-207276"/>
            <a:ext cx="4876557" cy="1728961"/>
          </a:xfrm>
          <a:custGeom>
            <a:avLst/>
            <a:gdLst/>
            <a:ahLst/>
            <a:cxnLst/>
            <a:rect r="r" b="b" t="t" l="l"/>
            <a:pathLst>
              <a:path h="1728961" w="4876557">
                <a:moveTo>
                  <a:pt x="0" y="0"/>
                </a:moveTo>
                <a:lnTo>
                  <a:pt x="4876558" y="0"/>
                </a:lnTo>
                <a:lnTo>
                  <a:pt x="4876558" y="1728961"/>
                </a:lnTo>
                <a:lnTo>
                  <a:pt x="0" y="1728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0800000">
            <a:off x="8469322" y="9150674"/>
            <a:ext cx="4876557" cy="1728961"/>
          </a:xfrm>
          <a:custGeom>
            <a:avLst/>
            <a:gdLst/>
            <a:ahLst/>
            <a:cxnLst/>
            <a:rect r="r" b="b" t="t" l="l"/>
            <a:pathLst>
              <a:path h="1728961" w="4876557">
                <a:moveTo>
                  <a:pt x="0" y="0"/>
                </a:moveTo>
                <a:lnTo>
                  <a:pt x="4876557" y="0"/>
                </a:lnTo>
                <a:lnTo>
                  <a:pt x="4876557" y="1728961"/>
                </a:lnTo>
                <a:lnTo>
                  <a:pt x="0" y="1728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295787" y="291782"/>
            <a:ext cx="441616" cy="633141"/>
          </a:xfrm>
          <a:custGeom>
            <a:avLst/>
            <a:gdLst/>
            <a:ahLst/>
            <a:cxnLst/>
            <a:rect r="r" b="b" t="t" l="l"/>
            <a:pathLst>
              <a:path h="633141" w="441616">
                <a:moveTo>
                  <a:pt x="0" y="0"/>
                </a:moveTo>
                <a:lnTo>
                  <a:pt x="441615" y="0"/>
                </a:lnTo>
                <a:lnTo>
                  <a:pt x="441615"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255788" y="3192068"/>
            <a:ext cx="6497240" cy="833071"/>
          </a:xfrm>
          <a:prstGeom prst="rect">
            <a:avLst/>
          </a:prstGeom>
        </p:spPr>
        <p:txBody>
          <a:bodyPr anchor="t" rtlCol="false" tIns="0" lIns="0" bIns="0" rIns="0">
            <a:spAutoFit/>
          </a:bodyPr>
          <a:lstStyle/>
          <a:p>
            <a:pPr algn="l" marL="529375" indent="-264687" lvl="1">
              <a:lnSpc>
                <a:spcPts val="3432"/>
              </a:lnSpc>
              <a:buFont typeface="Arial"/>
              <a:buChar char="•"/>
            </a:pPr>
            <a:r>
              <a:rPr lang="en-US" sz="2451">
                <a:solidFill>
                  <a:srgbClr val="DE570E"/>
                </a:solidFill>
                <a:latin typeface="Canva Sans"/>
                <a:ea typeface="Canva Sans"/>
                <a:cs typeface="Canva Sans"/>
                <a:sym typeface="Canva Sans"/>
              </a:rPr>
              <a:t>There are 4 different consulataion service that Astrosage offers</a:t>
            </a:r>
          </a:p>
        </p:txBody>
      </p:sp>
      <p:sp>
        <p:nvSpPr>
          <p:cNvPr name="TextBox 16" id="16"/>
          <p:cNvSpPr txBox="true"/>
          <p:nvPr/>
        </p:nvSpPr>
        <p:spPr>
          <a:xfrm rot="0">
            <a:off x="1255788" y="4240390"/>
            <a:ext cx="6497240" cy="404446"/>
          </a:xfrm>
          <a:prstGeom prst="rect">
            <a:avLst/>
          </a:prstGeom>
        </p:spPr>
        <p:txBody>
          <a:bodyPr anchor="t" rtlCol="false" tIns="0" lIns="0" bIns="0" rIns="0">
            <a:spAutoFit/>
          </a:bodyPr>
          <a:lstStyle/>
          <a:p>
            <a:pPr algn="l" marL="529375" indent="-264687" lvl="1">
              <a:lnSpc>
                <a:spcPts val="3432"/>
              </a:lnSpc>
              <a:buFont typeface="Arial"/>
              <a:buChar char="•"/>
            </a:pPr>
            <a:r>
              <a:rPr lang="en-US" sz="2451">
                <a:solidFill>
                  <a:srgbClr val="DE570E"/>
                </a:solidFill>
                <a:latin typeface="Canva Sans"/>
                <a:ea typeface="Canva Sans"/>
                <a:cs typeface="Canva Sans"/>
                <a:sym typeface="Canva Sans"/>
              </a:rPr>
              <a:t>In total 149 Consultants are avialable.</a:t>
            </a:r>
          </a:p>
        </p:txBody>
      </p:sp>
      <p:sp>
        <p:nvSpPr>
          <p:cNvPr name="TextBox 17" id="17"/>
          <p:cNvSpPr txBox="true"/>
          <p:nvPr/>
        </p:nvSpPr>
        <p:spPr>
          <a:xfrm rot="0">
            <a:off x="1255788" y="4920164"/>
            <a:ext cx="6497240" cy="1690321"/>
          </a:xfrm>
          <a:prstGeom prst="rect">
            <a:avLst/>
          </a:prstGeom>
        </p:spPr>
        <p:txBody>
          <a:bodyPr anchor="t" rtlCol="false" tIns="0" lIns="0" bIns="0" rIns="0">
            <a:spAutoFit/>
          </a:bodyPr>
          <a:lstStyle/>
          <a:p>
            <a:pPr algn="l" marL="529375" indent="-264687" lvl="1">
              <a:lnSpc>
                <a:spcPts val="3432"/>
              </a:lnSpc>
              <a:buFont typeface="Arial"/>
              <a:buChar char="•"/>
            </a:pPr>
            <a:r>
              <a:rPr lang="en-US" sz="2451">
                <a:solidFill>
                  <a:srgbClr val="DE570E"/>
                </a:solidFill>
                <a:latin typeface="Canva Sans"/>
                <a:ea typeface="Canva Sans"/>
                <a:cs typeface="Canva Sans"/>
                <a:sym typeface="Canva Sans"/>
              </a:rPr>
              <a:t>A good dataset is important to understand the operational cost , customer satisfaction and trend in the sales of call center.</a:t>
            </a:r>
          </a:p>
        </p:txBody>
      </p:sp>
      <p:sp>
        <p:nvSpPr>
          <p:cNvPr name="TextBox 18" id="18"/>
          <p:cNvSpPr txBox="true"/>
          <p:nvPr/>
        </p:nvSpPr>
        <p:spPr>
          <a:xfrm rot="0">
            <a:off x="1255788" y="6836539"/>
            <a:ext cx="6497240" cy="1261696"/>
          </a:xfrm>
          <a:prstGeom prst="rect">
            <a:avLst/>
          </a:prstGeom>
        </p:spPr>
        <p:txBody>
          <a:bodyPr anchor="t" rtlCol="false" tIns="0" lIns="0" bIns="0" rIns="0">
            <a:spAutoFit/>
          </a:bodyPr>
          <a:lstStyle/>
          <a:p>
            <a:pPr algn="l" marL="529375" indent="-264687" lvl="1">
              <a:lnSpc>
                <a:spcPts val="3432"/>
              </a:lnSpc>
              <a:buFont typeface="Arial"/>
              <a:buChar char="•"/>
            </a:pPr>
            <a:r>
              <a:rPr lang="en-US" sz="2451">
                <a:solidFill>
                  <a:srgbClr val="DE570E"/>
                </a:solidFill>
                <a:latin typeface="Canva Sans"/>
                <a:ea typeface="Canva Sans"/>
                <a:cs typeface="Canva Sans"/>
                <a:sym typeface="Canva Sans"/>
              </a:rPr>
              <a:t>This dataset enable us to predict and suggest future investments to grow the sales Turnover.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6657733" cy="1906519"/>
            <a:chOff x="0" y="0"/>
            <a:chExt cx="2428759" cy="695503"/>
          </a:xfrm>
        </p:grpSpPr>
        <p:sp>
          <p:nvSpPr>
            <p:cNvPr name="Freeform 4" id="4"/>
            <p:cNvSpPr/>
            <p:nvPr/>
          </p:nvSpPr>
          <p:spPr>
            <a:xfrm flipH="false" flipV="false" rot="0">
              <a:off x="0" y="0"/>
              <a:ext cx="2428759" cy="695503"/>
            </a:xfrm>
            <a:custGeom>
              <a:avLst/>
              <a:gdLst/>
              <a:ahLst/>
              <a:cxnLst/>
              <a:rect r="r" b="b" t="t" l="l"/>
              <a:pathLst>
                <a:path h="695503" w="2428759">
                  <a:moveTo>
                    <a:pt x="0" y="0"/>
                  </a:moveTo>
                  <a:lnTo>
                    <a:pt x="2428759" y="0"/>
                  </a:lnTo>
                  <a:lnTo>
                    <a:pt x="2428759" y="695503"/>
                  </a:lnTo>
                  <a:lnTo>
                    <a:pt x="0" y="695503"/>
                  </a:lnTo>
                  <a:close/>
                </a:path>
              </a:pathLst>
            </a:custGeom>
            <a:solidFill>
              <a:srgbClr val="FFFFFF"/>
            </a:solidFill>
          </p:spPr>
        </p:sp>
      </p:grpSp>
      <p:grpSp>
        <p:nvGrpSpPr>
          <p:cNvPr name="Group 5" id="5"/>
          <p:cNvGrpSpPr/>
          <p:nvPr/>
        </p:nvGrpSpPr>
        <p:grpSpPr>
          <a:xfrm rot="0">
            <a:off x="10116533" y="1775482"/>
            <a:ext cx="7724783" cy="5768744"/>
            <a:chOff x="0" y="0"/>
            <a:chExt cx="2818022" cy="2104453"/>
          </a:xfrm>
        </p:grpSpPr>
        <p:sp>
          <p:nvSpPr>
            <p:cNvPr name="Freeform 6" id="6"/>
            <p:cNvSpPr/>
            <p:nvPr/>
          </p:nvSpPr>
          <p:spPr>
            <a:xfrm flipH="false" flipV="false" rot="0">
              <a:off x="0" y="0"/>
              <a:ext cx="2818022" cy="2104453"/>
            </a:xfrm>
            <a:custGeom>
              <a:avLst/>
              <a:gdLst/>
              <a:ahLst/>
              <a:cxnLst/>
              <a:rect r="r" b="b" t="t" l="l"/>
              <a:pathLst>
                <a:path h="2104453" w="2818022">
                  <a:moveTo>
                    <a:pt x="0" y="0"/>
                  </a:moveTo>
                  <a:lnTo>
                    <a:pt x="2818022" y="0"/>
                  </a:lnTo>
                  <a:lnTo>
                    <a:pt x="2818022" y="2104453"/>
                  </a:lnTo>
                  <a:lnTo>
                    <a:pt x="0" y="2104453"/>
                  </a:lnTo>
                  <a:close/>
                </a:path>
              </a:pathLst>
            </a:custGeom>
            <a:solidFill>
              <a:srgbClr val="FFFFFF"/>
            </a:solidFill>
          </p:spPr>
        </p:sp>
      </p:grpSp>
      <p:grpSp>
        <p:nvGrpSpPr>
          <p:cNvPr name="Group 7" id="7"/>
          <p:cNvGrpSpPr/>
          <p:nvPr/>
        </p:nvGrpSpPr>
        <p:grpSpPr>
          <a:xfrm rot="0">
            <a:off x="9908900" y="3235000"/>
            <a:ext cx="121908" cy="121908"/>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9" id="9"/>
          <p:cNvGrpSpPr/>
          <p:nvPr/>
        </p:nvGrpSpPr>
        <p:grpSpPr>
          <a:xfrm rot="0">
            <a:off x="10055579" y="7995212"/>
            <a:ext cx="121908" cy="12190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name="TextBox 11" id="11"/>
          <p:cNvSpPr txBox="true"/>
          <p:nvPr/>
        </p:nvSpPr>
        <p:spPr>
          <a:xfrm rot="0">
            <a:off x="926069" y="1131033"/>
            <a:ext cx="6981839" cy="892186"/>
          </a:xfrm>
          <a:prstGeom prst="rect">
            <a:avLst/>
          </a:prstGeom>
        </p:spPr>
        <p:txBody>
          <a:bodyPr anchor="t" rtlCol="false" tIns="0" lIns="0" bIns="0" rIns="0">
            <a:spAutoFit/>
          </a:bodyPr>
          <a:lstStyle/>
          <a:p>
            <a:pPr algn="ctr">
              <a:lnSpc>
                <a:spcPts val="6500"/>
              </a:lnSpc>
            </a:pPr>
            <a:r>
              <a:rPr lang="en-US" b="true" sz="5416">
                <a:solidFill>
                  <a:srgbClr val="DE570E"/>
                </a:solidFill>
                <a:latin typeface="Telegraf Bold"/>
                <a:ea typeface="Telegraf Bold"/>
                <a:cs typeface="Telegraf Bold"/>
                <a:sym typeface="Telegraf Bold"/>
              </a:rPr>
              <a:t>Methodology</a:t>
            </a:r>
          </a:p>
        </p:txBody>
      </p:sp>
      <p:sp>
        <p:nvSpPr>
          <p:cNvPr name="Freeform 12" id="12"/>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278358">
            <a:off x="13186236" y="8430575"/>
            <a:ext cx="5868613" cy="1845945"/>
          </a:xfrm>
          <a:custGeom>
            <a:avLst/>
            <a:gdLst/>
            <a:ahLst/>
            <a:cxnLst/>
            <a:rect r="r" b="b" t="t" l="l"/>
            <a:pathLst>
              <a:path h="1845945" w="5868613">
                <a:moveTo>
                  <a:pt x="0" y="0"/>
                </a:moveTo>
                <a:lnTo>
                  <a:pt x="5868612" y="0"/>
                </a:lnTo>
                <a:lnTo>
                  <a:pt x="5868612" y="1845946"/>
                </a:lnTo>
                <a:lnTo>
                  <a:pt x="0" y="18459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4" id="14"/>
          <p:cNvGrpSpPr/>
          <p:nvPr/>
        </p:nvGrpSpPr>
        <p:grpSpPr>
          <a:xfrm rot="0">
            <a:off x="13375866" y="3356908"/>
            <a:ext cx="4465450" cy="4114800"/>
            <a:chOff x="0" y="0"/>
            <a:chExt cx="5953933" cy="5486400"/>
          </a:xfrm>
        </p:grpSpPr>
        <p:sp>
          <p:nvSpPr>
            <p:cNvPr name="Freeform 15" id="15"/>
            <p:cNvSpPr/>
            <p:nvPr/>
          </p:nvSpPr>
          <p:spPr>
            <a:xfrm flipH="false" flipV="false" rot="0">
              <a:off x="0" y="0"/>
              <a:ext cx="5769637" cy="5486400"/>
            </a:xfrm>
            <a:custGeom>
              <a:avLst/>
              <a:gdLst/>
              <a:ahLst/>
              <a:cxnLst/>
              <a:rect r="r" b="b" t="t" l="l"/>
              <a:pathLst>
                <a:path h="5486400" w="5769637">
                  <a:moveTo>
                    <a:pt x="0" y="0"/>
                  </a:moveTo>
                  <a:lnTo>
                    <a:pt x="5769637" y="0"/>
                  </a:lnTo>
                  <a:lnTo>
                    <a:pt x="5769637" y="5486400"/>
                  </a:lnTo>
                  <a:lnTo>
                    <a:pt x="0" y="54864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84296" y="0"/>
              <a:ext cx="5769637" cy="5486400"/>
            </a:xfrm>
            <a:custGeom>
              <a:avLst/>
              <a:gdLst/>
              <a:ahLst/>
              <a:cxnLst/>
              <a:rect r="r" b="b" t="t" l="l"/>
              <a:pathLst>
                <a:path h="5486400" w="5769637">
                  <a:moveTo>
                    <a:pt x="0" y="0"/>
                  </a:moveTo>
                  <a:lnTo>
                    <a:pt x="5769637" y="0"/>
                  </a:lnTo>
                  <a:lnTo>
                    <a:pt x="5769637" y="5486400"/>
                  </a:lnTo>
                  <a:lnTo>
                    <a:pt x="0" y="54864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Freeform 17" id="17"/>
          <p:cNvSpPr/>
          <p:nvPr/>
        </p:nvSpPr>
        <p:spPr>
          <a:xfrm flipH="false" flipV="false" rot="0">
            <a:off x="10502988" y="2177746"/>
            <a:ext cx="2872879" cy="4114800"/>
          </a:xfrm>
          <a:custGeom>
            <a:avLst/>
            <a:gdLst/>
            <a:ahLst/>
            <a:cxnLst/>
            <a:rect r="r" b="b" t="t" l="l"/>
            <a:pathLst>
              <a:path h="4114800" w="2872879">
                <a:moveTo>
                  <a:pt x="0" y="0"/>
                </a:moveTo>
                <a:lnTo>
                  <a:pt x="2872878" y="0"/>
                </a:lnTo>
                <a:lnTo>
                  <a:pt x="287287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8" id="18"/>
          <p:cNvGrpSpPr/>
          <p:nvPr/>
        </p:nvGrpSpPr>
        <p:grpSpPr>
          <a:xfrm rot="0">
            <a:off x="516595" y="2890478"/>
            <a:ext cx="9009410" cy="6367822"/>
            <a:chOff x="0" y="0"/>
            <a:chExt cx="3286657" cy="2322999"/>
          </a:xfrm>
        </p:grpSpPr>
        <p:sp>
          <p:nvSpPr>
            <p:cNvPr name="Freeform 19" id="19"/>
            <p:cNvSpPr/>
            <p:nvPr/>
          </p:nvSpPr>
          <p:spPr>
            <a:xfrm flipH="false" flipV="false" rot="0">
              <a:off x="0" y="0"/>
              <a:ext cx="3286657" cy="2322999"/>
            </a:xfrm>
            <a:custGeom>
              <a:avLst/>
              <a:gdLst/>
              <a:ahLst/>
              <a:cxnLst/>
              <a:rect r="r" b="b" t="t" l="l"/>
              <a:pathLst>
                <a:path h="2322999" w="3286657">
                  <a:moveTo>
                    <a:pt x="0" y="0"/>
                  </a:moveTo>
                  <a:lnTo>
                    <a:pt x="3286657" y="0"/>
                  </a:lnTo>
                  <a:lnTo>
                    <a:pt x="3286657" y="2322999"/>
                  </a:lnTo>
                  <a:lnTo>
                    <a:pt x="0" y="2322999"/>
                  </a:lnTo>
                  <a:close/>
                </a:path>
              </a:pathLst>
            </a:custGeom>
            <a:solidFill>
              <a:srgbClr val="FFFFFF"/>
            </a:solidFill>
          </p:spPr>
        </p:sp>
      </p:grpSp>
      <p:sp>
        <p:nvSpPr>
          <p:cNvPr name="TextBox 20" id="20"/>
          <p:cNvSpPr txBox="true"/>
          <p:nvPr/>
        </p:nvSpPr>
        <p:spPr>
          <a:xfrm rot="0">
            <a:off x="873784" y="3131095"/>
            <a:ext cx="8270216" cy="833071"/>
          </a:xfrm>
          <a:prstGeom prst="rect">
            <a:avLst/>
          </a:prstGeom>
        </p:spPr>
        <p:txBody>
          <a:bodyPr anchor="t" rtlCol="false" tIns="0" lIns="0" bIns="0" rIns="0">
            <a:spAutoFit/>
          </a:bodyPr>
          <a:lstStyle/>
          <a:p>
            <a:pPr algn="l" marL="529375" indent="-264687" lvl="1">
              <a:lnSpc>
                <a:spcPts val="3432"/>
              </a:lnSpc>
              <a:buFont typeface="Arial"/>
              <a:buChar char="•"/>
            </a:pPr>
            <a:r>
              <a:rPr lang="en-US" sz="2451">
                <a:solidFill>
                  <a:srgbClr val="DE570E"/>
                </a:solidFill>
                <a:latin typeface="Canva Sans"/>
                <a:ea typeface="Canva Sans"/>
                <a:cs typeface="Canva Sans"/>
                <a:sym typeface="Canva Sans"/>
              </a:rPr>
              <a:t>Data Cleaning -: Used spreadsheets functions like trim and Removing duplicates for data cleaning.</a:t>
            </a:r>
          </a:p>
        </p:txBody>
      </p:sp>
      <p:sp>
        <p:nvSpPr>
          <p:cNvPr name="TextBox 21" id="21"/>
          <p:cNvSpPr txBox="true"/>
          <p:nvPr/>
        </p:nvSpPr>
        <p:spPr>
          <a:xfrm rot="0">
            <a:off x="926069" y="4310429"/>
            <a:ext cx="8270216" cy="833071"/>
          </a:xfrm>
          <a:prstGeom prst="rect">
            <a:avLst/>
          </a:prstGeom>
        </p:spPr>
        <p:txBody>
          <a:bodyPr anchor="t" rtlCol="false" tIns="0" lIns="0" bIns="0" rIns="0">
            <a:spAutoFit/>
          </a:bodyPr>
          <a:lstStyle/>
          <a:p>
            <a:pPr algn="l" marL="529375" indent="-264687" lvl="1">
              <a:lnSpc>
                <a:spcPts val="3432"/>
              </a:lnSpc>
              <a:buFont typeface="Arial"/>
              <a:buChar char="•"/>
            </a:pPr>
            <a:r>
              <a:rPr lang="en-US" sz="2451">
                <a:solidFill>
                  <a:srgbClr val="DE570E"/>
                </a:solidFill>
                <a:latin typeface="Canva Sans"/>
                <a:ea typeface="Canva Sans"/>
                <a:cs typeface="Canva Sans"/>
                <a:sym typeface="Canva Sans"/>
              </a:rPr>
              <a:t>Data Enrichment -: Added new variables using Date functions for better analysis .</a:t>
            </a:r>
          </a:p>
        </p:txBody>
      </p:sp>
      <p:sp>
        <p:nvSpPr>
          <p:cNvPr name="TextBox 22" id="22"/>
          <p:cNvSpPr txBox="true"/>
          <p:nvPr/>
        </p:nvSpPr>
        <p:spPr>
          <a:xfrm rot="0">
            <a:off x="926069" y="5367815"/>
            <a:ext cx="8056058" cy="770546"/>
          </a:xfrm>
          <a:prstGeom prst="rect">
            <a:avLst/>
          </a:prstGeom>
        </p:spPr>
        <p:txBody>
          <a:bodyPr anchor="t" rtlCol="false" tIns="0" lIns="0" bIns="0" rIns="0">
            <a:spAutoFit/>
          </a:bodyPr>
          <a:lstStyle/>
          <a:p>
            <a:pPr algn="l" marL="481397" indent="-240698" lvl="1">
              <a:lnSpc>
                <a:spcPts val="3121"/>
              </a:lnSpc>
              <a:buFont typeface="Arial"/>
              <a:buChar char="•"/>
            </a:pPr>
            <a:r>
              <a:rPr lang="en-US" sz="2229">
                <a:solidFill>
                  <a:srgbClr val="DE570E"/>
                </a:solidFill>
                <a:latin typeface="Canva Sans"/>
                <a:ea typeface="Canva Sans"/>
                <a:cs typeface="Canva Sans"/>
                <a:sym typeface="Canva Sans"/>
              </a:rPr>
              <a:t>Customer Segmentation -: Used Sorting and Filtering to classify customers based on consultation type.</a:t>
            </a:r>
          </a:p>
        </p:txBody>
      </p:sp>
      <p:sp>
        <p:nvSpPr>
          <p:cNvPr name="TextBox 23" id="23"/>
          <p:cNvSpPr txBox="true"/>
          <p:nvPr/>
        </p:nvSpPr>
        <p:spPr>
          <a:xfrm rot="0">
            <a:off x="926069" y="6476058"/>
            <a:ext cx="8270216" cy="1136141"/>
          </a:xfrm>
          <a:prstGeom prst="rect">
            <a:avLst/>
          </a:prstGeom>
        </p:spPr>
        <p:txBody>
          <a:bodyPr anchor="t" rtlCol="false" tIns="0" lIns="0" bIns="0" rIns="0">
            <a:spAutoFit/>
          </a:bodyPr>
          <a:lstStyle/>
          <a:p>
            <a:pPr algn="l" marL="463117" indent="-231558" lvl="1">
              <a:lnSpc>
                <a:spcPts val="3003"/>
              </a:lnSpc>
              <a:buFont typeface="Arial"/>
              <a:buChar char="•"/>
            </a:pPr>
            <a:r>
              <a:rPr lang="en-US" sz="2145">
                <a:solidFill>
                  <a:srgbClr val="DE570E"/>
                </a:solidFill>
                <a:latin typeface="Canva Sans"/>
                <a:ea typeface="Canva Sans"/>
                <a:cs typeface="Canva Sans"/>
                <a:sym typeface="Canva Sans"/>
              </a:rPr>
              <a:t>Used Pivot tables to analyze the performance of consultants over different category type and ratings recieved on basis of consultations from users.</a:t>
            </a:r>
          </a:p>
        </p:txBody>
      </p:sp>
      <p:sp>
        <p:nvSpPr>
          <p:cNvPr name="TextBox 24" id="24"/>
          <p:cNvSpPr txBox="true"/>
          <p:nvPr/>
        </p:nvSpPr>
        <p:spPr>
          <a:xfrm rot="0">
            <a:off x="873784" y="7945574"/>
            <a:ext cx="8056058" cy="770546"/>
          </a:xfrm>
          <a:prstGeom prst="rect">
            <a:avLst/>
          </a:prstGeom>
        </p:spPr>
        <p:txBody>
          <a:bodyPr anchor="t" rtlCol="false" tIns="0" lIns="0" bIns="0" rIns="0">
            <a:spAutoFit/>
          </a:bodyPr>
          <a:lstStyle/>
          <a:p>
            <a:pPr algn="l" marL="481397" indent="-240698" lvl="1">
              <a:lnSpc>
                <a:spcPts val="3121"/>
              </a:lnSpc>
              <a:buFont typeface="Arial"/>
              <a:buChar char="•"/>
            </a:pPr>
            <a:r>
              <a:rPr lang="en-US" sz="2229">
                <a:solidFill>
                  <a:srgbClr val="DE570E"/>
                </a:solidFill>
                <a:latin typeface="Canva Sans"/>
                <a:ea typeface="Canva Sans"/>
                <a:cs typeface="Canva Sans"/>
                <a:sym typeface="Canva Sans"/>
              </a:rPr>
              <a:t>Visulaization -: Created interactive dashboard using different charts for detailed view of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5495" y="656871"/>
            <a:ext cx="8045761" cy="1233493"/>
            <a:chOff x="0" y="0"/>
            <a:chExt cx="2935115" cy="449982"/>
          </a:xfrm>
        </p:grpSpPr>
        <p:sp>
          <p:nvSpPr>
            <p:cNvPr name="Freeform 3" id="3"/>
            <p:cNvSpPr/>
            <p:nvPr/>
          </p:nvSpPr>
          <p:spPr>
            <a:xfrm flipH="false" flipV="false" rot="0">
              <a:off x="0" y="0"/>
              <a:ext cx="2935115" cy="449982"/>
            </a:xfrm>
            <a:custGeom>
              <a:avLst/>
              <a:gdLst/>
              <a:ahLst/>
              <a:cxnLst/>
              <a:rect r="r" b="b" t="t" l="l"/>
              <a:pathLst>
                <a:path h="449982" w="2935115">
                  <a:moveTo>
                    <a:pt x="0" y="0"/>
                  </a:moveTo>
                  <a:lnTo>
                    <a:pt x="2935115" y="0"/>
                  </a:lnTo>
                  <a:lnTo>
                    <a:pt x="2935115" y="449982"/>
                  </a:lnTo>
                  <a:lnTo>
                    <a:pt x="0" y="449982"/>
                  </a:lnTo>
                  <a:close/>
                </a:path>
              </a:pathLst>
            </a:custGeom>
            <a:solidFill>
              <a:srgbClr val="FFFFFF"/>
            </a:solidFill>
          </p:spPr>
        </p:sp>
      </p:grpSp>
      <p:sp>
        <p:nvSpPr>
          <p:cNvPr name="Freeform 4" id="4"/>
          <p:cNvSpPr/>
          <p:nvPr/>
        </p:nvSpPr>
        <p:spPr>
          <a:xfrm flipH="true" flipV="false" rot="0">
            <a:off x="-883630" y="9558089"/>
            <a:ext cx="4111803" cy="1457821"/>
          </a:xfrm>
          <a:custGeom>
            <a:avLst/>
            <a:gdLst/>
            <a:ahLst/>
            <a:cxnLst/>
            <a:rect r="r" b="b" t="t" l="l"/>
            <a:pathLst>
              <a:path h="1457821" w="4111803">
                <a:moveTo>
                  <a:pt x="4111804" y="0"/>
                </a:moveTo>
                <a:lnTo>
                  <a:pt x="0" y="0"/>
                </a:lnTo>
                <a:lnTo>
                  <a:pt x="0" y="1457822"/>
                </a:lnTo>
                <a:lnTo>
                  <a:pt x="4111804" y="1457822"/>
                </a:lnTo>
                <a:lnTo>
                  <a:pt x="411180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441250" y="65687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432853" y="2026618"/>
            <a:ext cx="9763418" cy="6971261"/>
            <a:chOff x="0" y="0"/>
            <a:chExt cx="2294294" cy="1638168"/>
          </a:xfrm>
        </p:grpSpPr>
        <p:sp>
          <p:nvSpPr>
            <p:cNvPr name="Freeform 7" id="7"/>
            <p:cNvSpPr/>
            <p:nvPr/>
          </p:nvSpPr>
          <p:spPr>
            <a:xfrm flipH="false" flipV="false" rot="0">
              <a:off x="0" y="0"/>
              <a:ext cx="2294294" cy="1638168"/>
            </a:xfrm>
            <a:custGeom>
              <a:avLst/>
              <a:gdLst/>
              <a:ahLst/>
              <a:cxnLst/>
              <a:rect r="r" b="b" t="t" l="l"/>
              <a:pathLst>
                <a:path h="1638168" w="2294294">
                  <a:moveTo>
                    <a:pt x="40441" y="0"/>
                  </a:moveTo>
                  <a:lnTo>
                    <a:pt x="2253853" y="0"/>
                  </a:lnTo>
                  <a:cubicBezTo>
                    <a:pt x="2276188" y="0"/>
                    <a:pt x="2294294" y="18106"/>
                    <a:pt x="2294294" y="40441"/>
                  </a:cubicBezTo>
                  <a:lnTo>
                    <a:pt x="2294294" y="1597728"/>
                  </a:lnTo>
                  <a:cubicBezTo>
                    <a:pt x="2294294" y="1608453"/>
                    <a:pt x="2290033" y="1618740"/>
                    <a:pt x="2282449" y="1626324"/>
                  </a:cubicBezTo>
                  <a:cubicBezTo>
                    <a:pt x="2274865" y="1633908"/>
                    <a:pt x="2264579" y="1638168"/>
                    <a:pt x="2253853" y="1638168"/>
                  </a:cubicBezTo>
                  <a:lnTo>
                    <a:pt x="40441" y="1638168"/>
                  </a:lnTo>
                  <a:cubicBezTo>
                    <a:pt x="29715" y="1638168"/>
                    <a:pt x="19429" y="1633908"/>
                    <a:pt x="11845" y="1626324"/>
                  </a:cubicBezTo>
                  <a:cubicBezTo>
                    <a:pt x="4261" y="1618740"/>
                    <a:pt x="0" y="1608453"/>
                    <a:pt x="0" y="1597728"/>
                  </a:cubicBezTo>
                  <a:lnTo>
                    <a:pt x="0" y="40441"/>
                  </a:lnTo>
                  <a:cubicBezTo>
                    <a:pt x="0" y="29715"/>
                    <a:pt x="4261" y="19429"/>
                    <a:pt x="11845" y="11845"/>
                  </a:cubicBezTo>
                  <a:cubicBezTo>
                    <a:pt x="19429" y="4261"/>
                    <a:pt x="29715" y="0"/>
                    <a:pt x="40441" y="0"/>
                  </a:cubicBezTo>
                  <a:close/>
                </a:path>
              </a:pathLst>
            </a:custGeom>
            <a:solidFill>
              <a:srgbClr val="DE570E"/>
            </a:solidFill>
          </p:spPr>
        </p:sp>
        <p:sp>
          <p:nvSpPr>
            <p:cNvPr name="TextBox 8" id="8"/>
            <p:cNvSpPr txBox="true"/>
            <p:nvPr/>
          </p:nvSpPr>
          <p:spPr>
            <a:xfrm>
              <a:off x="0" y="-47625"/>
              <a:ext cx="2294294" cy="1685793"/>
            </a:xfrm>
            <a:prstGeom prst="rect">
              <a:avLst/>
            </a:prstGeom>
          </p:spPr>
          <p:txBody>
            <a:bodyPr anchor="ctr" rtlCol="false" tIns="50800" lIns="50800" bIns="50800" rIns="50800"/>
            <a:lstStyle/>
            <a:p>
              <a:pPr algn="ctr">
                <a:lnSpc>
                  <a:spcPts val="2100"/>
                </a:lnSpc>
              </a:pPr>
            </a:p>
          </p:txBody>
        </p:sp>
      </p:grpSp>
      <p:sp>
        <p:nvSpPr>
          <p:cNvPr name="Freeform 9" id="9"/>
          <p:cNvSpPr/>
          <p:nvPr/>
        </p:nvSpPr>
        <p:spPr>
          <a:xfrm flipH="false" flipV="false" rot="0">
            <a:off x="587084" y="4917542"/>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853195" y="2401008"/>
            <a:ext cx="8979975" cy="6237998"/>
          </a:xfrm>
          <a:custGeom>
            <a:avLst/>
            <a:gdLst/>
            <a:ahLst/>
            <a:cxnLst/>
            <a:rect r="r" b="b" t="t" l="l"/>
            <a:pathLst>
              <a:path h="6237998" w="8979975">
                <a:moveTo>
                  <a:pt x="0" y="0"/>
                </a:moveTo>
                <a:lnTo>
                  <a:pt x="8979976" y="0"/>
                </a:lnTo>
                <a:lnTo>
                  <a:pt x="8979976" y="6237998"/>
                </a:lnTo>
                <a:lnTo>
                  <a:pt x="0" y="6237998"/>
                </a:lnTo>
                <a:lnTo>
                  <a:pt x="0" y="0"/>
                </a:lnTo>
                <a:close/>
              </a:path>
            </a:pathLst>
          </a:custGeom>
          <a:blipFill>
            <a:blip r:embed="rId6"/>
            <a:stretch>
              <a:fillRect l="0" t="0" r="0" b="0"/>
            </a:stretch>
          </a:blipFill>
        </p:spPr>
      </p:sp>
      <p:sp>
        <p:nvSpPr>
          <p:cNvPr name="TextBox 11" id="11"/>
          <p:cNvSpPr txBox="true"/>
          <p:nvPr/>
        </p:nvSpPr>
        <p:spPr>
          <a:xfrm rot="0">
            <a:off x="1028700" y="809000"/>
            <a:ext cx="4398947" cy="895350"/>
          </a:xfrm>
          <a:prstGeom prst="rect">
            <a:avLst/>
          </a:prstGeom>
        </p:spPr>
        <p:txBody>
          <a:bodyPr anchor="t" rtlCol="false" tIns="0" lIns="0" bIns="0" rIns="0">
            <a:spAutoFit/>
          </a:bodyPr>
          <a:lstStyle/>
          <a:p>
            <a:pPr algn="l">
              <a:lnSpc>
                <a:spcPts val="6599"/>
              </a:lnSpc>
            </a:pPr>
            <a:r>
              <a:rPr lang="en-US" sz="5499" b="true">
                <a:solidFill>
                  <a:srgbClr val="DE570E"/>
                </a:solidFill>
                <a:latin typeface="Telegraf Bold"/>
                <a:ea typeface="Telegraf Bold"/>
                <a:cs typeface="Telegraf Bold"/>
                <a:sym typeface="Telegraf Bold"/>
              </a:rPr>
              <a:t>Key Metrics</a:t>
            </a:r>
          </a:p>
        </p:txBody>
      </p:sp>
      <p:sp>
        <p:nvSpPr>
          <p:cNvPr name="TextBox 12" id="12"/>
          <p:cNvSpPr txBox="true"/>
          <p:nvPr/>
        </p:nvSpPr>
        <p:spPr>
          <a:xfrm rot="0">
            <a:off x="10196271" y="2830336"/>
            <a:ext cx="7686595" cy="1260055"/>
          </a:xfrm>
          <a:prstGeom prst="rect">
            <a:avLst/>
          </a:prstGeom>
        </p:spPr>
        <p:txBody>
          <a:bodyPr anchor="t" rtlCol="false" tIns="0" lIns="0" bIns="0" rIns="0">
            <a:spAutoFit/>
          </a:bodyPr>
          <a:lstStyle/>
          <a:p>
            <a:pPr algn="l" marL="785467" indent="-392733" lvl="1">
              <a:lnSpc>
                <a:spcPts val="5093"/>
              </a:lnSpc>
              <a:buFont typeface="Arial"/>
              <a:buChar char="•"/>
            </a:pPr>
            <a:r>
              <a:rPr lang="en-US" sz="3638">
                <a:solidFill>
                  <a:srgbClr val="DE570E"/>
                </a:solidFill>
                <a:latin typeface="Canva Sans"/>
                <a:ea typeface="Canva Sans"/>
                <a:cs typeface="Canva Sans"/>
                <a:sym typeface="Canva Sans"/>
              </a:rPr>
              <a:t>The above graph shows the hour wise  call distribution.</a:t>
            </a:r>
          </a:p>
        </p:txBody>
      </p:sp>
      <p:sp>
        <p:nvSpPr>
          <p:cNvPr name="TextBox 13" id="13"/>
          <p:cNvSpPr txBox="true"/>
          <p:nvPr/>
        </p:nvSpPr>
        <p:spPr>
          <a:xfrm rot="0">
            <a:off x="10196271" y="4611739"/>
            <a:ext cx="7686595" cy="1178072"/>
          </a:xfrm>
          <a:prstGeom prst="rect">
            <a:avLst/>
          </a:prstGeom>
        </p:spPr>
        <p:txBody>
          <a:bodyPr anchor="t" rtlCol="false" tIns="0" lIns="0" bIns="0" rIns="0">
            <a:spAutoFit/>
          </a:bodyPr>
          <a:lstStyle/>
          <a:p>
            <a:pPr algn="l" marL="731506" indent="-365753" lvl="1">
              <a:lnSpc>
                <a:spcPts val="4743"/>
              </a:lnSpc>
              <a:buFont typeface="Arial"/>
              <a:buChar char="•"/>
            </a:pPr>
            <a:r>
              <a:rPr lang="en-US" sz="3388">
                <a:solidFill>
                  <a:srgbClr val="DE570E"/>
                </a:solidFill>
                <a:latin typeface="Canva Sans"/>
                <a:ea typeface="Canva Sans"/>
                <a:cs typeface="Canva Sans"/>
                <a:sym typeface="Canva Sans"/>
              </a:rPr>
              <a:t>660 calls are the most in a single an  hour .</a:t>
            </a:r>
          </a:p>
        </p:txBody>
      </p:sp>
      <p:sp>
        <p:nvSpPr>
          <p:cNvPr name="TextBox 14" id="14"/>
          <p:cNvSpPr txBox="true"/>
          <p:nvPr/>
        </p:nvSpPr>
        <p:spPr>
          <a:xfrm rot="0">
            <a:off x="10196271" y="6123438"/>
            <a:ext cx="7851838" cy="2213095"/>
          </a:xfrm>
          <a:prstGeom prst="rect">
            <a:avLst/>
          </a:prstGeom>
        </p:spPr>
        <p:txBody>
          <a:bodyPr anchor="t" rtlCol="false" tIns="0" lIns="0" bIns="0" rIns="0">
            <a:spAutoFit/>
          </a:bodyPr>
          <a:lstStyle/>
          <a:p>
            <a:pPr algn="l" marL="680043" indent="-340021" lvl="1">
              <a:lnSpc>
                <a:spcPts val="4409"/>
              </a:lnSpc>
              <a:buFont typeface="Arial"/>
              <a:buChar char="•"/>
            </a:pPr>
            <a:r>
              <a:rPr lang="en-US" sz="3149">
                <a:solidFill>
                  <a:srgbClr val="DE570E"/>
                </a:solidFill>
                <a:latin typeface="Canva Sans"/>
                <a:ea typeface="Canva Sans"/>
                <a:cs typeface="Canva Sans"/>
                <a:sym typeface="Canva Sans"/>
              </a:rPr>
              <a:t>The mid-morning hours generally recieves more number of calls round the whole day</a:t>
            </a:r>
          </a:p>
          <a:p>
            <a:pPr algn="l">
              <a:lnSpc>
                <a:spcPts val="4409"/>
              </a:lnSpc>
            </a:pPr>
            <a:r>
              <a:rPr lang="en-US" sz="3149">
                <a:solidFill>
                  <a:srgbClr val="DE570E"/>
                </a:solidFill>
                <a:latin typeface="Canva Sans"/>
                <a:ea typeface="Canva Sans"/>
                <a:cs typeface="Canva Sans"/>
                <a:sym typeface="Canva Sans"/>
              </a:rPr>
              <a:t>       as per the dataset.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791118"/>
            <a:ext cx="9873078" cy="6817920"/>
            <a:chOff x="0" y="0"/>
            <a:chExt cx="2294294" cy="1584340"/>
          </a:xfrm>
        </p:grpSpPr>
        <p:sp>
          <p:nvSpPr>
            <p:cNvPr name="Freeform 3" id="3"/>
            <p:cNvSpPr/>
            <p:nvPr/>
          </p:nvSpPr>
          <p:spPr>
            <a:xfrm flipH="false" flipV="false" rot="0">
              <a:off x="0" y="0"/>
              <a:ext cx="2294294" cy="1584340"/>
            </a:xfrm>
            <a:custGeom>
              <a:avLst/>
              <a:gdLst/>
              <a:ahLst/>
              <a:cxnLst/>
              <a:rect r="r" b="b" t="t" l="l"/>
              <a:pathLst>
                <a:path h="1584340" w="2294294">
                  <a:moveTo>
                    <a:pt x="39991" y="0"/>
                  </a:moveTo>
                  <a:lnTo>
                    <a:pt x="2254303" y="0"/>
                  </a:lnTo>
                  <a:cubicBezTo>
                    <a:pt x="2276389" y="0"/>
                    <a:pt x="2294294" y="17905"/>
                    <a:pt x="2294294" y="39991"/>
                  </a:cubicBezTo>
                  <a:lnTo>
                    <a:pt x="2294294" y="1544349"/>
                  </a:lnTo>
                  <a:cubicBezTo>
                    <a:pt x="2294294" y="1566435"/>
                    <a:pt x="2276389" y="1584340"/>
                    <a:pt x="2254303" y="1584340"/>
                  </a:cubicBezTo>
                  <a:lnTo>
                    <a:pt x="39991" y="1584340"/>
                  </a:lnTo>
                  <a:cubicBezTo>
                    <a:pt x="17905" y="1584340"/>
                    <a:pt x="0" y="1566435"/>
                    <a:pt x="0" y="1544349"/>
                  </a:cubicBezTo>
                  <a:lnTo>
                    <a:pt x="0" y="39991"/>
                  </a:lnTo>
                  <a:cubicBezTo>
                    <a:pt x="0" y="17905"/>
                    <a:pt x="17905" y="0"/>
                    <a:pt x="39991" y="0"/>
                  </a:cubicBezTo>
                  <a:close/>
                </a:path>
              </a:pathLst>
            </a:custGeom>
            <a:solidFill>
              <a:srgbClr val="DE570E"/>
            </a:solidFill>
          </p:spPr>
        </p:sp>
        <p:sp>
          <p:nvSpPr>
            <p:cNvPr name="TextBox 4" id="4"/>
            <p:cNvSpPr txBox="true"/>
            <p:nvPr/>
          </p:nvSpPr>
          <p:spPr>
            <a:xfrm>
              <a:off x="0" y="-47625"/>
              <a:ext cx="2294294" cy="1631965"/>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300124" y="2127065"/>
            <a:ext cx="9330230" cy="6120289"/>
          </a:xfrm>
          <a:custGeom>
            <a:avLst/>
            <a:gdLst/>
            <a:ahLst/>
            <a:cxnLst/>
            <a:rect r="r" b="b" t="t" l="l"/>
            <a:pathLst>
              <a:path h="6120289" w="9330230">
                <a:moveTo>
                  <a:pt x="0" y="0"/>
                </a:moveTo>
                <a:lnTo>
                  <a:pt x="9330230" y="0"/>
                </a:lnTo>
                <a:lnTo>
                  <a:pt x="9330230" y="6120289"/>
                </a:lnTo>
                <a:lnTo>
                  <a:pt x="0" y="6120289"/>
                </a:lnTo>
                <a:lnTo>
                  <a:pt x="0" y="0"/>
                </a:lnTo>
                <a:close/>
              </a:path>
            </a:pathLst>
          </a:custGeom>
          <a:blipFill>
            <a:blip r:embed="rId2"/>
            <a:stretch>
              <a:fillRect l="0" t="0" r="0" b="0"/>
            </a:stretch>
          </a:blipFill>
        </p:spPr>
      </p:sp>
      <p:sp>
        <p:nvSpPr>
          <p:cNvPr name="TextBox 6" id="6"/>
          <p:cNvSpPr txBox="true"/>
          <p:nvPr/>
        </p:nvSpPr>
        <p:spPr>
          <a:xfrm rot="0">
            <a:off x="1528295" y="547687"/>
            <a:ext cx="4398947" cy="895350"/>
          </a:xfrm>
          <a:prstGeom prst="rect">
            <a:avLst/>
          </a:prstGeom>
        </p:spPr>
        <p:txBody>
          <a:bodyPr anchor="t" rtlCol="false" tIns="0" lIns="0" bIns="0" rIns="0">
            <a:spAutoFit/>
          </a:bodyPr>
          <a:lstStyle/>
          <a:p>
            <a:pPr algn="l">
              <a:lnSpc>
                <a:spcPts val="6599"/>
              </a:lnSpc>
            </a:pPr>
            <a:r>
              <a:rPr lang="en-US" sz="5499" b="true">
                <a:solidFill>
                  <a:srgbClr val="DE570E"/>
                </a:solidFill>
                <a:latin typeface="Telegraf Bold"/>
                <a:ea typeface="Telegraf Bold"/>
                <a:cs typeface="Telegraf Bold"/>
                <a:sym typeface="Telegraf Bold"/>
              </a:rPr>
              <a:t>Key Metrics</a:t>
            </a:r>
          </a:p>
        </p:txBody>
      </p:sp>
      <p:sp>
        <p:nvSpPr>
          <p:cNvPr name="TextBox 7" id="7"/>
          <p:cNvSpPr txBox="true"/>
          <p:nvPr/>
        </p:nvSpPr>
        <p:spPr>
          <a:xfrm rot="0">
            <a:off x="10945663" y="2557830"/>
            <a:ext cx="7686595" cy="1260055"/>
          </a:xfrm>
          <a:prstGeom prst="rect">
            <a:avLst/>
          </a:prstGeom>
        </p:spPr>
        <p:txBody>
          <a:bodyPr anchor="t" rtlCol="false" tIns="0" lIns="0" bIns="0" rIns="0">
            <a:spAutoFit/>
          </a:bodyPr>
          <a:lstStyle/>
          <a:p>
            <a:pPr algn="l" marL="785467" indent="-392733" lvl="1">
              <a:lnSpc>
                <a:spcPts val="5093"/>
              </a:lnSpc>
              <a:buFont typeface="Arial"/>
              <a:buChar char="•"/>
            </a:pPr>
            <a:r>
              <a:rPr lang="en-US" sz="3638">
                <a:solidFill>
                  <a:srgbClr val="DE570E"/>
                </a:solidFill>
                <a:latin typeface="Canva Sans"/>
                <a:ea typeface="Canva Sans"/>
                <a:cs typeface="Canva Sans"/>
                <a:sym typeface="Canva Sans"/>
              </a:rPr>
              <a:t>The above graph shows the Day-wise call distribution.</a:t>
            </a:r>
          </a:p>
        </p:txBody>
      </p:sp>
      <p:sp>
        <p:nvSpPr>
          <p:cNvPr name="TextBox 8" id="8"/>
          <p:cNvSpPr txBox="true"/>
          <p:nvPr/>
        </p:nvSpPr>
        <p:spPr>
          <a:xfrm rot="0">
            <a:off x="10901778" y="4265472"/>
            <a:ext cx="6846368" cy="1776800"/>
          </a:xfrm>
          <a:prstGeom prst="rect">
            <a:avLst/>
          </a:prstGeom>
        </p:spPr>
        <p:txBody>
          <a:bodyPr anchor="t" rtlCol="false" tIns="0" lIns="0" bIns="0" rIns="0">
            <a:spAutoFit/>
          </a:bodyPr>
          <a:lstStyle/>
          <a:p>
            <a:pPr algn="l" marL="731506" indent="-365753" lvl="1">
              <a:lnSpc>
                <a:spcPts val="4743"/>
              </a:lnSpc>
              <a:buFont typeface="Arial"/>
              <a:buChar char="•"/>
            </a:pPr>
            <a:r>
              <a:rPr lang="en-US" sz="3388">
                <a:solidFill>
                  <a:srgbClr val="DE570E"/>
                </a:solidFill>
                <a:latin typeface="Canva Sans"/>
                <a:ea typeface="Canva Sans"/>
                <a:cs typeface="Canva Sans"/>
                <a:sym typeface="Canva Sans"/>
              </a:rPr>
              <a:t>430 calls is the maximum amount of call received on a single day.</a:t>
            </a:r>
          </a:p>
        </p:txBody>
      </p:sp>
      <p:sp>
        <p:nvSpPr>
          <p:cNvPr name="TextBox 9" id="9"/>
          <p:cNvSpPr txBox="true"/>
          <p:nvPr/>
        </p:nvSpPr>
        <p:spPr>
          <a:xfrm rot="0">
            <a:off x="10945663" y="6395944"/>
            <a:ext cx="6802484" cy="1656488"/>
          </a:xfrm>
          <a:prstGeom prst="rect">
            <a:avLst/>
          </a:prstGeom>
        </p:spPr>
        <p:txBody>
          <a:bodyPr anchor="t" rtlCol="false" tIns="0" lIns="0" bIns="0" rIns="0">
            <a:spAutoFit/>
          </a:bodyPr>
          <a:lstStyle/>
          <a:p>
            <a:pPr algn="l" marL="680043" indent="-340021" lvl="1">
              <a:lnSpc>
                <a:spcPts val="4409"/>
              </a:lnSpc>
              <a:buFont typeface="Arial"/>
              <a:buChar char="•"/>
            </a:pPr>
            <a:r>
              <a:rPr lang="en-US" sz="3149">
                <a:solidFill>
                  <a:srgbClr val="DE570E"/>
                </a:solidFill>
                <a:latin typeface="Canva Sans"/>
                <a:ea typeface="Canva Sans"/>
                <a:cs typeface="Canva Sans"/>
                <a:sym typeface="Canva Sans"/>
              </a:rPr>
              <a:t>On an average the call center recieves around 250 calls on a daily basis.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5495" y="656871"/>
            <a:ext cx="8045761" cy="1233493"/>
            <a:chOff x="0" y="0"/>
            <a:chExt cx="2935115" cy="449982"/>
          </a:xfrm>
        </p:grpSpPr>
        <p:sp>
          <p:nvSpPr>
            <p:cNvPr name="Freeform 3" id="3"/>
            <p:cNvSpPr/>
            <p:nvPr/>
          </p:nvSpPr>
          <p:spPr>
            <a:xfrm flipH="false" flipV="false" rot="0">
              <a:off x="0" y="0"/>
              <a:ext cx="2935115" cy="449982"/>
            </a:xfrm>
            <a:custGeom>
              <a:avLst/>
              <a:gdLst/>
              <a:ahLst/>
              <a:cxnLst/>
              <a:rect r="r" b="b" t="t" l="l"/>
              <a:pathLst>
                <a:path h="449982" w="2935115">
                  <a:moveTo>
                    <a:pt x="0" y="0"/>
                  </a:moveTo>
                  <a:lnTo>
                    <a:pt x="2935115" y="0"/>
                  </a:lnTo>
                  <a:lnTo>
                    <a:pt x="2935115" y="449982"/>
                  </a:lnTo>
                  <a:lnTo>
                    <a:pt x="0" y="449982"/>
                  </a:lnTo>
                  <a:close/>
                </a:path>
              </a:pathLst>
            </a:custGeom>
            <a:solidFill>
              <a:srgbClr val="FFFFFF"/>
            </a:solidFill>
          </p:spPr>
        </p:sp>
      </p:grpSp>
      <p:grpSp>
        <p:nvGrpSpPr>
          <p:cNvPr name="Group 4" id="4"/>
          <p:cNvGrpSpPr/>
          <p:nvPr/>
        </p:nvGrpSpPr>
        <p:grpSpPr>
          <a:xfrm rot="0">
            <a:off x="769242" y="2151002"/>
            <a:ext cx="7796486" cy="6890195"/>
            <a:chOff x="0" y="0"/>
            <a:chExt cx="2053395" cy="1814702"/>
          </a:xfrm>
        </p:grpSpPr>
        <p:sp>
          <p:nvSpPr>
            <p:cNvPr name="Freeform 5" id="5"/>
            <p:cNvSpPr/>
            <p:nvPr/>
          </p:nvSpPr>
          <p:spPr>
            <a:xfrm flipH="false" flipV="false" rot="0">
              <a:off x="0" y="0"/>
              <a:ext cx="2053395" cy="1814702"/>
            </a:xfrm>
            <a:custGeom>
              <a:avLst/>
              <a:gdLst/>
              <a:ahLst/>
              <a:cxnLst/>
              <a:rect r="r" b="b" t="t" l="l"/>
              <a:pathLst>
                <a:path h="1814702" w="2053395">
                  <a:moveTo>
                    <a:pt x="50643" y="0"/>
                  </a:moveTo>
                  <a:lnTo>
                    <a:pt x="2002752" y="0"/>
                  </a:lnTo>
                  <a:cubicBezTo>
                    <a:pt x="2030722" y="0"/>
                    <a:pt x="2053395" y="22674"/>
                    <a:pt x="2053395" y="50643"/>
                  </a:cubicBezTo>
                  <a:lnTo>
                    <a:pt x="2053395" y="1764059"/>
                  </a:lnTo>
                  <a:cubicBezTo>
                    <a:pt x="2053395" y="1792028"/>
                    <a:pt x="2030722" y="1814702"/>
                    <a:pt x="2002752" y="1814702"/>
                  </a:cubicBezTo>
                  <a:lnTo>
                    <a:pt x="50643" y="1814702"/>
                  </a:lnTo>
                  <a:cubicBezTo>
                    <a:pt x="22674" y="1814702"/>
                    <a:pt x="0" y="1792028"/>
                    <a:pt x="0" y="1764059"/>
                  </a:cubicBezTo>
                  <a:lnTo>
                    <a:pt x="0" y="50643"/>
                  </a:lnTo>
                  <a:cubicBezTo>
                    <a:pt x="0" y="22674"/>
                    <a:pt x="22674" y="0"/>
                    <a:pt x="50643" y="0"/>
                  </a:cubicBezTo>
                  <a:close/>
                </a:path>
              </a:pathLst>
            </a:custGeom>
            <a:solidFill>
              <a:srgbClr val="DE570E"/>
            </a:solidFill>
          </p:spPr>
        </p:sp>
        <p:sp>
          <p:nvSpPr>
            <p:cNvPr name="TextBox 6" id="6"/>
            <p:cNvSpPr txBox="true"/>
            <p:nvPr/>
          </p:nvSpPr>
          <p:spPr>
            <a:xfrm>
              <a:off x="0" y="-47625"/>
              <a:ext cx="2053395" cy="1862327"/>
            </a:xfrm>
            <a:prstGeom prst="rect">
              <a:avLst/>
            </a:prstGeom>
          </p:spPr>
          <p:txBody>
            <a:bodyPr anchor="ctr" rtlCol="false" tIns="50800" lIns="50800" bIns="50800" rIns="50800"/>
            <a:lstStyle/>
            <a:p>
              <a:pPr algn="ctr">
                <a:lnSpc>
                  <a:spcPts val="2100"/>
                </a:lnSpc>
              </a:pPr>
            </a:p>
          </p:txBody>
        </p:sp>
      </p:grpSp>
      <p:sp>
        <p:nvSpPr>
          <p:cNvPr name="Freeform 7" id="7"/>
          <p:cNvSpPr/>
          <p:nvPr/>
        </p:nvSpPr>
        <p:spPr>
          <a:xfrm flipH="false" flipV="false" rot="0">
            <a:off x="17441250" y="65687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08525" y="4917542"/>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84332" y="2440952"/>
            <a:ext cx="7189014" cy="6306313"/>
            <a:chOff x="0" y="0"/>
            <a:chExt cx="940712" cy="825207"/>
          </a:xfrm>
        </p:grpSpPr>
        <p:sp>
          <p:nvSpPr>
            <p:cNvPr name="Freeform 10" id="10"/>
            <p:cNvSpPr/>
            <p:nvPr/>
          </p:nvSpPr>
          <p:spPr>
            <a:xfrm flipH="false" flipV="false" rot="0">
              <a:off x="0" y="0"/>
              <a:ext cx="940712" cy="825207"/>
            </a:xfrm>
            <a:custGeom>
              <a:avLst/>
              <a:gdLst/>
              <a:ahLst/>
              <a:cxnLst/>
              <a:rect r="r" b="b" t="t" l="l"/>
              <a:pathLst>
                <a:path h="825207" w="940712">
                  <a:moveTo>
                    <a:pt x="24769" y="0"/>
                  </a:moveTo>
                  <a:lnTo>
                    <a:pt x="915943" y="0"/>
                  </a:lnTo>
                  <a:cubicBezTo>
                    <a:pt x="922513" y="0"/>
                    <a:pt x="928813" y="2610"/>
                    <a:pt x="933458" y="7255"/>
                  </a:cubicBezTo>
                  <a:cubicBezTo>
                    <a:pt x="938103" y="11900"/>
                    <a:pt x="940712" y="18200"/>
                    <a:pt x="940712" y="24769"/>
                  </a:cubicBezTo>
                  <a:lnTo>
                    <a:pt x="940712" y="800438"/>
                  </a:lnTo>
                  <a:cubicBezTo>
                    <a:pt x="940712" y="807007"/>
                    <a:pt x="938103" y="813308"/>
                    <a:pt x="933458" y="817953"/>
                  </a:cubicBezTo>
                  <a:cubicBezTo>
                    <a:pt x="928813" y="822598"/>
                    <a:pt x="922513" y="825207"/>
                    <a:pt x="915943" y="825207"/>
                  </a:cubicBezTo>
                  <a:lnTo>
                    <a:pt x="24769" y="825207"/>
                  </a:lnTo>
                  <a:cubicBezTo>
                    <a:pt x="18200" y="825207"/>
                    <a:pt x="11900" y="822598"/>
                    <a:pt x="7255" y="817953"/>
                  </a:cubicBezTo>
                  <a:cubicBezTo>
                    <a:pt x="2610" y="813308"/>
                    <a:pt x="0" y="807007"/>
                    <a:pt x="0" y="800438"/>
                  </a:cubicBezTo>
                  <a:lnTo>
                    <a:pt x="0" y="24769"/>
                  </a:lnTo>
                  <a:cubicBezTo>
                    <a:pt x="0" y="18200"/>
                    <a:pt x="2610" y="11900"/>
                    <a:pt x="7255" y="7255"/>
                  </a:cubicBezTo>
                  <a:cubicBezTo>
                    <a:pt x="11900" y="2610"/>
                    <a:pt x="18200" y="0"/>
                    <a:pt x="24769" y="0"/>
                  </a:cubicBezTo>
                  <a:close/>
                </a:path>
              </a:pathLst>
            </a:custGeom>
            <a:blipFill>
              <a:blip r:embed="rId4"/>
              <a:stretch>
                <a:fillRect l="-9644" t="0" r="-9644" b="0"/>
              </a:stretch>
            </a:blipFill>
          </p:spPr>
        </p:sp>
      </p:grpSp>
      <p:sp>
        <p:nvSpPr>
          <p:cNvPr name="TextBox 11" id="11"/>
          <p:cNvSpPr txBox="true"/>
          <p:nvPr/>
        </p:nvSpPr>
        <p:spPr>
          <a:xfrm rot="0">
            <a:off x="5930692" y="85585"/>
            <a:ext cx="6041128" cy="1214229"/>
          </a:xfrm>
          <a:prstGeom prst="rect">
            <a:avLst/>
          </a:prstGeom>
        </p:spPr>
        <p:txBody>
          <a:bodyPr anchor="t" rtlCol="false" tIns="0" lIns="0" bIns="0" rIns="0">
            <a:spAutoFit/>
          </a:bodyPr>
          <a:lstStyle/>
          <a:p>
            <a:pPr algn="l">
              <a:lnSpc>
                <a:spcPts val="9063"/>
              </a:lnSpc>
            </a:pPr>
            <a:r>
              <a:rPr lang="en-US" sz="7553" b="true">
                <a:solidFill>
                  <a:srgbClr val="DE570E"/>
                </a:solidFill>
                <a:latin typeface="Telegraf Bold"/>
                <a:ea typeface="Telegraf Bold"/>
                <a:cs typeface="Telegraf Bold"/>
                <a:sym typeface="Telegraf Bold"/>
              </a:rPr>
              <a:t>Key Metrics</a:t>
            </a:r>
          </a:p>
        </p:txBody>
      </p:sp>
      <p:sp>
        <p:nvSpPr>
          <p:cNvPr name="TextBox 12" id="12"/>
          <p:cNvSpPr txBox="true"/>
          <p:nvPr/>
        </p:nvSpPr>
        <p:spPr>
          <a:xfrm rot="0">
            <a:off x="9128754" y="5760463"/>
            <a:ext cx="8533304" cy="2490246"/>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Product-wise revenue Pie Chart , presents an impactful insight that the calls consulation are most profitable.</a:t>
            </a:r>
          </a:p>
        </p:txBody>
      </p:sp>
      <p:sp>
        <p:nvSpPr>
          <p:cNvPr name="TextBox 13" id="13"/>
          <p:cNvSpPr txBox="true"/>
          <p:nvPr/>
        </p:nvSpPr>
        <p:spPr>
          <a:xfrm rot="0">
            <a:off x="9128754" y="2383802"/>
            <a:ext cx="8533304" cy="3121192"/>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Product-wise revenue Pie Chart , presents a detailed insight about the revenue generated by different consultation-types as per the percentage of total revenue.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5495" y="656871"/>
            <a:ext cx="8045761" cy="1233493"/>
            <a:chOff x="0" y="0"/>
            <a:chExt cx="2935115" cy="449982"/>
          </a:xfrm>
        </p:grpSpPr>
        <p:sp>
          <p:nvSpPr>
            <p:cNvPr name="Freeform 3" id="3"/>
            <p:cNvSpPr/>
            <p:nvPr/>
          </p:nvSpPr>
          <p:spPr>
            <a:xfrm flipH="false" flipV="false" rot="0">
              <a:off x="0" y="0"/>
              <a:ext cx="2935115" cy="449982"/>
            </a:xfrm>
            <a:custGeom>
              <a:avLst/>
              <a:gdLst/>
              <a:ahLst/>
              <a:cxnLst/>
              <a:rect r="r" b="b" t="t" l="l"/>
              <a:pathLst>
                <a:path h="449982" w="2935115">
                  <a:moveTo>
                    <a:pt x="0" y="0"/>
                  </a:moveTo>
                  <a:lnTo>
                    <a:pt x="2935115" y="0"/>
                  </a:lnTo>
                  <a:lnTo>
                    <a:pt x="2935115" y="449982"/>
                  </a:lnTo>
                  <a:lnTo>
                    <a:pt x="0" y="449982"/>
                  </a:lnTo>
                  <a:close/>
                </a:path>
              </a:pathLst>
            </a:custGeom>
            <a:solidFill>
              <a:srgbClr val="FFFFFF"/>
            </a:solidFill>
          </p:spPr>
        </p:sp>
      </p:grpSp>
      <p:grpSp>
        <p:nvGrpSpPr>
          <p:cNvPr name="Group 4" id="4"/>
          <p:cNvGrpSpPr/>
          <p:nvPr/>
        </p:nvGrpSpPr>
        <p:grpSpPr>
          <a:xfrm rot="0">
            <a:off x="769242" y="2151002"/>
            <a:ext cx="7796486" cy="6890195"/>
            <a:chOff x="0" y="0"/>
            <a:chExt cx="2053395" cy="1814702"/>
          </a:xfrm>
        </p:grpSpPr>
        <p:sp>
          <p:nvSpPr>
            <p:cNvPr name="Freeform 5" id="5"/>
            <p:cNvSpPr/>
            <p:nvPr/>
          </p:nvSpPr>
          <p:spPr>
            <a:xfrm flipH="false" flipV="false" rot="0">
              <a:off x="0" y="0"/>
              <a:ext cx="2053395" cy="1814702"/>
            </a:xfrm>
            <a:custGeom>
              <a:avLst/>
              <a:gdLst/>
              <a:ahLst/>
              <a:cxnLst/>
              <a:rect r="r" b="b" t="t" l="l"/>
              <a:pathLst>
                <a:path h="1814702" w="2053395">
                  <a:moveTo>
                    <a:pt x="50643" y="0"/>
                  </a:moveTo>
                  <a:lnTo>
                    <a:pt x="2002752" y="0"/>
                  </a:lnTo>
                  <a:cubicBezTo>
                    <a:pt x="2030722" y="0"/>
                    <a:pt x="2053395" y="22674"/>
                    <a:pt x="2053395" y="50643"/>
                  </a:cubicBezTo>
                  <a:lnTo>
                    <a:pt x="2053395" y="1764059"/>
                  </a:lnTo>
                  <a:cubicBezTo>
                    <a:pt x="2053395" y="1792028"/>
                    <a:pt x="2030722" y="1814702"/>
                    <a:pt x="2002752" y="1814702"/>
                  </a:cubicBezTo>
                  <a:lnTo>
                    <a:pt x="50643" y="1814702"/>
                  </a:lnTo>
                  <a:cubicBezTo>
                    <a:pt x="22674" y="1814702"/>
                    <a:pt x="0" y="1792028"/>
                    <a:pt x="0" y="1764059"/>
                  </a:cubicBezTo>
                  <a:lnTo>
                    <a:pt x="0" y="50643"/>
                  </a:lnTo>
                  <a:cubicBezTo>
                    <a:pt x="0" y="22674"/>
                    <a:pt x="22674" y="0"/>
                    <a:pt x="50643" y="0"/>
                  </a:cubicBezTo>
                  <a:close/>
                </a:path>
              </a:pathLst>
            </a:custGeom>
            <a:solidFill>
              <a:srgbClr val="DE570E"/>
            </a:solidFill>
          </p:spPr>
        </p:sp>
        <p:sp>
          <p:nvSpPr>
            <p:cNvPr name="TextBox 6" id="6"/>
            <p:cNvSpPr txBox="true"/>
            <p:nvPr/>
          </p:nvSpPr>
          <p:spPr>
            <a:xfrm>
              <a:off x="0" y="-47625"/>
              <a:ext cx="2053395" cy="1862327"/>
            </a:xfrm>
            <a:prstGeom prst="rect">
              <a:avLst/>
            </a:prstGeom>
          </p:spPr>
          <p:txBody>
            <a:bodyPr anchor="ctr" rtlCol="false" tIns="50800" lIns="50800" bIns="50800" rIns="50800"/>
            <a:lstStyle/>
            <a:p>
              <a:pPr algn="ctr">
                <a:lnSpc>
                  <a:spcPts val="2100"/>
                </a:lnSpc>
              </a:pPr>
            </a:p>
          </p:txBody>
        </p:sp>
      </p:grpSp>
      <p:sp>
        <p:nvSpPr>
          <p:cNvPr name="Freeform 7" id="7"/>
          <p:cNvSpPr/>
          <p:nvPr/>
        </p:nvSpPr>
        <p:spPr>
          <a:xfrm flipH="false" flipV="false" rot="0">
            <a:off x="17441250" y="65687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08525" y="4917542"/>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72978" y="2442943"/>
            <a:ext cx="7189014" cy="6306313"/>
            <a:chOff x="0" y="0"/>
            <a:chExt cx="940712" cy="825207"/>
          </a:xfrm>
        </p:grpSpPr>
        <p:sp>
          <p:nvSpPr>
            <p:cNvPr name="Freeform 10" id="10"/>
            <p:cNvSpPr/>
            <p:nvPr/>
          </p:nvSpPr>
          <p:spPr>
            <a:xfrm flipH="false" flipV="false" rot="0">
              <a:off x="0" y="0"/>
              <a:ext cx="940712" cy="825207"/>
            </a:xfrm>
            <a:custGeom>
              <a:avLst/>
              <a:gdLst/>
              <a:ahLst/>
              <a:cxnLst/>
              <a:rect r="r" b="b" t="t" l="l"/>
              <a:pathLst>
                <a:path h="825207" w="940712">
                  <a:moveTo>
                    <a:pt x="24769" y="0"/>
                  </a:moveTo>
                  <a:lnTo>
                    <a:pt x="915943" y="0"/>
                  </a:lnTo>
                  <a:cubicBezTo>
                    <a:pt x="922513" y="0"/>
                    <a:pt x="928813" y="2610"/>
                    <a:pt x="933458" y="7255"/>
                  </a:cubicBezTo>
                  <a:cubicBezTo>
                    <a:pt x="938103" y="11900"/>
                    <a:pt x="940712" y="18200"/>
                    <a:pt x="940712" y="24769"/>
                  </a:cubicBezTo>
                  <a:lnTo>
                    <a:pt x="940712" y="800438"/>
                  </a:lnTo>
                  <a:cubicBezTo>
                    <a:pt x="940712" y="807007"/>
                    <a:pt x="938103" y="813308"/>
                    <a:pt x="933458" y="817953"/>
                  </a:cubicBezTo>
                  <a:cubicBezTo>
                    <a:pt x="928813" y="822598"/>
                    <a:pt x="922513" y="825207"/>
                    <a:pt x="915943" y="825207"/>
                  </a:cubicBezTo>
                  <a:lnTo>
                    <a:pt x="24769" y="825207"/>
                  </a:lnTo>
                  <a:cubicBezTo>
                    <a:pt x="18200" y="825207"/>
                    <a:pt x="11900" y="822598"/>
                    <a:pt x="7255" y="817953"/>
                  </a:cubicBezTo>
                  <a:cubicBezTo>
                    <a:pt x="2610" y="813308"/>
                    <a:pt x="0" y="807007"/>
                    <a:pt x="0" y="800438"/>
                  </a:cubicBezTo>
                  <a:lnTo>
                    <a:pt x="0" y="24769"/>
                  </a:lnTo>
                  <a:cubicBezTo>
                    <a:pt x="0" y="18200"/>
                    <a:pt x="2610" y="11900"/>
                    <a:pt x="7255" y="7255"/>
                  </a:cubicBezTo>
                  <a:cubicBezTo>
                    <a:pt x="11900" y="2610"/>
                    <a:pt x="18200" y="0"/>
                    <a:pt x="24769" y="0"/>
                  </a:cubicBezTo>
                  <a:close/>
                </a:path>
              </a:pathLst>
            </a:custGeom>
            <a:blipFill>
              <a:blip r:embed="rId4"/>
              <a:stretch>
                <a:fillRect l="-17867" t="0" r="-3968" b="0"/>
              </a:stretch>
            </a:blipFill>
          </p:spPr>
        </p:sp>
      </p:grpSp>
      <p:sp>
        <p:nvSpPr>
          <p:cNvPr name="TextBox 11" id="11"/>
          <p:cNvSpPr txBox="true"/>
          <p:nvPr/>
        </p:nvSpPr>
        <p:spPr>
          <a:xfrm rot="0">
            <a:off x="5930692" y="85585"/>
            <a:ext cx="6041128" cy="1214229"/>
          </a:xfrm>
          <a:prstGeom prst="rect">
            <a:avLst/>
          </a:prstGeom>
        </p:spPr>
        <p:txBody>
          <a:bodyPr anchor="t" rtlCol="false" tIns="0" lIns="0" bIns="0" rIns="0">
            <a:spAutoFit/>
          </a:bodyPr>
          <a:lstStyle/>
          <a:p>
            <a:pPr algn="l">
              <a:lnSpc>
                <a:spcPts val="9063"/>
              </a:lnSpc>
            </a:pPr>
            <a:r>
              <a:rPr lang="en-US" sz="7553" b="true">
                <a:solidFill>
                  <a:srgbClr val="DE570E"/>
                </a:solidFill>
                <a:latin typeface="Telegraf Bold"/>
                <a:ea typeface="Telegraf Bold"/>
                <a:cs typeface="Telegraf Bold"/>
                <a:sym typeface="Telegraf Bold"/>
              </a:rPr>
              <a:t>Key Metrics</a:t>
            </a:r>
          </a:p>
        </p:txBody>
      </p:sp>
      <p:sp>
        <p:nvSpPr>
          <p:cNvPr name="TextBox 12" id="12"/>
          <p:cNvSpPr txBox="true"/>
          <p:nvPr/>
        </p:nvSpPr>
        <p:spPr>
          <a:xfrm rot="0">
            <a:off x="9128754" y="5760463"/>
            <a:ext cx="8533304" cy="1228353"/>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least amount of consultations appear from dashboard.</a:t>
            </a:r>
          </a:p>
        </p:txBody>
      </p:sp>
      <p:sp>
        <p:nvSpPr>
          <p:cNvPr name="TextBox 13" id="13"/>
          <p:cNvSpPr txBox="true"/>
          <p:nvPr/>
        </p:nvSpPr>
        <p:spPr>
          <a:xfrm rot="0">
            <a:off x="9128754" y="2383802"/>
            <a:ext cx="8533304" cy="3121192"/>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website distribution pie chart is presented with the different websites showing count consultations through different website chanells.</a:t>
            </a:r>
          </a:p>
        </p:txBody>
      </p:sp>
      <p:sp>
        <p:nvSpPr>
          <p:cNvPr name="TextBox 14" id="14"/>
          <p:cNvSpPr txBox="true"/>
          <p:nvPr/>
        </p:nvSpPr>
        <p:spPr>
          <a:xfrm rot="0">
            <a:off x="9128754" y="7520904"/>
            <a:ext cx="8533304" cy="1228353"/>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most amount consultations are  from gurucool.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5495" y="656871"/>
            <a:ext cx="8045761" cy="1233493"/>
            <a:chOff x="0" y="0"/>
            <a:chExt cx="2935115" cy="449982"/>
          </a:xfrm>
        </p:grpSpPr>
        <p:sp>
          <p:nvSpPr>
            <p:cNvPr name="Freeform 3" id="3"/>
            <p:cNvSpPr/>
            <p:nvPr/>
          </p:nvSpPr>
          <p:spPr>
            <a:xfrm flipH="false" flipV="false" rot="0">
              <a:off x="0" y="0"/>
              <a:ext cx="2935115" cy="449982"/>
            </a:xfrm>
            <a:custGeom>
              <a:avLst/>
              <a:gdLst/>
              <a:ahLst/>
              <a:cxnLst/>
              <a:rect r="r" b="b" t="t" l="l"/>
              <a:pathLst>
                <a:path h="449982" w="2935115">
                  <a:moveTo>
                    <a:pt x="0" y="0"/>
                  </a:moveTo>
                  <a:lnTo>
                    <a:pt x="2935115" y="0"/>
                  </a:lnTo>
                  <a:lnTo>
                    <a:pt x="2935115" y="449982"/>
                  </a:lnTo>
                  <a:lnTo>
                    <a:pt x="0" y="449982"/>
                  </a:lnTo>
                  <a:close/>
                </a:path>
              </a:pathLst>
            </a:custGeom>
            <a:solidFill>
              <a:srgbClr val="FFFFFF"/>
            </a:solidFill>
          </p:spPr>
        </p:sp>
      </p:grpSp>
      <p:grpSp>
        <p:nvGrpSpPr>
          <p:cNvPr name="Group 4" id="4"/>
          <p:cNvGrpSpPr/>
          <p:nvPr/>
        </p:nvGrpSpPr>
        <p:grpSpPr>
          <a:xfrm rot="0">
            <a:off x="769242" y="2151002"/>
            <a:ext cx="7796486" cy="6890195"/>
            <a:chOff x="0" y="0"/>
            <a:chExt cx="2053395" cy="1814702"/>
          </a:xfrm>
        </p:grpSpPr>
        <p:sp>
          <p:nvSpPr>
            <p:cNvPr name="Freeform 5" id="5"/>
            <p:cNvSpPr/>
            <p:nvPr/>
          </p:nvSpPr>
          <p:spPr>
            <a:xfrm flipH="false" flipV="false" rot="0">
              <a:off x="0" y="0"/>
              <a:ext cx="2053395" cy="1814702"/>
            </a:xfrm>
            <a:custGeom>
              <a:avLst/>
              <a:gdLst/>
              <a:ahLst/>
              <a:cxnLst/>
              <a:rect r="r" b="b" t="t" l="l"/>
              <a:pathLst>
                <a:path h="1814702" w="2053395">
                  <a:moveTo>
                    <a:pt x="50643" y="0"/>
                  </a:moveTo>
                  <a:lnTo>
                    <a:pt x="2002752" y="0"/>
                  </a:lnTo>
                  <a:cubicBezTo>
                    <a:pt x="2030722" y="0"/>
                    <a:pt x="2053395" y="22674"/>
                    <a:pt x="2053395" y="50643"/>
                  </a:cubicBezTo>
                  <a:lnTo>
                    <a:pt x="2053395" y="1764059"/>
                  </a:lnTo>
                  <a:cubicBezTo>
                    <a:pt x="2053395" y="1792028"/>
                    <a:pt x="2030722" y="1814702"/>
                    <a:pt x="2002752" y="1814702"/>
                  </a:cubicBezTo>
                  <a:lnTo>
                    <a:pt x="50643" y="1814702"/>
                  </a:lnTo>
                  <a:cubicBezTo>
                    <a:pt x="22674" y="1814702"/>
                    <a:pt x="0" y="1792028"/>
                    <a:pt x="0" y="1764059"/>
                  </a:cubicBezTo>
                  <a:lnTo>
                    <a:pt x="0" y="50643"/>
                  </a:lnTo>
                  <a:cubicBezTo>
                    <a:pt x="0" y="22674"/>
                    <a:pt x="22674" y="0"/>
                    <a:pt x="50643" y="0"/>
                  </a:cubicBezTo>
                  <a:close/>
                </a:path>
              </a:pathLst>
            </a:custGeom>
            <a:solidFill>
              <a:srgbClr val="DE570E"/>
            </a:solidFill>
          </p:spPr>
        </p:sp>
        <p:sp>
          <p:nvSpPr>
            <p:cNvPr name="TextBox 6" id="6"/>
            <p:cNvSpPr txBox="true"/>
            <p:nvPr/>
          </p:nvSpPr>
          <p:spPr>
            <a:xfrm>
              <a:off x="0" y="-47625"/>
              <a:ext cx="2053395" cy="1862327"/>
            </a:xfrm>
            <a:prstGeom prst="rect">
              <a:avLst/>
            </a:prstGeom>
          </p:spPr>
          <p:txBody>
            <a:bodyPr anchor="ctr" rtlCol="false" tIns="50800" lIns="50800" bIns="50800" rIns="50800"/>
            <a:lstStyle/>
            <a:p>
              <a:pPr algn="ctr">
                <a:lnSpc>
                  <a:spcPts val="2100"/>
                </a:lnSpc>
              </a:pPr>
            </a:p>
          </p:txBody>
        </p:sp>
      </p:grpSp>
      <p:sp>
        <p:nvSpPr>
          <p:cNvPr name="Freeform 7" id="7"/>
          <p:cNvSpPr/>
          <p:nvPr/>
        </p:nvSpPr>
        <p:spPr>
          <a:xfrm flipH="false" flipV="false" rot="0">
            <a:off x="17441250" y="65687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08525" y="4917542"/>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72978" y="2442943"/>
            <a:ext cx="7189014" cy="6306313"/>
            <a:chOff x="0" y="0"/>
            <a:chExt cx="940712" cy="825207"/>
          </a:xfrm>
        </p:grpSpPr>
        <p:sp>
          <p:nvSpPr>
            <p:cNvPr name="Freeform 10" id="10"/>
            <p:cNvSpPr/>
            <p:nvPr/>
          </p:nvSpPr>
          <p:spPr>
            <a:xfrm flipH="false" flipV="false" rot="0">
              <a:off x="0" y="0"/>
              <a:ext cx="940712" cy="825207"/>
            </a:xfrm>
            <a:custGeom>
              <a:avLst/>
              <a:gdLst/>
              <a:ahLst/>
              <a:cxnLst/>
              <a:rect r="r" b="b" t="t" l="l"/>
              <a:pathLst>
                <a:path h="825207" w="940712">
                  <a:moveTo>
                    <a:pt x="24769" y="0"/>
                  </a:moveTo>
                  <a:lnTo>
                    <a:pt x="915943" y="0"/>
                  </a:lnTo>
                  <a:cubicBezTo>
                    <a:pt x="922513" y="0"/>
                    <a:pt x="928813" y="2610"/>
                    <a:pt x="933458" y="7255"/>
                  </a:cubicBezTo>
                  <a:cubicBezTo>
                    <a:pt x="938103" y="11900"/>
                    <a:pt x="940712" y="18200"/>
                    <a:pt x="940712" y="24769"/>
                  </a:cubicBezTo>
                  <a:lnTo>
                    <a:pt x="940712" y="800438"/>
                  </a:lnTo>
                  <a:cubicBezTo>
                    <a:pt x="940712" y="807007"/>
                    <a:pt x="938103" y="813308"/>
                    <a:pt x="933458" y="817953"/>
                  </a:cubicBezTo>
                  <a:cubicBezTo>
                    <a:pt x="928813" y="822598"/>
                    <a:pt x="922513" y="825207"/>
                    <a:pt x="915943" y="825207"/>
                  </a:cubicBezTo>
                  <a:lnTo>
                    <a:pt x="24769" y="825207"/>
                  </a:lnTo>
                  <a:cubicBezTo>
                    <a:pt x="18200" y="825207"/>
                    <a:pt x="11900" y="822598"/>
                    <a:pt x="7255" y="817953"/>
                  </a:cubicBezTo>
                  <a:cubicBezTo>
                    <a:pt x="2610" y="813308"/>
                    <a:pt x="0" y="807007"/>
                    <a:pt x="0" y="800438"/>
                  </a:cubicBezTo>
                  <a:lnTo>
                    <a:pt x="0" y="24769"/>
                  </a:lnTo>
                  <a:cubicBezTo>
                    <a:pt x="0" y="18200"/>
                    <a:pt x="2610" y="11900"/>
                    <a:pt x="7255" y="7255"/>
                  </a:cubicBezTo>
                  <a:cubicBezTo>
                    <a:pt x="11900" y="2610"/>
                    <a:pt x="18200" y="0"/>
                    <a:pt x="24769" y="0"/>
                  </a:cubicBezTo>
                  <a:close/>
                </a:path>
              </a:pathLst>
            </a:custGeom>
            <a:blipFill>
              <a:blip r:embed="rId4"/>
              <a:stretch>
                <a:fillRect l="-11382" t="0" r="-11382" b="0"/>
              </a:stretch>
            </a:blipFill>
          </p:spPr>
        </p:sp>
      </p:grpSp>
      <p:sp>
        <p:nvSpPr>
          <p:cNvPr name="TextBox 11" id="11"/>
          <p:cNvSpPr txBox="true"/>
          <p:nvPr/>
        </p:nvSpPr>
        <p:spPr>
          <a:xfrm rot="0">
            <a:off x="5930692" y="85585"/>
            <a:ext cx="6041128" cy="1214229"/>
          </a:xfrm>
          <a:prstGeom prst="rect">
            <a:avLst/>
          </a:prstGeom>
        </p:spPr>
        <p:txBody>
          <a:bodyPr anchor="t" rtlCol="false" tIns="0" lIns="0" bIns="0" rIns="0">
            <a:spAutoFit/>
          </a:bodyPr>
          <a:lstStyle/>
          <a:p>
            <a:pPr algn="l">
              <a:lnSpc>
                <a:spcPts val="9063"/>
              </a:lnSpc>
            </a:pPr>
            <a:r>
              <a:rPr lang="en-US" sz="7553" b="true">
                <a:solidFill>
                  <a:srgbClr val="DE570E"/>
                </a:solidFill>
                <a:latin typeface="Telegraf Bold"/>
                <a:ea typeface="Telegraf Bold"/>
                <a:cs typeface="Telegraf Bold"/>
                <a:sym typeface="Telegraf Bold"/>
              </a:rPr>
              <a:t>Key Metrics</a:t>
            </a:r>
          </a:p>
        </p:txBody>
      </p:sp>
      <p:sp>
        <p:nvSpPr>
          <p:cNvPr name="TextBox 12" id="12"/>
          <p:cNvSpPr txBox="true"/>
          <p:nvPr/>
        </p:nvSpPr>
        <p:spPr>
          <a:xfrm rot="0">
            <a:off x="9128754" y="5268822"/>
            <a:ext cx="8533304" cy="597406"/>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completed calls are 25%</a:t>
            </a:r>
          </a:p>
        </p:txBody>
      </p:sp>
      <p:sp>
        <p:nvSpPr>
          <p:cNvPr name="TextBox 13" id="13"/>
          <p:cNvSpPr txBox="true"/>
          <p:nvPr/>
        </p:nvSpPr>
        <p:spPr>
          <a:xfrm rot="0">
            <a:off x="9128754" y="2383802"/>
            <a:ext cx="8533304" cy="2490246"/>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call-status pie chart is presented with the different responses by the user i.e. the end result of consultation.</a:t>
            </a:r>
          </a:p>
        </p:txBody>
      </p:sp>
      <p:sp>
        <p:nvSpPr>
          <p:cNvPr name="TextBox 14" id="14"/>
          <p:cNvSpPr txBox="true"/>
          <p:nvPr/>
        </p:nvSpPr>
        <p:spPr>
          <a:xfrm rot="0">
            <a:off x="9128754" y="6430880"/>
            <a:ext cx="8533304" cy="1228353"/>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There are the most amount failed calls. </a:t>
            </a:r>
          </a:p>
        </p:txBody>
      </p:sp>
      <p:sp>
        <p:nvSpPr>
          <p:cNvPr name="TextBox 15" id="15"/>
          <p:cNvSpPr txBox="true"/>
          <p:nvPr/>
        </p:nvSpPr>
        <p:spPr>
          <a:xfrm rot="0">
            <a:off x="9128754" y="8049757"/>
            <a:ext cx="8533304" cy="1859299"/>
          </a:xfrm>
          <a:prstGeom prst="rect">
            <a:avLst/>
          </a:prstGeom>
        </p:spPr>
        <p:txBody>
          <a:bodyPr anchor="t" rtlCol="false" tIns="0" lIns="0" bIns="0" rIns="0">
            <a:spAutoFit/>
          </a:bodyPr>
          <a:lstStyle/>
          <a:p>
            <a:pPr algn="l" marL="770869" indent="-385435" lvl="1">
              <a:lnSpc>
                <a:spcPts val="4998"/>
              </a:lnSpc>
              <a:buFont typeface="Arial"/>
              <a:buChar char="•"/>
            </a:pPr>
            <a:r>
              <a:rPr lang="en-US" sz="3570">
                <a:solidFill>
                  <a:srgbClr val="DE570E"/>
                </a:solidFill>
                <a:latin typeface="Canva Sans"/>
                <a:ea typeface="Canva Sans"/>
                <a:cs typeface="Canva Sans"/>
                <a:sym typeface="Canva Sans"/>
              </a:rPr>
              <a:t>The NA represents the consultations done on any other consultation-type than calls.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DAGcwR-Oq30</dc:identifier>
  <dcterms:modified xsi:type="dcterms:W3CDTF">2011-08-01T06:04:30Z</dcterms:modified>
  <cp:revision>1</cp:revision>
  <dc:title>Astro-sage Sales Analysis</dc:title>
</cp:coreProperties>
</file>