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co Gothic Bold" charset="1" panose="00000000000000000000"/>
      <p:regular r:id="rId22"/>
    </p:embeddedFont>
    <p:embeddedFont>
      <p:font typeface="TAN Headline" charset="1" panose="00000000000000000000"/>
      <p:regular r:id="rId23"/>
    </p:embeddedFont>
    <p:embeddedFont>
      <p:font typeface="Cooper Hewitt" charset="1" panose="00000000000000000000"/>
      <p:regular r:id="rId24"/>
    </p:embeddedFont>
    <p:embeddedFont>
      <p:font typeface="Alice" charset="1" panose="00000500000000000000"/>
      <p:regular r:id="rId25"/>
    </p:embeddedFont>
    <p:embeddedFont>
      <p:font typeface="Alice Bold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7.png" Type="http://schemas.openxmlformats.org/officeDocument/2006/relationships/image"/><Relationship Id="rId13" Target="../media/image8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627013" y="2064657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441020" y="1684193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16366" y="5042801"/>
            <a:ext cx="4127261" cy="5717869"/>
          </a:xfrm>
          <a:custGeom>
            <a:avLst/>
            <a:gdLst/>
            <a:ahLst/>
            <a:cxnLst/>
            <a:rect r="r" b="b" t="t" l="l"/>
            <a:pathLst>
              <a:path h="5717869" w="4127261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4573289"/>
            <a:ext cx="4364916" cy="6187381"/>
          </a:xfrm>
          <a:custGeom>
            <a:avLst/>
            <a:gdLst/>
            <a:ahLst/>
            <a:cxnLst/>
            <a:rect r="r" b="b" t="t" l="l"/>
            <a:pathLst>
              <a:path h="6187381" w="4364916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325180" y="1525567"/>
            <a:ext cx="627698" cy="634365"/>
            <a:chOff x="0" y="0"/>
            <a:chExt cx="836930" cy="8458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4932875" y="1436032"/>
            <a:ext cx="296228" cy="615315"/>
            <a:chOff x="0" y="0"/>
            <a:chExt cx="394970" cy="8204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4334705" y="2180887"/>
            <a:ext cx="592455" cy="303847"/>
            <a:chOff x="0" y="0"/>
            <a:chExt cx="789940" cy="4051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-5466542">
            <a:off x="13216508" y="2021960"/>
            <a:ext cx="552469" cy="522858"/>
            <a:chOff x="0" y="0"/>
            <a:chExt cx="900430" cy="8521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-5466542">
            <a:off x="12801005" y="2036320"/>
            <a:ext cx="621819" cy="241559"/>
            <a:chOff x="0" y="0"/>
            <a:chExt cx="1013460" cy="3937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-5466542">
            <a:off x="13470167" y="2380458"/>
            <a:ext cx="287533" cy="490131"/>
            <a:chOff x="0" y="0"/>
            <a:chExt cx="468630" cy="79883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689154" y="7666979"/>
            <a:ext cx="4675326" cy="888766"/>
            <a:chOff x="0" y="0"/>
            <a:chExt cx="6233768" cy="118502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53874" y="57020"/>
              <a:ext cx="6124603" cy="1068503"/>
            </a:xfrm>
            <a:custGeom>
              <a:avLst/>
              <a:gdLst/>
              <a:ahLst/>
              <a:cxnLst/>
              <a:rect r="r" b="b" t="t" l="l"/>
              <a:pathLst>
                <a:path h="1068503" w="6124603">
                  <a:moveTo>
                    <a:pt x="260863" y="69415"/>
                  </a:moveTo>
                  <a:cubicBezTo>
                    <a:pt x="3585445" y="99165"/>
                    <a:pt x="5531991" y="0"/>
                    <a:pt x="5841057" y="42145"/>
                  </a:cubicBezTo>
                  <a:cubicBezTo>
                    <a:pt x="5892095" y="49582"/>
                    <a:pt x="5902019" y="52061"/>
                    <a:pt x="5930374" y="66936"/>
                  </a:cubicBezTo>
                  <a:cubicBezTo>
                    <a:pt x="5958728" y="84290"/>
                    <a:pt x="5987083" y="111560"/>
                    <a:pt x="6011184" y="143789"/>
                  </a:cubicBezTo>
                  <a:cubicBezTo>
                    <a:pt x="6035286" y="173539"/>
                    <a:pt x="6057970" y="215684"/>
                    <a:pt x="6073565" y="257829"/>
                  </a:cubicBezTo>
                  <a:cubicBezTo>
                    <a:pt x="6090577" y="302453"/>
                    <a:pt x="6104755" y="352035"/>
                    <a:pt x="6111843" y="404097"/>
                  </a:cubicBezTo>
                  <a:cubicBezTo>
                    <a:pt x="6120350" y="453680"/>
                    <a:pt x="6124603" y="510699"/>
                    <a:pt x="6121768" y="562761"/>
                  </a:cubicBezTo>
                  <a:cubicBezTo>
                    <a:pt x="6120350" y="614823"/>
                    <a:pt x="6113261" y="669363"/>
                    <a:pt x="6103337" y="718946"/>
                  </a:cubicBezTo>
                  <a:cubicBezTo>
                    <a:pt x="6091995" y="766049"/>
                    <a:pt x="6074983" y="815632"/>
                    <a:pt x="6055134" y="855298"/>
                  </a:cubicBezTo>
                  <a:cubicBezTo>
                    <a:pt x="6036703" y="894964"/>
                    <a:pt x="6011184" y="929671"/>
                    <a:pt x="5985665" y="956942"/>
                  </a:cubicBezTo>
                  <a:cubicBezTo>
                    <a:pt x="5960146" y="984212"/>
                    <a:pt x="5930374" y="1006524"/>
                    <a:pt x="5902019" y="1016441"/>
                  </a:cubicBezTo>
                  <a:cubicBezTo>
                    <a:pt x="5872246" y="1028836"/>
                    <a:pt x="5839639" y="1031316"/>
                    <a:pt x="5809867" y="1026357"/>
                  </a:cubicBezTo>
                  <a:cubicBezTo>
                    <a:pt x="5780094" y="1018920"/>
                    <a:pt x="5750322" y="1004045"/>
                    <a:pt x="5721967" y="981733"/>
                  </a:cubicBezTo>
                  <a:cubicBezTo>
                    <a:pt x="5695030" y="961900"/>
                    <a:pt x="5668093" y="929671"/>
                    <a:pt x="5646827" y="892485"/>
                  </a:cubicBezTo>
                  <a:cubicBezTo>
                    <a:pt x="5625561" y="857777"/>
                    <a:pt x="5605713" y="813153"/>
                    <a:pt x="5591536" y="766049"/>
                  </a:cubicBezTo>
                  <a:cubicBezTo>
                    <a:pt x="5577359" y="718946"/>
                    <a:pt x="5567434" y="666884"/>
                    <a:pt x="5563181" y="614823"/>
                  </a:cubicBezTo>
                  <a:cubicBezTo>
                    <a:pt x="5557510" y="562761"/>
                    <a:pt x="5557510" y="508220"/>
                    <a:pt x="5563181" y="456159"/>
                  </a:cubicBezTo>
                  <a:cubicBezTo>
                    <a:pt x="5567434" y="404097"/>
                    <a:pt x="5577359" y="349556"/>
                    <a:pt x="5591536" y="304932"/>
                  </a:cubicBezTo>
                  <a:cubicBezTo>
                    <a:pt x="5605713" y="257829"/>
                    <a:pt x="5625561" y="213205"/>
                    <a:pt x="5646827" y="178497"/>
                  </a:cubicBezTo>
                  <a:cubicBezTo>
                    <a:pt x="5668093" y="141310"/>
                    <a:pt x="5695030" y="109081"/>
                    <a:pt x="5721967" y="86769"/>
                  </a:cubicBezTo>
                  <a:cubicBezTo>
                    <a:pt x="5750322" y="66936"/>
                    <a:pt x="5780094" y="49582"/>
                    <a:pt x="5809867" y="44624"/>
                  </a:cubicBezTo>
                  <a:cubicBezTo>
                    <a:pt x="5839639" y="39666"/>
                    <a:pt x="5872246" y="42145"/>
                    <a:pt x="5902019" y="54541"/>
                  </a:cubicBezTo>
                  <a:cubicBezTo>
                    <a:pt x="5930374" y="64457"/>
                    <a:pt x="5960146" y="86769"/>
                    <a:pt x="5985665" y="114040"/>
                  </a:cubicBezTo>
                  <a:cubicBezTo>
                    <a:pt x="6012602" y="138831"/>
                    <a:pt x="6036703" y="176018"/>
                    <a:pt x="6055134" y="215684"/>
                  </a:cubicBezTo>
                  <a:cubicBezTo>
                    <a:pt x="6074983" y="255350"/>
                    <a:pt x="6091995" y="304932"/>
                    <a:pt x="6103337" y="352035"/>
                  </a:cubicBezTo>
                  <a:cubicBezTo>
                    <a:pt x="6113261" y="401618"/>
                    <a:pt x="6120350" y="456159"/>
                    <a:pt x="6121768" y="508220"/>
                  </a:cubicBezTo>
                  <a:cubicBezTo>
                    <a:pt x="6124603" y="560282"/>
                    <a:pt x="6120350" y="617302"/>
                    <a:pt x="6111843" y="666884"/>
                  </a:cubicBezTo>
                  <a:cubicBezTo>
                    <a:pt x="6104755" y="718946"/>
                    <a:pt x="6090577" y="768528"/>
                    <a:pt x="6073565" y="813153"/>
                  </a:cubicBezTo>
                  <a:cubicBezTo>
                    <a:pt x="6057970" y="855298"/>
                    <a:pt x="6035286" y="894964"/>
                    <a:pt x="6011184" y="927192"/>
                  </a:cubicBezTo>
                  <a:cubicBezTo>
                    <a:pt x="5987083" y="959421"/>
                    <a:pt x="5958728" y="986691"/>
                    <a:pt x="5930374" y="1001566"/>
                  </a:cubicBezTo>
                  <a:cubicBezTo>
                    <a:pt x="5902019" y="1018920"/>
                    <a:pt x="5892095" y="1021399"/>
                    <a:pt x="5841057" y="1028836"/>
                  </a:cubicBezTo>
                  <a:cubicBezTo>
                    <a:pt x="5531991" y="1068502"/>
                    <a:pt x="3506052" y="976775"/>
                    <a:pt x="2593032" y="969337"/>
                  </a:cubicBezTo>
                  <a:cubicBezTo>
                    <a:pt x="1926698" y="964379"/>
                    <a:pt x="1295807" y="984212"/>
                    <a:pt x="863399" y="971817"/>
                  </a:cubicBezTo>
                  <a:cubicBezTo>
                    <a:pt x="603954" y="966858"/>
                    <a:pt x="365775" y="971817"/>
                    <a:pt x="241014" y="939588"/>
                  </a:cubicBezTo>
                  <a:cubicBezTo>
                    <a:pt x="187140" y="924713"/>
                    <a:pt x="155950" y="904880"/>
                    <a:pt x="127596" y="880089"/>
                  </a:cubicBezTo>
                  <a:cubicBezTo>
                    <a:pt x="106330" y="862735"/>
                    <a:pt x="93570" y="842902"/>
                    <a:pt x="79393" y="818111"/>
                  </a:cubicBezTo>
                  <a:cubicBezTo>
                    <a:pt x="65215" y="793320"/>
                    <a:pt x="52456" y="771007"/>
                    <a:pt x="41114" y="736300"/>
                  </a:cubicBezTo>
                  <a:cubicBezTo>
                    <a:pt x="25519" y="686717"/>
                    <a:pt x="7088" y="607385"/>
                    <a:pt x="2835" y="537970"/>
                  </a:cubicBezTo>
                  <a:cubicBezTo>
                    <a:pt x="0" y="471033"/>
                    <a:pt x="7088" y="394181"/>
                    <a:pt x="22684" y="332203"/>
                  </a:cubicBezTo>
                  <a:cubicBezTo>
                    <a:pt x="36861" y="270224"/>
                    <a:pt x="63798" y="210725"/>
                    <a:pt x="93570" y="166101"/>
                  </a:cubicBezTo>
                  <a:cubicBezTo>
                    <a:pt x="123343" y="123956"/>
                    <a:pt x="170128" y="91727"/>
                    <a:pt x="201318" y="76853"/>
                  </a:cubicBezTo>
                  <a:cubicBezTo>
                    <a:pt x="224001" y="66936"/>
                    <a:pt x="260863" y="69415"/>
                    <a:pt x="260863" y="69415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4" id="24"/>
          <p:cNvSpPr txBox="true"/>
          <p:nvPr/>
        </p:nvSpPr>
        <p:spPr>
          <a:xfrm rot="0">
            <a:off x="422704" y="7918892"/>
            <a:ext cx="5208225" cy="40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DIVYANSH SINGH RATHAUR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083659" y="2764482"/>
            <a:ext cx="12519937" cy="403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Columbia Asia Hospital Analysis</a:t>
            </a:r>
          </a:p>
          <a:p>
            <a:pPr algn="ctr">
              <a:lnSpc>
                <a:spcPts val="107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58335" y="6867703"/>
            <a:ext cx="3272597" cy="799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6"/>
              </a:lnSpc>
            </a:pPr>
            <a:r>
              <a:rPr lang="en-US" sz="3997">
                <a:solidFill>
                  <a:srgbClr val="000000"/>
                </a:solidFill>
                <a:latin typeface="Cooper Hewitt"/>
                <a:ea typeface="Cooper Hewitt"/>
                <a:cs typeface="Cooper Hewitt"/>
                <a:sym typeface="Cooper Hewitt"/>
              </a:rPr>
              <a:t>Submmited By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1817">
            <a:off x="-4206584" y="-7816334"/>
            <a:ext cx="16969622" cy="10651463"/>
          </a:xfrm>
          <a:custGeom>
            <a:avLst/>
            <a:gdLst/>
            <a:ahLst/>
            <a:cxnLst/>
            <a:rect r="r" b="b" t="t" l="l"/>
            <a:pathLst>
              <a:path h="10651463" w="16969622">
                <a:moveTo>
                  <a:pt x="16969623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3" y="10651463"/>
                </a:lnTo>
                <a:lnTo>
                  <a:pt x="16969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779520" y="9743122"/>
            <a:ext cx="194310" cy="192405"/>
            <a:chOff x="0" y="0"/>
            <a:chExt cx="259080" cy="2565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237749" y="3031046"/>
            <a:ext cx="7622774" cy="4810642"/>
            <a:chOff x="0" y="0"/>
            <a:chExt cx="2255537" cy="14234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55537" cy="1423443"/>
            </a:xfrm>
            <a:custGeom>
              <a:avLst/>
              <a:gdLst/>
              <a:ahLst/>
              <a:cxnLst/>
              <a:rect r="r" b="b" t="t" l="l"/>
              <a:pathLst>
                <a:path h="1423443" w="2255537">
                  <a:moveTo>
                    <a:pt x="51797" y="0"/>
                  </a:moveTo>
                  <a:lnTo>
                    <a:pt x="2203740" y="0"/>
                  </a:lnTo>
                  <a:cubicBezTo>
                    <a:pt x="2217477" y="0"/>
                    <a:pt x="2230652" y="5457"/>
                    <a:pt x="2240366" y="15171"/>
                  </a:cubicBezTo>
                  <a:cubicBezTo>
                    <a:pt x="2250080" y="24885"/>
                    <a:pt x="2255537" y="38060"/>
                    <a:pt x="2255537" y="51797"/>
                  </a:cubicBezTo>
                  <a:lnTo>
                    <a:pt x="2255537" y="1371646"/>
                  </a:lnTo>
                  <a:cubicBezTo>
                    <a:pt x="2255537" y="1385383"/>
                    <a:pt x="2250080" y="1398558"/>
                    <a:pt x="2240366" y="1408272"/>
                  </a:cubicBezTo>
                  <a:cubicBezTo>
                    <a:pt x="2230652" y="1417986"/>
                    <a:pt x="2217477" y="1423443"/>
                    <a:pt x="2203740" y="1423443"/>
                  </a:cubicBezTo>
                  <a:lnTo>
                    <a:pt x="51797" y="1423443"/>
                  </a:lnTo>
                  <a:cubicBezTo>
                    <a:pt x="38060" y="1423443"/>
                    <a:pt x="24885" y="1417986"/>
                    <a:pt x="15171" y="1408272"/>
                  </a:cubicBezTo>
                  <a:cubicBezTo>
                    <a:pt x="5457" y="1398558"/>
                    <a:pt x="0" y="1385383"/>
                    <a:pt x="0" y="1371646"/>
                  </a:cubicBezTo>
                  <a:lnTo>
                    <a:pt x="0" y="51797"/>
                  </a:lnTo>
                  <a:cubicBezTo>
                    <a:pt x="0" y="38060"/>
                    <a:pt x="5457" y="24885"/>
                    <a:pt x="15171" y="15171"/>
                  </a:cubicBezTo>
                  <a:cubicBezTo>
                    <a:pt x="24885" y="5457"/>
                    <a:pt x="38060" y="0"/>
                    <a:pt x="51797" y="0"/>
                  </a:cubicBezTo>
                  <a:close/>
                </a:path>
              </a:pathLst>
            </a:custGeom>
            <a:solidFill>
              <a:srgbClr val="5C85A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255537" cy="1490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66659" y="3265267"/>
            <a:ext cx="7175045" cy="4362237"/>
          </a:xfrm>
          <a:custGeom>
            <a:avLst/>
            <a:gdLst/>
            <a:ahLst/>
            <a:cxnLst/>
            <a:rect r="r" b="b" t="t" l="l"/>
            <a:pathLst>
              <a:path h="4362237" w="7175045">
                <a:moveTo>
                  <a:pt x="0" y="0"/>
                </a:moveTo>
                <a:lnTo>
                  <a:pt x="7175045" y="0"/>
                </a:lnTo>
                <a:lnTo>
                  <a:pt x="7175045" y="4362237"/>
                </a:lnTo>
                <a:lnTo>
                  <a:pt x="0" y="43622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6058" y="2964371"/>
            <a:ext cx="9043919" cy="6184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  <a:r>
              <a:rPr lang="en-US" sz="2905" strike="noStrike" u="none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Key Insights -: 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General Practice, despite the highest foot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f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all, achieved the lowest average wait time showcasing strong operational efficiency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Conversely, Renal, with the least visits, reported a high 34.7-minute wait time, indicating inefficiencies.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86058" y="1137913"/>
            <a:ext cx="8710472" cy="162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Department’s Operational Efficiency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1817">
            <a:off x="-4206584" y="-7816334"/>
            <a:ext cx="16969622" cy="10651463"/>
          </a:xfrm>
          <a:custGeom>
            <a:avLst/>
            <a:gdLst/>
            <a:ahLst/>
            <a:cxnLst/>
            <a:rect r="r" b="b" t="t" l="l"/>
            <a:pathLst>
              <a:path h="10651463" w="16969622">
                <a:moveTo>
                  <a:pt x="16969623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3" y="10651463"/>
                </a:lnTo>
                <a:lnTo>
                  <a:pt x="16969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779520" y="9743122"/>
            <a:ext cx="194310" cy="192405"/>
            <a:chOff x="0" y="0"/>
            <a:chExt cx="259080" cy="2565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1037986" y="3031046"/>
            <a:ext cx="6486954" cy="4810642"/>
            <a:chOff x="0" y="0"/>
            <a:chExt cx="1919454" cy="14234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19454" cy="1423443"/>
            </a:xfrm>
            <a:custGeom>
              <a:avLst/>
              <a:gdLst/>
              <a:ahLst/>
              <a:cxnLst/>
              <a:rect r="r" b="b" t="t" l="l"/>
              <a:pathLst>
                <a:path h="1423443" w="1919454">
                  <a:moveTo>
                    <a:pt x="60866" y="0"/>
                  </a:moveTo>
                  <a:lnTo>
                    <a:pt x="1858588" y="0"/>
                  </a:lnTo>
                  <a:cubicBezTo>
                    <a:pt x="1874730" y="0"/>
                    <a:pt x="1890212" y="6413"/>
                    <a:pt x="1901627" y="17827"/>
                  </a:cubicBezTo>
                  <a:cubicBezTo>
                    <a:pt x="1913041" y="29242"/>
                    <a:pt x="1919454" y="44724"/>
                    <a:pt x="1919454" y="60866"/>
                  </a:cubicBezTo>
                  <a:lnTo>
                    <a:pt x="1919454" y="1362576"/>
                  </a:lnTo>
                  <a:cubicBezTo>
                    <a:pt x="1919454" y="1396192"/>
                    <a:pt x="1892203" y="1423443"/>
                    <a:pt x="1858588" y="1423443"/>
                  </a:cubicBezTo>
                  <a:lnTo>
                    <a:pt x="60866" y="1423443"/>
                  </a:lnTo>
                  <a:cubicBezTo>
                    <a:pt x="44724" y="1423443"/>
                    <a:pt x="29242" y="1417030"/>
                    <a:pt x="17827" y="1405615"/>
                  </a:cubicBezTo>
                  <a:cubicBezTo>
                    <a:pt x="6413" y="1394201"/>
                    <a:pt x="0" y="1378719"/>
                    <a:pt x="0" y="1362576"/>
                  </a:cubicBezTo>
                  <a:lnTo>
                    <a:pt x="0" y="60866"/>
                  </a:lnTo>
                  <a:cubicBezTo>
                    <a:pt x="0" y="44724"/>
                    <a:pt x="6413" y="29242"/>
                    <a:pt x="17827" y="17827"/>
                  </a:cubicBezTo>
                  <a:cubicBezTo>
                    <a:pt x="29242" y="6413"/>
                    <a:pt x="44724" y="0"/>
                    <a:pt x="60866" y="0"/>
                  </a:cubicBezTo>
                  <a:close/>
                </a:path>
              </a:pathLst>
            </a:custGeom>
            <a:solidFill>
              <a:srgbClr val="5C85A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919454" cy="1490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369591" y="3296602"/>
            <a:ext cx="5889709" cy="4279531"/>
          </a:xfrm>
          <a:custGeom>
            <a:avLst/>
            <a:gdLst/>
            <a:ahLst/>
            <a:cxnLst/>
            <a:rect r="r" b="b" t="t" l="l"/>
            <a:pathLst>
              <a:path h="4279531" w="5889709">
                <a:moveTo>
                  <a:pt x="0" y="0"/>
                </a:moveTo>
                <a:lnTo>
                  <a:pt x="5889709" y="0"/>
                </a:lnTo>
                <a:lnTo>
                  <a:pt x="5889709" y="4279531"/>
                </a:lnTo>
                <a:lnTo>
                  <a:pt x="0" y="4279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266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6058" y="2964371"/>
            <a:ext cx="9043919" cy="56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  <a:r>
              <a:rPr lang="en-US" sz="2905" strike="noStrike" u="none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Key Insights -: 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h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ospital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ma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ntain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rong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rofitab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l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ity,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as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revenue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far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ex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ce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d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 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ppointment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-r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lat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d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xp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n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33"/>
              </a:lnSpc>
              <a:spcBef>
                <a:spcPct val="0"/>
              </a:spcBef>
            </a:pP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To sustain a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nd en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han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ce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profits,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hospital should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ad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o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pt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targeted marketing and discount strategies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aimed a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 increas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n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g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ati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nt r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ent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o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n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an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d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recurring 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v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si</a:t>
            </a:r>
            <a:r>
              <a:rPr lang="en-US" sz="330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6058" y="1137913"/>
            <a:ext cx="8710472" cy="7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Hospital Profitability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3903" y="1648238"/>
            <a:ext cx="14589977" cy="8229600"/>
          </a:xfrm>
          <a:custGeom>
            <a:avLst/>
            <a:gdLst/>
            <a:ahLst/>
            <a:cxnLst/>
            <a:rect r="r" b="b" t="t" l="l"/>
            <a:pathLst>
              <a:path h="8229600" w="14589977">
                <a:moveTo>
                  <a:pt x="0" y="0"/>
                </a:moveTo>
                <a:lnTo>
                  <a:pt x="14589976" y="0"/>
                </a:lnTo>
                <a:lnTo>
                  <a:pt x="1458997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5583" y="3684845"/>
            <a:ext cx="2381264" cy="2078194"/>
          </a:xfrm>
          <a:custGeom>
            <a:avLst/>
            <a:gdLst/>
            <a:ahLst/>
            <a:cxnLst/>
            <a:rect r="r" b="b" t="t" l="l"/>
            <a:pathLst>
              <a:path h="2078194" w="2381264">
                <a:moveTo>
                  <a:pt x="0" y="0"/>
                </a:moveTo>
                <a:lnTo>
                  <a:pt x="2381264" y="0"/>
                </a:lnTo>
                <a:lnTo>
                  <a:pt x="2381264" y="2078193"/>
                </a:lnTo>
                <a:lnTo>
                  <a:pt x="0" y="20781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5583" y="415118"/>
            <a:ext cx="4476959" cy="7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MAIN PAGE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3430190" y="478148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71594" y="1710134"/>
            <a:ext cx="14692183" cy="8307026"/>
          </a:xfrm>
          <a:custGeom>
            <a:avLst/>
            <a:gdLst/>
            <a:ahLst/>
            <a:cxnLst/>
            <a:rect r="r" b="b" t="t" l="l"/>
            <a:pathLst>
              <a:path h="8307026" w="14692183">
                <a:moveTo>
                  <a:pt x="0" y="0"/>
                </a:moveTo>
                <a:lnTo>
                  <a:pt x="14692183" y="0"/>
                </a:lnTo>
                <a:lnTo>
                  <a:pt x="14692183" y="8307027"/>
                </a:lnTo>
                <a:lnTo>
                  <a:pt x="0" y="83070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2" t="0" r="-48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70" y="7115542"/>
            <a:ext cx="2854312" cy="3171458"/>
          </a:xfrm>
          <a:custGeom>
            <a:avLst/>
            <a:gdLst/>
            <a:ahLst/>
            <a:cxnLst/>
            <a:rect r="r" b="b" t="t" l="l"/>
            <a:pathLst>
              <a:path h="3171458" w="2854312">
                <a:moveTo>
                  <a:pt x="0" y="0"/>
                </a:moveTo>
                <a:lnTo>
                  <a:pt x="2854312" y="0"/>
                </a:lnTo>
                <a:lnTo>
                  <a:pt x="2854312" y="3171458"/>
                </a:lnTo>
                <a:lnTo>
                  <a:pt x="0" y="31714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42956" y="489619"/>
            <a:ext cx="7595012" cy="96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4"/>
              </a:lnSpc>
            </a:pPr>
            <a:r>
              <a:rPr lang="en-US" sz="5574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Doctor’s Page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3430190" y="478148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508909" y="7446644"/>
            <a:ext cx="1907771" cy="4114800"/>
          </a:xfrm>
          <a:custGeom>
            <a:avLst/>
            <a:gdLst/>
            <a:ahLst/>
            <a:cxnLst/>
            <a:rect r="r" b="b" t="t" l="l"/>
            <a:pathLst>
              <a:path h="4114800" w="1907771">
                <a:moveTo>
                  <a:pt x="1907771" y="0"/>
                </a:moveTo>
                <a:lnTo>
                  <a:pt x="0" y="0"/>
                </a:lnTo>
                <a:lnTo>
                  <a:pt x="0" y="4114800"/>
                </a:lnTo>
                <a:lnTo>
                  <a:pt x="1907771" y="4114800"/>
                </a:lnTo>
                <a:lnTo>
                  <a:pt x="19077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71594" y="1710134"/>
            <a:ext cx="14692183" cy="8307026"/>
          </a:xfrm>
          <a:custGeom>
            <a:avLst/>
            <a:gdLst/>
            <a:ahLst/>
            <a:cxnLst/>
            <a:rect r="r" b="b" t="t" l="l"/>
            <a:pathLst>
              <a:path h="8307026" w="14692183">
                <a:moveTo>
                  <a:pt x="0" y="0"/>
                </a:moveTo>
                <a:lnTo>
                  <a:pt x="14692183" y="0"/>
                </a:lnTo>
                <a:lnTo>
                  <a:pt x="14692183" y="8307027"/>
                </a:lnTo>
                <a:lnTo>
                  <a:pt x="0" y="83070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42956" y="489619"/>
            <a:ext cx="7595012" cy="963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4"/>
              </a:lnSpc>
            </a:pPr>
            <a:r>
              <a:rPr lang="en-US" sz="5574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Paitent’s Page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4177" y="2422590"/>
            <a:ext cx="14039645" cy="7343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Boost Efficiency in Busy Departments: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Replicate best practices from high-performing units like General Practice to improve flow across the hospital.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Improve Patient Satisfaction: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Reduce wait times in low-rated areas to directly enhance patient experience.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Use Smart Discounts for Retention: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Targeted offers can turn one-time visitors into loyal, repeat patients.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Personalize Care by Demographics: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Tailor services to high-frequency groups like senior patients for better engagement.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Invest in Staff &amp; Data-Driven Planning:</a:t>
            </a:r>
          </a:p>
          <a:p>
            <a:pPr algn="l">
              <a:lnSpc>
                <a:spcPts val="3681"/>
              </a:lnSpc>
              <a:spcBef>
                <a:spcPct val="0"/>
              </a:spcBef>
            </a:pPr>
            <a:r>
              <a:rPr lang="en-US" sz="262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Hospital should hire a few staffs for the high volume departments and inefficient departments with oddly large Wait-time.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179070" y="180298"/>
            <a:ext cx="9664684" cy="9898652"/>
          </a:xfrm>
          <a:custGeom>
            <a:avLst/>
            <a:gdLst/>
            <a:ahLst/>
            <a:cxnLst/>
            <a:rect r="r" b="b" t="t" l="l"/>
            <a:pathLst>
              <a:path h="9898652" w="9664684">
                <a:moveTo>
                  <a:pt x="0" y="0"/>
                </a:moveTo>
                <a:lnTo>
                  <a:pt x="9664684" y="0"/>
                </a:lnTo>
                <a:lnTo>
                  <a:pt x="9664684" y="9898653"/>
                </a:lnTo>
                <a:lnTo>
                  <a:pt x="0" y="9898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73798" y="923925"/>
            <a:ext cx="9927497" cy="953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4"/>
              </a:lnSpc>
            </a:pPr>
            <a:r>
              <a:rPr lang="en-US" sz="5602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Conclusion : Next Steps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91004">
            <a:off x="9581993" y="100017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55965">
            <a:off x="-1305642" y="731692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44355" y="5705171"/>
            <a:ext cx="14599291" cy="9163657"/>
          </a:xfrm>
          <a:custGeom>
            <a:avLst/>
            <a:gdLst/>
            <a:ahLst/>
            <a:cxnLst/>
            <a:rect r="r" b="b" t="t" l="l"/>
            <a:pathLst>
              <a:path h="9163657" w="14599291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6366" y="5042801"/>
            <a:ext cx="4127261" cy="5717869"/>
          </a:xfrm>
          <a:custGeom>
            <a:avLst/>
            <a:gdLst/>
            <a:ahLst/>
            <a:cxnLst/>
            <a:rect r="r" b="b" t="t" l="l"/>
            <a:pathLst>
              <a:path h="5717869" w="4127261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573289"/>
            <a:ext cx="4364916" cy="6187381"/>
          </a:xfrm>
          <a:custGeom>
            <a:avLst/>
            <a:gdLst/>
            <a:ahLst/>
            <a:cxnLst/>
            <a:rect r="r" b="b" t="t" l="l"/>
            <a:pathLst>
              <a:path h="6187381" w="4364916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7407" y="6174334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2543402" y="6083768"/>
            <a:ext cx="3531385" cy="3815463"/>
          </a:xfrm>
          <a:custGeom>
            <a:avLst/>
            <a:gdLst/>
            <a:ahLst/>
            <a:cxnLst/>
            <a:rect r="r" b="b" t="t" l="l"/>
            <a:pathLst>
              <a:path h="3815463" w="3531385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36655" y="1657320"/>
            <a:ext cx="3778768" cy="3807323"/>
          </a:xfrm>
          <a:custGeom>
            <a:avLst/>
            <a:gdLst/>
            <a:ahLst/>
            <a:cxnLst/>
            <a:rect r="r" b="b" t="t" l="l"/>
            <a:pathLst>
              <a:path h="3807323" w="3778768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8390" y="606533"/>
            <a:ext cx="1828678" cy="1399770"/>
          </a:xfrm>
          <a:custGeom>
            <a:avLst/>
            <a:gdLst/>
            <a:ahLst/>
            <a:cxnLst/>
            <a:rect r="r" b="b" t="t" l="l"/>
            <a:pathLst>
              <a:path h="1399770" w="1828678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460558" y="573066"/>
            <a:ext cx="627698" cy="634365"/>
            <a:chOff x="0" y="0"/>
            <a:chExt cx="836930" cy="8458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5720" y="48260"/>
              <a:ext cx="746760" cy="748030"/>
            </a:xfrm>
            <a:custGeom>
              <a:avLst/>
              <a:gdLst/>
              <a:ahLst/>
              <a:cxnLst/>
              <a:rect r="r" b="b" t="t" l="l"/>
              <a:pathLst>
                <a:path h="748030" w="74676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5068253" y="483531"/>
            <a:ext cx="296228" cy="615315"/>
            <a:chOff x="0" y="0"/>
            <a:chExt cx="394970" cy="8204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8260" y="49530"/>
              <a:ext cx="311150" cy="722630"/>
            </a:xfrm>
            <a:custGeom>
              <a:avLst/>
              <a:gdLst/>
              <a:ahLst/>
              <a:cxnLst/>
              <a:rect r="r" b="b" t="t" l="l"/>
              <a:pathLst>
                <a:path h="722630" w="31115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4470082" y="1228386"/>
            <a:ext cx="592455" cy="303847"/>
            <a:chOff x="0" y="0"/>
            <a:chExt cx="789940" cy="4051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8260" y="48260"/>
              <a:ext cx="692150" cy="309880"/>
            </a:xfrm>
            <a:custGeom>
              <a:avLst/>
              <a:gdLst/>
              <a:ahLst/>
              <a:cxnLst/>
              <a:rect r="r" b="b" t="t" l="l"/>
              <a:pathLst>
                <a:path h="309880" w="69215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5720" y="48260"/>
              <a:ext cx="807720" cy="755650"/>
            </a:xfrm>
            <a:custGeom>
              <a:avLst/>
              <a:gdLst/>
              <a:ahLst/>
              <a:cxnLst/>
              <a:rect r="r" b="b" t="t" l="l"/>
              <a:pathLst>
                <a:path h="755650" w="80772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6990"/>
              <a:ext cx="918210" cy="308610"/>
            </a:xfrm>
            <a:custGeom>
              <a:avLst/>
              <a:gdLst/>
              <a:ahLst/>
              <a:cxnLst/>
              <a:rect r="r" b="b" t="t" l="l"/>
              <a:pathLst>
                <a:path h="308610" w="9182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4450" y="43180"/>
              <a:ext cx="379730" cy="706120"/>
            </a:xfrm>
            <a:custGeom>
              <a:avLst/>
              <a:gdLst/>
              <a:ahLst/>
              <a:cxnLst/>
              <a:rect r="r" b="b" t="t" l="l"/>
              <a:pathLst>
                <a:path h="706120" w="37973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5412853" y="-367037"/>
            <a:ext cx="3692894" cy="2316452"/>
          </a:xfrm>
          <a:custGeom>
            <a:avLst/>
            <a:gdLst/>
            <a:ahLst/>
            <a:cxnLst/>
            <a:rect r="r" b="b" t="t" l="l"/>
            <a:pathLst>
              <a:path h="2316452" w="3692894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1008282">
            <a:off x="15390590" y="2224730"/>
            <a:ext cx="2659752" cy="3491322"/>
          </a:xfrm>
          <a:custGeom>
            <a:avLst/>
            <a:gdLst/>
            <a:ahLst/>
            <a:cxnLst/>
            <a:rect r="r" b="b" t="t" l="l"/>
            <a:pathLst>
              <a:path h="3491322" w="265975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4335907" y="1216956"/>
            <a:ext cx="9616186" cy="267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755965">
            <a:off x="-2596635" y="-6569350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86301">
            <a:off x="10358985" y="-3230434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547103" y="3415779"/>
            <a:ext cx="3740897" cy="10287468"/>
          </a:xfrm>
          <a:custGeom>
            <a:avLst/>
            <a:gdLst/>
            <a:ahLst/>
            <a:cxnLst/>
            <a:rect r="r" b="b" t="t" l="l"/>
            <a:pathLst>
              <a:path h="10287468" w="3740897">
                <a:moveTo>
                  <a:pt x="3740897" y="0"/>
                </a:moveTo>
                <a:lnTo>
                  <a:pt x="0" y="0"/>
                </a:lnTo>
                <a:lnTo>
                  <a:pt x="0" y="10287467"/>
                </a:lnTo>
                <a:lnTo>
                  <a:pt x="3740897" y="10287467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9061" y="3401318"/>
            <a:ext cx="13549182" cy="342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5"/>
              </a:lnSpc>
            </a:pPr>
            <a:r>
              <a:rPr lang="en-US" sz="3247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You have been hired as a consultant data analyst by Columbia Asia Hospital. The Hospital is looking for key insights for the following objectives:</a:t>
            </a:r>
          </a:p>
          <a:p>
            <a:pPr algn="l" marL="701032" indent="-350516" lvl="1">
              <a:lnSpc>
                <a:spcPts val="4545"/>
              </a:lnSpc>
              <a:buFont typeface="Arial"/>
              <a:buChar char="•"/>
            </a:pPr>
            <a:r>
              <a:rPr lang="en-US" sz="3247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Assess the hospital's revenue generation</a:t>
            </a:r>
          </a:p>
          <a:p>
            <a:pPr algn="l" marL="701032" indent="-350516" lvl="1">
              <a:lnSpc>
                <a:spcPts val="4545"/>
              </a:lnSpc>
              <a:buFont typeface="Arial"/>
              <a:buChar char="•"/>
            </a:pPr>
            <a:r>
              <a:rPr lang="en-US" sz="3247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Insights about suitable departments for new hires</a:t>
            </a:r>
          </a:p>
          <a:p>
            <a:pPr algn="l" marL="701032" indent="-350516" lvl="1">
              <a:lnSpc>
                <a:spcPts val="4545"/>
              </a:lnSpc>
              <a:buFont typeface="Arial"/>
              <a:buChar char="•"/>
            </a:pPr>
            <a:r>
              <a:rPr lang="en-US" sz="3247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Strategies suggestions for patient discounts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566021" y="895350"/>
            <a:ext cx="1257699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62171">
            <a:off x="10423054" y="-1828741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449304" y="6128698"/>
            <a:ext cx="2838696" cy="4592008"/>
          </a:xfrm>
          <a:custGeom>
            <a:avLst/>
            <a:gdLst/>
            <a:ahLst/>
            <a:cxnLst/>
            <a:rect r="r" b="b" t="t" l="l"/>
            <a:pathLst>
              <a:path h="4592008" w="2838696">
                <a:moveTo>
                  <a:pt x="2838696" y="0"/>
                </a:moveTo>
                <a:lnTo>
                  <a:pt x="0" y="0"/>
                </a:lnTo>
                <a:lnTo>
                  <a:pt x="0" y="4592008"/>
                </a:lnTo>
                <a:lnTo>
                  <a:pt x="2838696" y="4592008"/>
                </a:lnTo>
                <a:lnTo>
                  <a:pt x="28386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95350"/>
            <a:ext cx="994061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Data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6110" y="2545726"/>
            <a:ext cx="12149521" cy="643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Date: This column contains date and time information without specifying AM or PM. The format is DD-MM-YYYY HH:MM.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ID: Each patient is assigned a unique identifier, which seems to be in the format 124-62-3289.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Gender: This column records the gender of the patient, denoted by 'M' for male and 'F' for female.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Age: The age of the patients is listed in years.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Sat Score: It seems to represent a satisfaction score given by or for the patient. However, the scores are single-digit, and it's not clear what the scale is.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First Initial: This column contains the first initial of the patient's first name.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Last Name: The surname of the patient is listed in this column.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262171">
            <a:off x="10423054" y="-1828741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5449304" y="6128698"/>
            <a:ext cx="2838696" cy="4592008"/>
          </a:xfrm>
          <a:custGeom>
            <a:avLst/>
            <a:gdLst/>
            <a:ahLst/>
            <a:cxnLst/>
            <a:rect r="r" b="b" t="t" l="l"/>
            <a:pathLst>
              <a:path h="4592008" w="2838696">
                <a:moveTo>
                  <a:pt x="2838696" y="0"/>
                </a:moveTo>
                <a:lnTo>
                  <a:pt x="0" y="0"/>
                </a:lnTo>
                <a:lnTo>
                  <a:pt x="0" y="4592008"/>
                </a:lnTo>
                <a:lnTo>
                  <a:pt x="2838696" y="4592008"/>
                </a:lnTo>
                <a:lnTo>
                  <a:pt x="28386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81718"/>
            <a:ext cx="994061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Data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6110" y="2118035"/>
            <a:ext cx="12149521" cy="7425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Race: The racial or ethnic background of the patient is recorded here, with categories such as 'White', 'African American', 'Asian', 'Native American/Alaska Native', and 'Two or More Races'.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Admin Flag: This column contains boolean values ('TRUE' or 'FALSE') which might indicate whether the patient was admitted or some other administrative flag.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Patient Wait Time: Appears to indicate the time the patient waited, possibly in minutes, before being seen or processed.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Department Referral: This column lists the department to which the patient was referred, with entries such as 'General Practice', 'Orthopedics', 'Gastroenterology', or 'None' indicating no referral.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Doctor Name: Identifies the doctor who attended each patient.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Appointment Fees: The cost charged for a doctor's consultation.</a:t>
            </a:r>
          </a:p>
          <a:p>
            <a:pPr algn="l" marL="604519" indent="-302260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Total Bill: The overall amount billed to the patient, including all services and charges.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441338">
            <a:off x="10694456" y="-2855572"/>
            <a:ext cx="12395216" cy="7780208"/>
          </a:xfrm>
          <a:custGeom>
            <a:avLst/>
            <a:gdLst/>
            <a:ahLst/>
            <a:cxnLst/>
            <a:rect r="r" b="b" t="t" l="l"/>
            <a:pathLst>
              <a:path h="7780208" w="12395216">
                <a:moveTo>
                  <a:pt x="12395216" y="0"/>
                </a:moveTo>
                <a:lnTo>
                  <a:pt x="0" y="0"/>
                </a:lnTo>
                <a:lnTo>
                  <a:pt x="0" y="7780208"/>
                </a:lnTo>
                <a:lnTo>
                  <a:pt x="12395216" y="7780208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91004">
            <a:off x="12640107" y="-3454017"/>
            <a:ext cx="9743832" cy="10202966"/>
          </a:xfrm>
          <a:custGeom>
            <a:avLst/>
            <a:gdLst/>
            <a:ahLst/>
            <a:cxnLst/>
            <a:rect r="r" b="b" t="t" l="l"/>
            <a:pathLst>
              <a:path h="10202966" w="9743832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0975">
            <a:off x="15592725" y="6935583"/>
            <a:ext cx="2598678" cy="3270648"/>
          </a:xfrm>
          <a:custGeom>
            <a:avLst/>
            <a:gdLst/>
            <a:ahLst/>
            <a:cxnLst/>
            <a:rect r="r" b="b" t="t" l="l"/>
            <a:pathLst>
              <a:path h="3270648" w="2598678">
                <a:moveTo>
                  <a:pt x="0" y="0"/>
                </a:moveTo>
                <a:lnTo>
                  <a:pt x="2598678" y="0"/>
                </a:lnTo>
                <a:lnTo>
                  <a:pt x="2598678" y="3270647"/>
                </a:lnTo>
                <a:lnTo>
                  <a:pt x="0" y="3270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4840" y="1908128"/>
            <a:ext cx="14059955" cy="8378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Data Loading &amp; Transformation:</a:t>
            </a:r>
          </a:p>
          <a:p>
            <a:pPr algn="l">
              <a:lnSpc>
                <a:spcPts val="3322"/>
              </a:lnSpc>
            </a:pP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Imported datasets into Power BI and utilized Power Query Editor for data transformation tasks such as type conversion, filtering, and data cleansing to maintain data quality and uniformity.</a:t>
            </a:r>
          </a:p>
          <a:p>
            <a:pPr algn="l">
              <a:lnSpc>
                <a:spcPts val="3322"/>
              </a:lnSpc>
            </a:pP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DAX Measure Development:</a:t>
            </a:r>
          </a:p>
          <a:p>
            <a:pPr algn="l">
              <a:lnSpc>
                <a:spcPts val="3322"/>
              </a:lnSpc>
            </a:pP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Created robust DAX measures and calculated columns to support dynamic insights, leveraging functions like SUMX, CALCULATE, conditional logic, and time intelligence functions for trend and period-based analysis.</a:t>
            </a:r>
          </a:p>
          <a:p>
            <a:pPr algn="l">
              <a:lnSpc>
                <a:spcPts val="3322"/>
              </a:lnSpc>
            </a:pP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Visualizations &amp; Storytelling:</a:t>
            </a: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Built a variety of insightful visuals including bar and column charts, KPI cards, pie charts, and gauges to communicate key metrics effectively and highlight business trends.</a:t>
            </a:r>
          </a:p>
          <a:p>
            <a:pPr algn="l">
              <a:lnSpc>
                <a:spcPts val="3322"/>
              </a:lnSpc>
            </a:pP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Interactive Reporting &amp; Dashboarding:</a:t>
            </a:r>
          </a:p>
          <a:p>
            <a:pPr algn="l">
              <a:lnSpc>
                <a:spcPts val="3322"/>
              </a:lnSpc>
            </a:pPr>
          </a:p>
          <a:p>
            <a:pPr algn="l">
              <a:lnSpc>
                <a:spcPts val="3322"/>
              </a:lnSpc>
            </a:pPr>
            <a:r>
              <a:rPr lang="en-US" sz="2373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Enhanced user interactivity through slicers, drill-through pages, and customized visual interactions, resulting in intuitive and user-friendly dashboards tailored for deep dive analysis.</a:t>
            </a:r>
          </a:p>
          <a:p>
            <a:pPr algn="l">
              <a:lnSpc>
                <a:spcPts val="332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50530" y="401638"/>
            <a:ext cx="6704287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1817">
            <a:off x="-4206584" y="-7816334"/>
            <a:ext cx="16969622" cy="10651463"/>
          </a:xfrm>
          <a:custGeom>
            <a:avLst/>
            <a:gdLst/>
            <a:ahLst/>
            <a:cxnLst/>
            <a:rect r="r" b="b" t="t" l="l"/>
            <a:pathLst>
              <a:path h="10651463" w="16969622">
                <a:moveTo>
                  <a:pt x="16969623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3" y="10651463"/>
                </a:lnTo>
                <a:lnTo>
                  <a:pt x="16969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779520" y="9743122"/>
            <a:ext cx="194310" cy="192405"/>
            <a:chOff x="0" y="0"/>
            <a:chExt cx="259080" cy="2565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718974" y="2769385"/>
            <a:ext cx="7231375" cy="5134514"/>
            <a:chOff x="0" y="0"/>
            <a:chExt cx="1904560" cy="1352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4560" cy="1352300"/>
            </a:xfrm>
            <a:custGeom>
              <a:avLst/>
              <a:gdLst/>
              <a:ahLst/>
              <a:cxnLst/>
              <a:rect r="r" b="b" t="t" l="l"/>
              <a:pathLst>
                <a:path h="1352300" w="1904560">
                  <a:moveTo>
                    <a:pt x="54601" y="0"/>
                  </a:moveTo>
                  <a:lnTo>
                    <a:pt x="1849959" y="0"/>
                  </a:lnTo>
                  <a:cubicBezTo>
                    <a:pt x="1880114" y="0"/>
                    <a:pt x="1904560" y="24446"/>
                    <a:pt x="1904560" y="54601"/>
                  </a:cubicBezTo>
                  <a:lnTo>
                    <a:pt x="1904560" y="1297699"/>
                  </a:lnTo>
                  <a:cubicBezTo>
                    <a:pt x="1904560" y="1327854"/>
                    <a:pt x="1880114" y="1352300"/>
                    <a:pt x="1849959" y="1352300"/>
                  </a:cubicBezTo>
                  <a:lnTo>
                    <a:pt x="54601" y="1352300"/>
                  </a:lnTo>
                  <a:cubicBezTo>
                    <a:pt x="24446" y="1352300"/>
                    <a:pt x="0" y="1327854"/>
                    <a:pt x="0" y="1297699"/>
                  </a:cubicBezTo>
                  <a:lnTo>
                    <a:pt x="0" y="54601"/>
                  </a:lnTo>
                  <a:cubicBezTo>
                    <a:pt x="0" y="24446"/>
                    <a:pt x="24446" y="0"/>
                    <a:pt x="54601" y="0"/>
                  </a:cubicBezTo>
                  <a:close/>
                </a:path>
              </a:pathLst>
            </a:custGeom>
            <a:solidFill>
              <a:srgbClr val="5C85A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904560" cy="141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867587" y="2954558"/>
            <a:ext cx="6934150" cy="4764169"/>
          </a:xfrm>
          <a:custGeom>
            <a:avLst/>
            <a:gdLst/>
            <a:ahLst/>
            <a:cxnLst/>
            <a:rect r="r" b="b" t="t" l="l"/>
            <a:pathLst>
              <a:path h="4764169" w="6934150">
                <a:moveTo>
                  <a:pt x="0" y="0"/>
                </a:moveTo>
                <a:lnTo>
                  <a:pt x="6934150" y="0"/>
                </a:lnTo>
                <a:lnTo>
                  <a:pt x="6934150" y="4764169"/>
                </a:lnTo>
                <a:lnTo>
                  <a:pt x="0" y="4764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6058" y="3078337"/>
            <a:ext cx="9778127" cy="5022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  <a:r>
              <a:rPr lang="en-US" sz="2905" strike="noStrike" u="none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Key Insights -: 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department with the highest registered revenue among all the departments  is Orthopedics 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with 173M.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Department registering the lowest revenue among all the Departments is Renal with Just 5M.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92960" y="1157115"/>
            <a:ext cx="9926014" cy="7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Department-Wise Revenue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1817">
            <a:off x="-4206584" y="-7816334"/>
            <a:ext cx="16969622" cy="10651463"/>
          </a:xfrm>
          <a:custGeom>
            <a:avLst/>
            <a:gdLst/>
            <a:ahLst/>
            <a:cxnLst/>
            <a:rect r="r" b="b" t="t" l="l"/>
            <a:pathLst>
              <a:path h="10651463" w="16969622">
                <a:moveTo>
                  <a:pt x="16969623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3" y="10651463"/>
                </a:lnTo>
                <a:lnTo>
                  <a:pt x="16969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779520" y="9743122"/>
            <a:ext cx="194310" cy="192405"/>
            <a:chOff x="0" y="0"/>
            <a:chExt cx="259080" cy="2565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718974" y="2769385"/>
            <a:ext cx="7231375" cy="5134514"/>
            <a:chOff x="0" y="0"/>
            <a:chExt cx="1904560" cy="1352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4560" cy="1352300"/>
            </a:xfrm>
            <a:custGeom>
              <a:avLst/>
              <a:gdLst/>
              <a:ahLst/>
              <a:cxnLst/>
              <a:rect r="r" b="b" t="t" l="l"/>
              <a:pathLst>
                <a:path h="1352300" w="1904560">
                  <a:moveTo>
                    <a:pt x="54601" y="0"/>
                  </a:moveTo>
                  <a:lnTo>
                    <a:pt x="1849959" y="0"/>
                  </a:lnTo>
                  <a:cubicBezTo>
                    <a:pt x="1880114" y="0"/>
                    <a:pt x="1904560" y="24446"/>
                    <a:pt x="1904560" y="54601"/>
                  </a:cubicBezTo>
                  <a:lnTo>
                    <a:pt x="1904560" y="1297699"/>
                  </a:lnTo>
                  <a:cubicBezTo>
                    <a:pt x="1904560" y="1327854"/>
                    <a:pt x="1880114" y="1352300"/>
                    <a:pt x="1849959" y="1352300"/>
                  </a:cubicBezTo>
                  <a:lnTo>
                    <a:pt x="54601" y="1352300"/>
                  </a:lnTo>
                  <a:cubicBezTo>
                    <a:pt x="24446" y="1352300"/>
                    <a:pt x="0" y="1327854"/>
                    <a:pt x="0" y="1297699"/>
                  </a:cubicBezTo>
                  <a:lnTo>
                    <a:pt x="0" y="54601"/>
                  </a:lnTo>
                  <a:cubicBezTo>
                    <a:pt x="0" y="24446"/>
                    <a:pt x="24446" y="0"/>
                    <a:pt x="54601" y="0"/>
                  </a:cubicBezTo>
                  <a:close/>
                </a:path>
              </a:pathLst>
            </a:custGeom>
            <a:solidFill>
              <a:srgbClr val="5C85A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904560" cy="141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948712" y="2973743"/>
            <a:ext cx="6771900" cy="4703288"/>
          </a:xfrm>
          <a:custGeom>
            <a:avLst/>
            <a:gdLst/>
            <a:ahLst/>
            <a:cxnLst/>
            <a:rect r="r" b="b" t="t" l="l"/>
            <a:pathLst>
              <a:path h="4703288" w="6771900">
                <a:moveTo>
                  <a:pt x="0" y="0"/>
                </a:moveTo>
                <a:lnTo>
                  <a:pt x="6771900" y="0"/>
                </a:lnTo>
                <a:lnTo>
                  <a:pt x="6771900" y="4703288"/>
                </a:lnTo>
                <a:lnTo>
                  <a:pt x="0" y="4703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8" t="0" r="-11069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6058" y="3078337"/>
            <a:ext cx="9778127" cy="5022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  <a:r>
              <a:rPr lang="en-US" sz="2905" strike="noStrike" u="none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Key Insights -: 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Patient Visits for the hospital with Male patients is marginally greater than the Female Patients.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NC ( No Category ) has fewest Visits to the Hospital.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92960" y="1157115"/>
            <a:ext cx="7022219" cy="7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Gender-Wise Visits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1817">
            <a:off x="-4206584" y="-7816334"/>
            <a:ext cx="16969622" cy="10651463"/>
          </a:xfrm>
          <a:custGeom>
            <a:avLst/>
            <a:gdLst/>
            <a:ahLst/>
            <a:cxnLst/>
            <a:rect r="r" b="b" t="t" l="l"/>
            <a:pathLst>
              <a:path h="10651463" w="16969622">
                <a:moveTo>
                  <a:pt x="16969623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3" y="10651463"/>
                </a:lnTo>
                <a:lnTo>
                  <a:pt x="16969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779520" y="9743122"/>
            <a:ext cx="194310" cy="192405"/>
            <a:chOff x="0" y="0"/>
            <a:chExt cx="259080" cy="2565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9323352" y="3145012"/>
            <a:ext cx="8604488" cy="3903506"/>
            <a:chOff x="0" y="0"/>
            <a:chExt cx="2266202" cy="10280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6203" cy="1028084"/>
            </a:xfrm>
            <a:custGeom>
              <a:avLst/>
              <a:gdLst/>
              <a:ahLst/>
              <a:cxnLst/>
              <a:rect r="r" b="b" t="t" l="l"/>
              <a:pathLst>
                <a:path h="1028084" w="2266203">
                  <a:moveTo>
                    <a:pt x="45887" y="0"/>
                  </a:moveTo>
                  <a:lnTo>
                    <a:pt x="2220315" y="0"/>
                  </a:lnTo>
                  <a:cubicBezTo>
                    <a:pt x="2245658" y="0"/>
                    <a:pt x="2266203" y="20545"/>
                    <a:pt x="2266203" y="45887"/>
                  </a:cubicBezTo>
                  <a:lnTo>
                    <a:pt x="2266203" y="982196"/>
                  </a:lnTo>
                  <a:cubicBezTo>
                    <a:pt x="2266203" y="1007539"/>
                    <a:pt x="2245658" y="1028084"/>
                    <a:pt x="2220315" y="1028084"/>
                  </a:cubicBezTo>
                  <a:lnTo>
                    <a:pt x="45887" y="1028084"/>
                  </a:lnTo>
                  <a:cubicBezTo>
                    <a:pt x="20545" y="1028084"/>
                    <a:pt x="0" y="1007539"/>
                    <a:pt x="0" y="982196"/>
                  </a:cubicBezTo>
                  <a:lnTo>
                    <a:pt x="0" y="45887"/>
                  </a:lnTo>
                  <a:cubicBezTo>
                    <a:pt x="0" y="20545"/>
                    <a:pt x="20545" y="0"/>
                    <a:pt x="45887" y="0"/>
                  </a:cubicBezTo>
                  <a:close/>
                </a:path>
              </a:pathLst>
            </a:custGeom>
            <a:solidFill>
              <a:srgbClr val="5C85A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266202" cy="1094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33181" y="3340925"/>
            <a:ext cx="8150639" cy="3419123"/>
          </a:xfrm>
          <a:custGeom>
            <a:avLst/>
            <a:gdLst/>
            <a:ahLst/>
            <a:cxnLst/>
            <a:rect r="r" b="b" t="t" l="l"/>
            <a:pathLst>
              <a:path h="3419123" w="8150639">
                <a:moveTo>
                  <a:pt x="0" y="0"/>
                </a:moveTo>
                <a:lnTo>
                  <a:pt x="8150639" y="0"/>
                </a:lnTo>
                <a:lnTo>
                  <a:pt x="8150639" y="3419124"/>
                </a:lnTo>
                <a:lnTo>
                  <a:pt x="0" y="3419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82" t="0" r="-279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6058" y="3078337"/>
            <a:ext cx="8130251" cy="508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  <a:r>
              <a:rPr lang="en-US" sz="2905" strike="noStrike" u="none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Key Insights -: 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Hospital has most number of footfalls for the White students followed by African American and Asian Patients.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This enables an insight that the hospital has diverse and equivalent treatment for all the patients.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5512" y="1295704"/>
            <a:ext cx="5716637" cy="7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Race-wise Visits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51817">
            <a:off x="-4206584" y="-7816334"/>
            <a:ext cx="16969622" cy="10651463"/>
          </a:xfrm>
          <a:custGeom>
            <a:avLst/>
            <a:gdLst/>
            <a:ahLst/>
            <a:cxnLst/>
            <a:rect r="r" b="b" t="t" l="l"/>
            <a:pathLst>
              <a:path h="10651463" w="16969622">
                <a:moveTo>
                  <a:pt x="16969623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3" y="10651463"/>
                </a:lnTo>
                <a:lnTo>
                  <a:pt x="169696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9298" y="4514850"/>
            <a:ext cx="197167" cy="197167"/>
            <a:chOff x="0" y="0"/>
            <a:chExt cx="262890" cy="262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886825" y="1894523"/>
            <a:ext cx="194310" cy="197167"/>
            <a:chOff x="0" y="0"/>
            <a:chExt cx="259080" cy="262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3180" y="46990"/>
              <a:ext cx="161290" cy="167640"/>
            </a:xfrm>
            <a:custGeom>
              <a:avLst/>
              <a:gdLst/>
              <a:ahLst/>
              <a:cxnLst/>
              <a:rect r="r" b="b" t="t" l="l"/>
              <a:pathLst>
                <a:path h="167640" w="16129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779520" y="9743122"/>
            <a:ext cx="194310" cy="192405"/>
            <a:chOff x="0" y="0"/>
            <a:chExt cx="259080" cy="25654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4450" y="46990"/>
              <a:ext cx="160020" cy="166370"/>
            </a:xfrm>
            <a:custGeom>
              <a:avLst/>
              <a:gdLst/>
              <a:ahLst/>
              <a:cxnLst/>
              <a:rect r="r" b="b" t="t" l="l"/>
              <a:pathLst>
                <a:path h="166370" w="16002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583914" y="2769385"/>
            <a:ext cx="7366435" cy="5134514"/>
            <a:chOff x="0" y="0"/>
            <a:chExt cx="1940131" cy="1352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40131" cy="1352300"/>
            </a:xfrm>
            <a:custGeom>
              <a:avLst/>
              <a:gdLst/>
              <a:ahLst/>
              <a:cxnLst/>
              <a:rect r="r" b="b" t="t" l="l"/>
              <a:pathLst>
                <a:path h="1352300" w="1940131">
                  <a:moveTo>
                    <a:pt x="53600" y="0"/>
                  </a:moveTo>
                  <a:lnTo>
                    <a:pt x="1886532" y="0"/>
                  </a:lnTo>
                  <a:cubicBezTo>
                    <a:pt x="1916134" y="0"/>
                    <a:pt x="1940131" y="23997"/>
                    <a:pt x="1940131" y="53600"/>
                  </a:cubicBezTo>
                  <a:lnTo>
                    <a:pt x="1940131" y="1298700"/>
                  </a:lnTo>
                  <a:cubicBezTo>
                    <a:pt x="1940131" y="1328303"/>
                    <a:pt x="1916134" y="1352300"/>
                    <a:pt x="1886532" y="1352300"/>
                  </a:cubicBezTo>
                  <a:lnTo>
                    <a:pt x="53600" y="1352300"/>
                  </a:lnTo>
                  <a:cubicBezTo>
                    <a:pt x="23997" y="1352300"/>
                    <a:pt x="0" y="1328303"/>
                    <a:pt x="0" y="1298700"/>
                  </a:cubicBezTo>
                  <a:lnTo>
                    <a:pt x="0" y="53600"/>
                  </a:lnTo>
                  <a:cubicBezTo>
                    <a:pt x="0" y="23997"/>
                    <a:pt x="23997" y="0"/>
                    <a:pt x="53600" y="0"/>
                  </a:cubicBezTo>
                  <a:close/>
                </a:path>
              </a:pathLst>
            </a:custGeom>
            <a:solidFill>
              <a:srgbClr val="5C85A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940131" cy="141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843996" y="3009952"/>
            <a:ext cx="6913801" cy="4556221"/>
          </a:xfrm>
          <a:custGeom>
            <a:avLst/>
            <a:gdLst/>
            <a:ahLst/>
            <a:cxnLst/>
            <a:rect r="r" b="b" t="t" l="l"/>
            <a:pathLst>
              <a:path h="4556221" w="6913801">
                <a:moveTo>
                  <a:pt x="0" y="0"/>
                </a:moveTo>
                <a:lnTo>
                  <a:pt x="6913801" y="0"/>
                </a:lnTo>
                <a:lnTo>
                  <a:pt x="6913801" y="4556221"/>
                </a:lnTo>
                <a:lnTo>
                  <a:pt x="0" y="45562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5" t="0" r="-151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6058" y="3078337"/>
            <a:ext cx="9778127" cy="5603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  <a:r>
              <a:rPr lang="en-US" sz="2905" strike="noStrike" u="none">
                <a:solidFill>
                  <a:srgbClr val="3B365F"/>
                </a:solidFill>
                <a:latin typeface="Alice Bold"/>
                <a:ea typeface="Alice Bold"/>
                <a:cs typeface="Alice Bold"/>
                <a:sym typeface="Alice Bold"/>
              </a:rPr>
              <a:t>Key Insights -: </a:t>
            </a: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</a:t>
            </a: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 Senior citizen Age-Group registered highest Visits (3345)  as per the expectation as they generally suffer with chronic diseases.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  <a:r>
              <a:rPr lang="en-US" sz="3305" strike="noStrike" u="none">
                <a:solidFill>
                  <a:srgbClr val="3B365F"/>
                </a:solidFill>
                <a:latin typeface="Alice"/>
                <a:ea typeface="Alice"/>
                <a:cs typeface="Alice"/>
                <a:sym typeface="Alice"/>
              </a:rPr>
              <a:t>The 11-20 Age group registered the least visits (1160).</a:t>
            </a:r>
          </a:p>
          <a:p>
            <a:pPr algn="l" marL="0" indent="0" lvl="0">
              <a:lnSpc>
                <a:spcPts val="462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6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792960" y="1157115"/>
            <a:ext cx="11479207" cy="7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6"/>
              </a:lnSpc>
            </a:pPr>
            <a:r>
              <a:rPr lang="en-US" sz="4661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Age-Group and Visit Frequency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DAGtzXz19qQ</dc:identifier>
  <dcterms:modified xsi:type="dcterms:W3CDTF">2011-08-01T06:04:30Z</dcterms:modified>
  <cp:revision>1</cp:revision>
  <dc:title>Colombia Asia Hospital</dc:title>
</cp:coreProperties>
</file>