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2" r:id="rId19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04"/>
    <a:srgbClr val="CC00FF"/>
    <a:srgbClr val="008ECD"/>
    <a:srgbClr val="481102"/>
    <a:srgbClr val="B81A96"/>
    <a:srgbClr val="2C2C2C"/>
    <a:srgbClr val="000000"/>
    <a:srgbClr val="0000FF"/>
    <a:srgbClr val="E965CD"/>
    <a:srgbClr val="D47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5135B-28A4-4FFC-AA02-125E574472D8}" v="23" dt="2025-07-07T09:43:58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2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9AE26-59BE-40E9-9141-EB6EF77A9F6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92682-C9FB-470B-9437-8759B944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7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7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3DBBE-9897-588B-B183-E3AFFD59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ACE9E-2183-CF6F-A2FD-90BEFF1BD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E6211-A1C2-CEC7-5FD5-E6E3287E5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4046-7AC0-93D4-B4FF-F13E9886B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8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1F48-EAB0-8F93-4D07-B65F4F3A4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741E8-DB5F-F8AC-E09B-1AA80D7F5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96965C-216B-5358-5376-8571A7D1C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C22DA-01CA-311A-7EA3-06203ED0D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7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D0F98-7DA1-1C99-6337-F6571884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1A005-503C-EB31-BB8A-932E2AB9E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E0412-1023-4CE3-3699-F36FEBC56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517C-A72B-F50D-713E-B77317F14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7E940-5830-7ADC-EE93-1FEF04706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24E53-179A-C8A2-3FB8-3D807B167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C9432-F940-3C9D-65AE-7D7233215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A37E-5E22-66AB-917A-6F12940BC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3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AF447-A3B9-4E27-C9F2-56EA487DD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CDE56E-8156-1E35-CF21-B5E03B0BD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C1447D-A22E-0DC9-46E4-2182FD930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1ECE-F246-1146-7ACF-ACEB665A0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5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0B91E-1048-CFD7-D5B3-26947C13A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FB00C-3688-076F-91E2-3B5E65F62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6BD5A-441B-3991-3C4F-7481ADCE3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ADAA9-142B-5278-3626-D7DA533A7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9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A7856-642B-C369-0808-3DFEE7846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21958C-AC61-1383-0D7D-B36CAE27D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E6D1F2-19B1-7B7E-51E2-32E679705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B282-7D4B-F57C-6F8B-4600A76C5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85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09C1-3EE4-CF2E-3DD8-924A57EDF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95215-2793-9AAE-77DD-2FC785799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29A1B-E25D-F91D-E2A5-D3A3DCCBE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01221-4586-C6F6-8607-4D6B041B6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7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15F0A-09BD-EED3-AA94-93B16C63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192D9-18D9-1F4F-F74A-4E838E018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74622-B87F-B37A-FD23-9233A97A7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2D8A3-6033-C56A-C92B-D66F51EC8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3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D9F2F-1A41-59A0-DE25-246BCDE6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480C0-A0EB-2093-E713-E205F1D4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8F6D3B-48EA-881A-2AF3-74EE2767D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4F3FA-A6F0-2575-B324-7D3F692C2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7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7EE5-20C4-1875-FF1D-6C755858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DECC2-D284-1AB4-E1FE-F4DB1771A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0702E-2845-8EB3-AF48-F79F6C74E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74270-C81D-5FD3-EB3C-D050B25AE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0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401E-DA47-F197-8C91-8DE99D80B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F5161-AAC7-6388-AFF1-368A1F68D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94EFC-E3FB-4546-5242-87D46D8FC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CF4B-8F13-CAE0-972D-82DD80A06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5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02A7E-DF38-8A45-55E1-FC4C3E439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08587-6F43-469A-C5D7-3C4BA9A2F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32CF51-9D4A-A759-4DEB-18FC7B0BE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D6C1-1E7A-CB45-2F66-486A1E20D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1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F1CA-02DB-C293-BF80-6C9E03421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422D5-5CFD-9AEB-8979-DC026C557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8DDAD-EC24-BB8F-4FF9-714F4FECC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F512-ABAD-2787-9209-1FB2C19BB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7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A8D68-270C-8BC9-55B1-69A3A246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4E6F-F80F-B6C1-983E-1BE2B824D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465D6-47C1-9F10-6488-338A3A6C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5F944-54CB-E22D-6F31-F6F2718B7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1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D296-3095-504F-D390-625FD3F7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91475-34FD-F170-FC52-15A4D1487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73822-BA7D-7ACF-220B-361DAEB0C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361C7-0B9A-8F06-566B-71085E18E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8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F77CC-5FBC-87EE-69DB-0DFB579A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724482-EEC6-E595-42DC-BC044DA52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B5AF17-4A3E-8EAA-E3A2-22A0AC08B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54E13-C7EB-0272-EBBF-8678952D5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2682-C9FB-470B-9437-8759B94442C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9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491" y="3401291"/>
            <a:ext cx="18911143" cy="148012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8708" spc="-281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755" y="18534227"/>
            <a:ext cx="16185400" cy="7266051"/>
          </a:xfrm>
        </p:spPr>
        <p:txBody>
          <a:bodyPr>
            <a:normAutofit/>
          </a:bodyPr>
          <a:lstStyle>
            <a:lvl1pPr marL="0" indent="0" algn="l">
              <a:buNone/>
              <a:defRPr sz="6548">
                <a:solidFill>
                  <a:schemeClr val="bg1"/>
                </a:solidFill>
                <a:latin typeface="+mj-lt"/>
              </a:defRPr>
            </a:lvl1pPr>
            <a:lvl2pPr marL="1069162" indent="0" algn="ctr">
              <a:buNone/>
              <a:defRPr sz="6548"/>
            </a:lvl2pPr>
            <a:lvl3pPr marL="2138324" indent="0" algn="ctr">
              <a:buNone/>
              <a:defRPr sz="5612"/>
            </a:lvl3pPr>
            <a:lvl4pPr marL="3207487" indent="0" algn="ctr">
              <a:buNone/>
              <a:defRPr sz="4677"/>
            </a:lvl4pPr>
            <a:lvl5pPr marL="4276649" indent="0" algn="ctr">
              <a:buNone/>
              <a:defRPr sz="4677"/>
            </a:lvl5pPr>
            <a:lvl6pPr marL="5345811" indent="0" algn="ctr">
              <a:buNone/>
              <a:defRPr sz="4677"/>
            </a:lvl6pPr>
            <a:lvl7pPr marL="6414973" indent="0" algn="ctr">
              <a:buNone/>
              <a:defRPr sz="4677"/>
            </a:lvl7pPr>
            <a:lvl8pPr marL="7484135" indent="0" algn="ctr">
              <a:buNone/>
              <a:defRPr sz="4677"/>
            </a:lvl8pPr>
            <a:lvl9pPr marL="8553298" indent="0" algn="ctr">
              <a:buNone/>
              <a:defRPr sz="46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2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36071" y="3069570"/>
            <a:ext cx="4610844" cy="21192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184" y="3153675"/>
            <a:ext cx="13565237" cy="23841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4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490" y="3387835"/>
            <a:ext cx="18908470" cy="1481467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8708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754" y="18485075"/>
            <a:ext cx="16182058" cy="7266051"/>
          </a:xfrm>
        </p:spPr>
        <p:txBody>
          <a:bodyPr anchor="t">
            <a:normAutofit/>
          </a:bodyPr>
          <a:lstStyle>
            <a:lvl1pPr marL="0" indent="0">
              <a:buNone/>
              <a:defRPr sz="6548">
                <a:solidFill>
                  <a:schemeClr val="tx1"/>
                </a:solidFill>
                <a:latin typeface="+mj-lt"/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5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791" y="8799995"/>
            <a:ext cx="8900934" cy="16631184"/>
          </a:xfrm>
        </p:spPr>
        <p:txBody>
          <a:bodyPr/>
          <a:lstStyle>
            <a:lvl1pPr>
              <a:defRPr sz="5145"/>
            </a:lvl1pPr>
            <a:lvl2pPr>
              <a:defRPr sz="4443"/>
            </a:lvl2pPr>
            <a:lvl3pPr>
              <a:defRPr sz="3975"/>
            </a:lvl3pPr>
            <a:lvl4pPr>
              <a:defRPr sz="3508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26169" y="8799995"/>
            <a:ext cx="8900934" cy="16631184"/>
          </a:xfrm>
        </p:spPr>
        <p:txBody>
          <a:bodyPr/>
          <a:lstStyle>
            <a:lvl1pPr>
              <a:defRPr sz="5145"/>
            </a:lvl1pPr>
            <a:lvl2pPr>
              <a:defRPr sz="4443"/>
            </a:lvl2pPr>
            <a:lvl3pPr>
              <a:defRPr sz="3975"/>
            </a:lvl3pPr>
            <a:lvl4pPr>
              <a:defRPr sz="3508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6791" y="8970433"/>
            <a:ext cx="8900934" cy="319351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4677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91" y="12078962"/>
            <a:ext cx="8900934" cy="14128433"/>
          </a:xfrm>
        </p:spPr>
        <p:txBody>
          <a:bodyPr/>
          <a:lstStyle>
            <a:lvl1pPr>
              <a:defRPr sz="4911"/>
            </a:lvl1pPr>
            <a:lvl2pPr>
              <a:defRPr sz="4209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6214" y="8961463"/>
            <a:ext cx="8900934" cy="3188989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4677" b="0" cap="all" baseline="0">
                <a:latin typeface="+mj-lt"/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6214" y="12069718"/>
            <a:ext cx="8900934" cy="14128433"/>
          </a:xfrm>
        </p:spPr>
        <p:txBody>
          <a:bodyPr/>
          <a:lstStyle>
            <a:lvl1pPr>
              <a:defRPr sz="4911"/>
            </a:lvl1pPr>
            <a:lvl2pPr>
              <a:defRPr sz="4209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1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6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64766" y="0"/>
            <a:ext cx="8018859" cy="30275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89728" y="2393949"/>
            <a:ext cx="5933956" cy="847706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8419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76" y="3363913"/>
            <a:ext cx="10691813" cy="20183475"/>
          </a:xfrm>
        </p:spPr>
        <p:txBody>
          <a:bodyPr/>
          <a:lstStyle>
            <a:lvl1pPr>
              <a:defRPr sz="5145"/>
            </a:lvl1pPr>
            <a:lvl2pPr>
              <a:defRPr sz="4443"/>
            </a:lvl2pPr>
            <a:lvl3pPr>
              <a:defRPr sz="3975"/>
            </a:lvl3pPr>
            <a:lvl4pPr>
              <a:defRPr sz="3508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15298" y="11088610"/>
            <a:ext cx="5960685" cy="13804345"/>
          </a:xfrm>
        </p:spPr>
        <p:txBody>
          <a:bodyPr>
            <a:normAutofit/>
          </a:bodyPr>
          <a:lstStyle>
            <a:lvl1pPr marL="0" marR="0" indent="0" algn="l" defTabSz="2138324" rtl="0" eaLnBrk="1" fontAlgn="auto" latinLnBrk="0" hangingPunct="1">
              <a:lnSpc>
                <a:spcPct val="100000"/>
              </a:lnSpc>
              <a:spcBef>
                <a:spcPts val="2806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8">
                <a:solidFill>
                  <a:srgbClr val="404040"/>
                </a:solidFill>
              </a:defRPr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marL="0" marR="0" lvl="0" indent="0" algn="l" defTabSz="2138324" rtl="0" eaLnBrk="1" fontAlgn="auto" latinLnBrk="0" hangingPunct="1">
              <a:lnSpc>
                <a:spcPct val="100000"/>
              </a:lnSpc>
              <a:spcBef>
                <a:spcPts val="32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5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78" y="23921164"/>
            <a:ext cx="18908470" cy="2707389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54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21383625" cy="2353393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871"/>
              </a:spcBef>
              <a:buNone/>
              <a:defRPr sz="7483">
                <a:solidFill>
                  <a:srgbClr val="4D4D4D"/>
                </a:solidFill>
              </a:defRPr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6791" y="26089018"/>
            <a:ext cx="16187404" cy="23547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2806"/>
              </a:spcBef>
              <a:buNone/>
              <a:defRPr sz="3274">
                <a:solidFill>
                  <a:srgbClr val="262626"/>
                </a:solidFill>
              </a:defRPr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35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713" y="2205230"/>
            <a:ext cx="18894437" cy="732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6122" y="8800002"/>
            <a:ext cx="18861026" cy="1662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829" y="28308282"/>
            <a:ext cx="7216973" cy="100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2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C3C6B8EF-5864-4840-87D1-71DBBB74C5D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29" y="28936256"/>
            <a:ext cx="8820745" cy="100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2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96852" y="25735911"/>
            <a:ext cx="5132070" cy="6167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47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B4C7465-196D-4D66-8C46-80407826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8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1225" kern="1200" spc="-281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3832" indent="-213832" algn="l" defTabSz="2138324" rtl="0" eaLnBrk="1" latinLnBrk="0" hangingPunct="1">
        <a:lnSpc>
          <a:spcPct val="85000"/>
        </a:lnSpc>
        <a:spcBef>
          <a:spcPts val="3040"/>
        </a:spcBef>
        <a:buFont typeface="Arial" pitchFamily="34" charset="0"/>
        <a:buChar char=" "/>
        <a:defRPr sz="56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41497" indent="-801872" algn="l" defTabSz="2138324" rtl="0" eaLnBrk="1" latinLnBrk="0" hangingPunct="1">
        <a:lnSpc>
          <a:spcPct val="85000"/>
        </a:lnSpc>
        <a:spcBef>
          <a:spcPts val="1403"/>
        </a:spcBef>
        <a:buFont typeface="Arial" pitchFamily="34" charset="0"/>
        <a:buChar char=" "/>
        <a:defRPr sz="56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82995" indent="-1282995" algn="l" defTabSz="2138324" rtl="0" eaLnBrk="1" latinLnBrk="0" hangingPunct="1">
        <a:lnSpc>
          <a:spcPct val="85000"/>
        </a:lnSpc>
        <a:spcBef>
          <a:spcPts val="1403"/>
        </a:spcBef>
        <a:buFont typeface="Arial" pitchFamily="34" charset="0"/>
        <a:buChar char=" "/>
        <a:defRPr sz="4677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924492" indent="-1924492" algn="l" defTabSz="2138324" rtl="0" eaLnBrk="1" latinLnBrk="0" hangingPunct="1">
        <a:lnSpc>
          <a:spcPct val="85000"/>
        </a:lnSpc>
        <a:spcBef>
          <a:spcPts val="1403"/>
        </a:spcBef>
        <a:buFont typeface="Arial" pitchFamily="34" charset="0"/>
        <a:buChar char=" "/>
        <a:defRPr sz="420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565989" indent="-2565989" algn="l" defTabSz="2138324" rtl="0" eaLnBrk="1" latinLnBrk="0" hangingPunct="1">
        <a:lnSpc>
          <a:spcPct val="85000"/>
        </a:lnSpc>
        <a:spcBef>
          <a:spcPts val="1403"/>
        </a:spcBef>
        <a:buFont typeface="Arial" pitchFamily="34" charset="0"/>
        <a:buChar char=" "/>
        <a:defRPr sz="420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06200" indent="-534581" algn="l" defTabSz="2138324" rtl="0" eaLnBrk="1" latinLnBrk="0" hangingPunct="1">
        <a:lnSpc>
          <a:spcPct val="85000"/>
        </a:lnSpc>
        <a:spcBef>
          <a:spcPts val="1403"/>
        </a:spcBef>
        <a:buFont typeface="Arial" pitchFamily="34" charset="0"/>
        <a:buChar char=" "/>
        <a:defRPr sz="420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273900" indent="-534581" algn="l" defTabSz="2138324" rtl="0" eaLnBrk="1" latinLnBrk="0" hangingPunct="1">
        <a:lnSpc>
          <a:spcPct val="85000"/>
        </a:lnSpc>
        <a:spcBef>
          <a:spcPts val="1403"/>
        </a:spcBef>
        <a:buFont typeface="Arial" pitchFamily="34" charset="0"/>
        <a:buChar char=" "/>
        <a:defRPr sz="420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741600" indent="-534581" algn="l" defTabSz="2138324" rtl="0" eaLnBrk="1" latinLnBrk="0" hangingPunct="1">
        <a:lnSpc>
          <a:spcPct val="85000"/>
        </a:lnSpc>
        <a:spcBef>
          <a:spcPts val="1403"/>
        </a:spcBef>
        <a:buFont typeface="Arial" pitchFamily="34" charset="0"/>
        <a:buChar char=" "/>
        <a:defRPr sz="420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09300" indent="-534581" algn="l" defTabSz="2138324" rtl="0" eaLnBrk="1" latinLnBrk="0" hangingPunct="1">
        <a:lnSpc>
          <a:spcPct val="85000"/>
        </a:lnSpc>
        <a:spcBef>
          <a:spcPts val="1403"/>
        </a:spcBef>
        <a:buFont typeface="Arial" pitchFamily="34" charset="0"/>
        <a:buChar char=" "/>
        <a:defRPr sz="420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52275-F228-16C7-9DAE-AE7084BA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" y="557471"/>
            <a:ext cx="2827548" cy="284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40C97-6DBE-8148-D787-CAD2E4920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46" y="547744"/>
            <a:ext cx="2616654" cy="28388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96D65E-2A93-E11C-3299-D85CAAE81376}"/>
              </a:ext>
            </a:extLst>
          </p:cNvPr>
          <p:cNvSpPr/>
          <p:nvPr/>
        </p:nvSpPr>
        <p:spPr>
          <a:xfrm>
            <a:off x="3193505" y="123506"/>
            <a:ext cx="15079907" cy="33479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CCF24A-FAAF-D5E4-255A-BF623169E8BA}"/>
              </a:ext>
            </a:extLst>
          </p:cNvPr>
          <p:cNvSpPr/>
          <p:nvPr/>
        </p:nvSpPr>
        <p:spPr>
          <a:xfrm>
            <a:off x="409721" y="4794704"/>
            <a:ext cx="10323737" cy="5733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83F168-C652-E65C-8EB2-FC83F6AC0543}"/>
              </a:ext>
            </a:extLst>
          </p:cNvPr>
          <p:cNvSpPr/>
          <p:nvPr/>
        </p:nvSpPr>
        <p:spPr>
          <a:xfrm>
            <a:off x="1228561" y="4984123"/>
            <a:ext cx="3363795" cy="13697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41E923-A157-CE2C-561E-4F0D23222252}"/>
              </a:ext>
            </a:extLst>
          </p:cNvPr>
          <p:cNvSpPr/>
          <p:nvPr/>
        </p:nvSpPr>
        <p:spPr>
          <a:xfrm>
            <a:off x="409720" y="11347938"/>
            <a:ext cx="10323737" cy="17143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6586F8-F0FA-4E6B-2B33-31EAAA14E00D}"/>
              </a:ext>
            </a:extLst>
          </p:cNvPr>
          <p:cNvSpPr/>
          <p:nvPr/>
        </p:nvSpPr>
        <p:spPr>
          <a:xfrm>
            <a:off x="11402857" y="21617298"/>
            <a:ext cx="9457052" cy="6873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  <a:p>
            <a:pPr algn="just"/>
            <a:r>
              <a:rPr lang="en-US" sz="4000" dirty="0"/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40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D5A897-B963-D024-F0CE-487BAC20010C}"/>
              </a:ext>
            </a:extLst>
          </p:cNvPr>
          <p:cNvSpPr/>
          <p:nvPr/>
        </p:nvSpPr>
        <p:spPr>
          <a:xfrm>
            <a:off x="11402856" y="4709879"/>
            <a:ext cx="9457053" cy="9481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Collection: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2.Climate Zoning: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3.Web Platform Development: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Visualization: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365BB44-DDE3-CC48-7F5A-90C9E0431EB0}"/>
              </a:ext>
            </a:extLst>
          </p:cNvPr>
          <p:cNvSpPr/>
          <p:nvPr/>
        </p:nvSpPr>
        <p:spPr>
          <a:xfrm>
            <a:off x="1496685" y="11646367"/>
            <a:ext cx="3463394" cy="1370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8E72F7A-76D8-E087-5618-9E0CDB3E963A}"/>
              </a:ext>
            </a:extLst>
          </p:cNvPr>
          <p:cNvSpPr/>
          <p:nvPr/>
        </p:nvSpPr>
        <p:spPr>
          <a:xfrm>
            <a:off x="12375058" y="4948441"/>
            <a:ext cx="6139543" cy="1405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5F40888-1E6F-8F26-E7C4-A7727680C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3" y="20306141"/>
            <a:ext cx="9832853" cy="63423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C05F20-9C56-EE3E-21BA-32EA4D657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8" y="13778608"/>
            <a:ext cx="9883381" cy="5839675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68F8593-4E35-DE51-6763-FDCC8662A6CD}"/>
              </a:ext>
            </a:extLst>
          </p:cNvPr>
          <p:cNvSpPr/>
          <p:nvPr/>
        </p:nvSpPr>
        <p:spPr>
          <a:xfrm>
            <a:off x="12375059" y="21847979"/>
            <a:ext cx="3366230" cy="13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BFEA6D-E637-FF24-555C-92D6326460F7}"/>
              </a:ext>
            </a:extLst>
          </p:cNvPr>
          <p:cNvSpPr/>
          <p:nvPr/>
        </p:nvSpPr>
        <p:spPr>
          <a:xfrm>
            <a:off x="-1" y="29137715"/>
            <a:ext cx="21383625" cy="1106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https://github.com/Divyansh2992/epw2.git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CEB60E-8024-F03A-C54B-A478FD3753EB}"/>
              </a:ext>
            </a:extLst>
          </p:cNvPr>
          <p:cNvSpPr/>
          <p:nvPr/>
        </p:nvSpPr>
        <p:spPr>
          <a:xfrm>
            <a:off x="11402856" y="14838304"/>
            <a:ext cx="9457053" cy="6461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4000" b="1" dirty="0"/>
          </a:p>
          <a:p>
            <a:pPr algn="just"/>
            <a:endParaRPr lang="en-IN" sz="4000" b="1" dirty="0"/>
          </a:p>
          <a:p>
            <a:pPr algn="just"/>
            <a:r>
              <a:rPr lang="en-IN" sz="4000" b="1" dirty="0"/>
              <a:t>1. Interactive Climate Visualisation:</a:t>
            </a:r>
          </a:p>
          <a:p>
            <a:pPr algn="just"/>
            <a:r>
              <a:rPr lang="en-US" sz="3600" dirty="0"/>
              <a:t>District-wise graphs and psychrometric charts for weather analysis.</a:t>
            </a:r>
          </a:p>
          <a:p>
            <a:pPr algn="just"/>
            <a:r>
              <a:rPr lang="en-US" sz="4000" b="1" dirty="0"/>
              <a:t>2.</a:t>
            </a:r>
            <a:r>
              <a:rPr lang="en-IN" sz="4000" dirty="0"/>
              <a:t> </a:t>
            </a:r>
            <a:r>
              <a:rPr lang="en-IN" sz="4000" b="1" dirty="0"/>
              <a:t>Passive Design Strategy Overlay:</a:t>
            </a:r>
          </a:p>
          <a:p>
            <a:pPr algn="just"/>
            <a:r>
              <a:rPr lang="en-US" sz="4000" dirty="0"/>
              <a:t>Real-time overlays for optimizing comfort and energy efficiency.</a:t>
            </a:r>
            <a:endParaRPr lang="en-IN" sz="40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4A1C89-F477-A280-804F-E54D50026613}"/>
              </a:ext>
            </a:extLst>
          </p:cNvPr>
          <p:cNvSpPr/>
          <p:nvPr/>
        </p:nvSpPr>
        <p:spPr>
          <a:xfrm>
            <a:off x="12375058" y="15155523"/>
            <a:ext cx="3366230" cy="15429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08866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0EC00-98DA-F6BC-5924-067B685C5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1AA39-78E7-8FE5-9E75-C99DC9D51F6A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2ACD2E-C727-B599-99B8-5112ED880F6C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7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6CD9D-2618-2386-A54D-EAB23F4929C0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3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9219F-CE55-0427-2CC4-6D15C4D66C42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7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1E7E3-1791-AF51-6C64-36726E7C8B35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7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E05DE1-4DA4-9DF2-2508-42F9BC9887DA}"/>
              </a:ext>
            </a:extLst>
          </p:cNvPr>
          <p:cNvSpPr/>
          <p:nvPr/>
        </p:nvSpPr>
        <p:spPr>
          <a:xfrm>
            <a:off x="527366" y="3934832"/>
            <a:ext cx="3363795" cy="8759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3A378EF-F50C-72DE-3C42-F3515263F3FB}"/>
              </a:ext>
            </a:extLst>
          </p:cNvPr>
          <p:cNvSpPr/>
          <p:nvPr/>
        </p:nvSpPr>
        <p:spPr>
          <a:xfrm>
            <a:off x="11079017" y="3975452"/>
            <a:ext cx="4333858" cy="8759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A64B97E-446A-5EF8-7AFC-8F207BA2C1E5}"/>
              </a:ext>
            </a:extLst>
          </p:cNvPr>
          <p:cNvSpPr/>
          <p:nvPr/>
        </p:nvSpPr>
        <p:spPr>
          <a:xfrm>
            <a:off x="524931" y="26258521"/>
            <a:ext cx="3366230" cy="8380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9E189BF-4F5D-7EF9-E063-ADA32F6D7563}"/>
              </a:ext>
            </a:extLst>
          </p:cNvPr>
          <p:cNvSpPr/>
          <p:nvPr/>
        </p:nvSpPr>
        <p:spPr>
          <a:xfrm>
            <a:off x="11079017" y="12195042"/>
            <a:ext cx="3751793" cy="8380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66D4F2-A09D-ED15-54A9-46A7E02A8917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 Regional climate classifications across India.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9FA4D7-FDCF-4B43-4C11-A85B0EE032FE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 Air temperature, radiation, wind, and more.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66D6C-475F-7085-99E6-A0286605A932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63E4D4-E874-FA81-2707-0C48365728BA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52D38-9AA8-B062-E1A7-34203D40A1CB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F2BFC-4C79-EE31-41C5-66CDCD22AD75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D94348-6F9E-FD82-9B39-A6CB057C0B5F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71955-4A7B-C8BB-4E56-F6FEB1B83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968776-15A0-82FB-A7BD-E4B62A7A6B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  <a:solidFill>
            <a:srgbClr val="975DC3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E5E7D9-FE3C-EBCA-8991-E1D6A921E5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53" t="1649" b="603"/>
          <a:stretch>
            <a:fillRect/>
          </a:stretch>
        </p:blipFill>
        <p:spPr>
          <a:xfrm>
            <a:off x="445622" y="15358377"/>
            <a:ext cx="9998920" cy="9360000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2D4A5E-4FA2-88E8-6DFB-10F5B28EBC31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D440F7-0680-F2D5-5B16-2CBF0AF1FC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DF4A76-1393-AC3C-51D6-790F4EB9A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837A-2684-71CF-6DE5-A604F26E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BDF42-5372-DF18-2D6A-7AA6DD9E16D7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36B047-EF73-0934-250F-2535D238E700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7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3CBC3B-3583-E780-6760-F52A59F6A83A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3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A5898-65A4-827A-FF1C-3ED40BA932CB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7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8E151-17C0-F99B-536B-388FC6DD2447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7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26429F-4CD1-2D22-D5AF-41D279A1C656}"/>
              </a:ext>
            </a:extLst>
          </p:cNvPr>
          <p:cNvSpPr/>
          <p:nvPr/>
        </p:nvSpPr>
        <p:spPr>
          <a:xfrm>
            <a:off x="527365" y="3934832"/>
            <a:ext cx="5040000" cy="97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59B30DF-DF30-C385-C451-E8FDC9565F31}"/>
              </a:ext>
            </a:extLst>
          </p:cNvPr>
          <p:cNvSpPr/>
          <p:nvPr/>
        </p:nvSpPr>
        <p:spPr>
          <a:xfrm>
            <a:off x="11079015" y="3975452"/>
            <a:ext cx="5040000" cy="97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6176E9-918D-B4D6-EC21-13F1404576AA}"/>
              </a:ext>
            </a:extLst>
          </p:cNvPr>
          <p:cNvSpPr/>
          <p:nvPr/>
        </p:nvSpPr>
        <p:spPr>
          <a:xfrm>
            <a:off x="524931" y="26258521"/>
            <a:ext cx="5040000" cy="97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14D7F2-0714-F0D2-F51A-32933FC12934}"/>
              </a:ext>
            </a:extLst>
          </p:cNvPr>
          <p:cNvSpPr/>
          <p:nvPr/>
        </p:nvSpPr>
        <p:spPr>
          <a:xfrm>
            <a:off x="11079016" y="12195042"/>
            <a:ext cx="5040000" cy="97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D4F7F-EBFA-D99C-6C4C-A2E1BD9803D3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Climate classifications across India.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89CD0A-D626-D110-B145-FD897CC36772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temperature, radiation, wind, and more.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C80DB6-3905-7B7C-6999-626CE159D962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51855D-9158-5D15-2015-BC28B700DBAB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F14C2-ADBA-014D-E921-EB53F3F87730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E47B5-4CA7-4422-A9BF-77CBFEB3302C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7465F-2AAA-2F7D-9412-F74FD73C3D84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EF562-2A1D-237E-6298-2BCC1791B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46A973-8B8B-E2C6-48B9-974EA0D2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6B2B89-C3CB-19A2-AEE3-DBD61406A827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ABBEBD-C9F1-B456-9962-3BF5F02B16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E1C7E8-FC67-DECD-0A2D-DAC5B1851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F80AD-9761-B866-A385-975632EB0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41" y="15419056"/>
            <a:ext cx="6165064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3BB502-ADFE-153B-4B56-EAEA9ADBF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38" y="17816631"/>
            <a:ext cx="6165064" cy="21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297424-E2A8-C7FC-864C-7741A37808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620" y="22554704"/>
            <a:ext cx="6165064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A8DFAF-7518-88C9-DA9E-06E8E15F10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70" y="20182802"/>
            <a:ext cx="6165064" cy="21600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A595437-4F51-17E5-6582-BE8CE40030F3}"/>
              </a:ext>
            </a:extLst>
          </p:cNvPr>
          <p:cNvSpPr/>
          <p:nvPr/>
        </p:nvSpPr>
        <p:spPr>
          <a:xfrm>
            <a:off x="6630335" y="21111413"/>
            <a:ext cx="532466" cy="43794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EB38603-B101-59A8-3908-3418C66053DF}"/>
              </a:ext>
            </a:extLst>
          </p:cNvPr>
          <p:cNvSpPr/>
          <p:nvPr/>
        </p:nvSpPr>
        <p:spPr>
          <a:xfrm rot="10800000">
            <a:off x="3596160" y="23530709"/>
            <a:ext cx="532466" cy="43794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017BC6C-F224-539E-5DC0-72877017EF4C}"/>
              </a:ext>
            </a:extLst>
          </p:cNvPr>
          <p:cNvSpPr/>
          <p:nvPr/>
        </p:nvSpPr>
        <p:spPr>
          <a:xfrm rot="10800000">
            <a:off x="3596160" y="18642888"/>
            <a:ext cx="532466" cy="43794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BF0443C-BBED-A0C6-5159-4146F4AE424B}"/>
              </a:ext>
            </a:extLst>
          </p:cNvPr>
          <p:cNvSpPr/>
          <p:nvPr/>
        </p:nvSpPr>
        <p:spPr>
          <a:xfrm>
            <a:off x="7148650" y="15819772"/>
            <a:ext cx="3342230" cy="1550454"/>
          </a:xfrm>
          <a:prstGeom prst="roundRect">
            <a:avLst/>
          </a:prstGeom>
          <a:gradFill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File Summary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F445549-1EE4-BF53-C460-365342317DFC}"/>
              </a:ext>
            </a:extLst>
          </p:cNvPr>
          <p:cNvSpPr/>
          <p:nvPr/>
        </p:nvSpPr>
        <p:spPr>
          <a:xfrm>
            <a:off x="6580206" y="16377105"/>
            <a:ext cx="532466" cy="43794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9E67F6A-53BA-360D-A532-3CB02C736AB7}"/>
              </a:ext>
            </a:extLst>
          </p:cNvPr>
          <p:cNvSpPr/>
          <p:nvPr/>
        </p:nvSpPr>
        <p:spPr>
          <a:xfrm>
            <a:off x="689773" y="22932694"/>
            <a:ext cx="2594147" cy="1550454"/>
          </a:xfrm>
          <a:prstGeom prst="roundRect">
            <a:avLst/>
          </a:prstGeom>
          <a:gradFill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BA1C76-237F-E903-42AF-65057E1A1C6D}"/>
              </a:ext>
            </a:extLst>
          </p:cNvPr>
          <p:cNvSpPr/>
          <p:nvPr/>
        </p:nvSpPr>
        <p:spPr>
          <a:xfrm>
            <a:off x="489213" y="18106081"/>
            <a:ext cx="3008460" cy="1550454"/>
          </a:xfrm>
          <a:prstGeom prst="roundRect">
            <a:avLst/>
          </a:prstGeom>
          <a:gradFill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1789E7-2BFC-6639-31BF-EFBAC659093E}"/>
              </a:ext>
            </a:extLst>
          </p:cNvPr>
          <p:cNvSpPr/>
          <p:nvPr/>
        </p:nvSpPr>
        <p:spPr>
          <a:xfrm>
            <a:off x="7428828" y="20487575"/>
            <a:ext cx="2871856" cy="1550454"/>
          </a:xfrm>
          <a:prstGeom prst="roundRect">
            <a:avLst/>
          </a:prstGeom>
          <a:gradFill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</a:p>
        </p:txBody>
      </p:sp>
    </p:spTree>
    <p:extLst>
      <p:ext uri="{BB962C8B-B14F-4D97-AF65-F5344CB8AC3E}">
        <p14:creationId xmlns:p14="http://schemas.microsoft.com/office/powerpoint/2010/main" val="362431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E512F-D00A-6148-33D0-006E3B851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BA4B35-43B8-4FC6-C44C-0FB6C8F9EC95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9CB01-DF7A-926E-F74F-25D5BD8D2383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3EB207-1390-EC99-5DBB-6EA721B49832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6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D9A1D-1609-A7CB-DBE3-A86D1B91B1D8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DA2C1-F4D5-F8D7-94DC-A3AB63E92976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9846F2-D427-BA88-DAD3-313B4DAEDD44}"/>
              </a:ext>
            </a:extLst>
          </p:cNvPr>
          <p:cNvSpPr/>
          <p:nvPr/>
        </p:nvSpPr>
        <p:spPr>
          <a:xfrm>
            <a:off x="527365" y="3934832"/>
            <a:ext cx="5040000" cy="97200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endParaRPr lang="en-IN" sz="3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23C5846-E47B-4DC3-7CFE-79C46448D889}"/>
              </a:ext>
            </a:extLst>
          </p:cNvPr>
          <p:cNvSpPr/>
          <p:nvPr/>
        </p:nvSpPr>
        <p:spPr>
          <a:xfrm>
            <a:off x="11079015" y="3975452"/>
            <a:ext cx="5040000" cy="97200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82E5BFA-57C9-0B5A-D43F-71D13045E055}"/>
              </a:ext>
            </a:extLst>
          </p:cNvPr>
          <p:cNvSpPr/>
          <p:nvPr/>
        </p:nvSpPr>
        <p:spPr>
          <a:xfrm>
            <a:off x="524931" y="26258521"/>
            <a:ext cx="5040000" cy="97200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3D69BA2-95B2-F21D-BCE6-2102701A663F}"/>
              </a:ext>
            </a:extLst>
          </p:cNvPr>
          <p:cNvSpPr/>
          <p:nvPr/>
        </p:nvSpPr>
        <p:spPr>
          <a:xfrm>
            <a:off x="11079016" y="12195042"/>
            <a:ext cx="5040000" cy="97200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6538D-828D-98BC-8D00-E003E7BD64F0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Climate classifications across India.</a:t>
            </a:r>
            <a:endParaRPr lang="en-IN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31FE16-92A2-51CF-00A0-A2B9C44145A3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temperature, radiation, wind, and more.</a:t>
            </a:r>
            <a:endParaRPr lang="en-IN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1F6294-EDFA-EC9C-B7A7-FC3173CE75FF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r>
              <a:rPr lang="en-IN" sz="3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497100-596D-D95D-B9DA-22857DAA9397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 Surat</a:t>
            </a:r>
          </a:p>
          <a:p>
            <a:pPr algn="ctr"/>
            <a:r>
              <a:rPr lang="en-US" sz="3600" baseline="30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5E733-AA28-1786-1631-632C12FC5AE8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D8FCD-664B-DD16-8DDA-473E4367C410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39DDA0-B0F4-922F-26E0-6790A4B143A8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F2B94-6F16-4C38-2C8B-120B06006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AE533B-186B-5673-BC4D-E8499CF067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80B281-4DE0-A306-0E4C-7530F30F2831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URL :- https://github.com/Divyansh2992/epw2.git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56E60-9BD6-38B2-2C90-48BF2E9DA7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5AD0C8-60DB-95B9-2E20-51CBA88D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52A52-4C85-EB36-D171-E56A6AB84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41" y="15419056"/>
            <a:ext cx="6165064" cy="216000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51EF1A-1287-C332-152B-68224E252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38" y="17816631"/>
            <a:ext cx="6165064" cy="216000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5BC1B4-835C-69F6-16C0-E3C2E281C9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620" y="22554704"/>
            <a:ext cx="6165064" cy="216000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7A8541-3389-1628-2E0F-27DC7032F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70" y="20182802"/>
            <a:ext cx="6165064" cy="216000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E10E05-801D-A88B-D5A1-BAAAC9875883}"/>
              </a:ext>
            </a:extLst>
          </p:cNvPr>
          <p:cNvSpPr/>
          <p:nvPr/>
        </p:nvSpPr>
        <p:spPr>
          <a:xfrm>
            <a:off x="6630335" y="21111413"/>
            <a:ext cx="532466" cy="43794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0766221-FA99-7C84-C363-ABFFF7980674}"/>
              </a:ext>
            </a:extLst>
          </p:cNvPr>
          <p:cNvSpPr/>
          <p:nvPr/>
        </p:nvSpPr>
        <p:spPr>
          <a:xfrm rot="10800000">
            <a:off x="3596160" y="23530709"/>
            <a:ext cx="532466" cy="43794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C6AF5BC-6374-88A6-5A6B-A7167A963415}"/>
              </a:ext>
            </a:extLst>
          </p:cNvPr>
          <p:cNvSpPr/>
          <p:nvPr/>
        </p:nvSpPr>
        <p:spPr>
          <a:xfrm rot="10800000">
            <a:off x="3596160" y="18642888"/>
            <a:ext cx="532466" cy="43794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CEA4B4A-CFD4-2ACC-72E4-8377CA26CCBE}"/>
              </a:ext>
            </a:extLst>
          </p:cNvPr>
          <p:cNvSpPr/>
          <p:nvPr/>
        </p:nvSpPr>
        <p:spPr>
          <a:xfrm>
            <a:off x="7148650" y="15819772"/>
            <a:ext cx="3342230" cy="1550454"/>
          </a:xfrm>
          <a:prstGeom prst="round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File Summary</a:t>
            </a:r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D9D1AA5-75FF-1F08-075F-1CD5F7CEED54}"/>
              </a:ext>
            </a:extLst>
          </p:cNvPr>
          <p:cNvSpPr/>
          <p:nvPr/>
        </p:nvSpPr>
        <p:spPr>
          <a:xfrm>
            <a:off x="6580206" y="16377105"/>
            <a:ext cx="532466" cy="43794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D2C2C9-25F2-329B-3B62-BCDE46F65CFD}"/>
              </a:ext>
            </a:extLst>
          </p:cNvPr>
          <p:cNvSpPr/>
          <p:nvPr/>
        </p:nvSpPr>
        <p:spPr>
          <a:xfrm>
            <a:off x="689773" y="22932694"/>
            <a:ext cx="2594147" cy="1550454"/>
          </a:xfrm>
          <a:prstGeom prst="round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  <a:endParaRPr lang="en-IN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2A812B-F932-8409-CE6A-033EA94D9CA4}"/>
              </a:ext>
            </a:extLst>
          </p:cNvPr>
          <p:cNvSpPr/>
          <p:nvPr/>
        </p:nvSpPr>
        <p:spPr>
          <a:xfrm>
            <a:off x="489213" y="18106081"/>
            <a:ext cx="3008460" cy="1550454"/>
          </a:xfrm>
          <a:prstGeom prst="round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4EA8AF-9737-C020-DFD5-26684F14254E}"/>
              </a:ext>
            </a:extLst>
          </p:cNvPr>
          <p:cNvSpPr/>
          <p:nvPr/>
        </p:nvSpPr>
        <p:spPr>
          <a:xfrm>
            <a:off x="7428828" y="20487575"/>
            <a:ext cx="2871856" cy="1550454"/>
          </a:xfrm>
          <a:prstGeom prst="round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</a:p>
        </p:txBody>
      </p:sp>
    </p:spTree>
    <p:extLst>
      <p:ext uri="{BB962C8B-B14F-4D97-AF65-F5344CB8AC3E}">
        <p14:creationId xmlns:p14="http://schemas.microsoft.com/office/powerpoint/2010/main" val="163738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32C5-ECE8-9703-C149-CA32C050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1C48A-4C22-91BF-6215-EF7CA68A1C40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423C7-A1BA-0783-8244-1B3F0FB89E98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A476B-8258-2989-8CA2-7AE82CDD203A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18B50-64BC-97CF-1FB6-63290D968668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B5EF44-51A3-0D91-4BFB-8B680BF9740F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98483B-1959-114A-1C0C-A007DD6AEE33}"/>
              </a:ext>
            </a:extLst>
          </p:cNvPr>
          <p:cNvSpPr/>
          <p:nvPr/>
        </p:nvSpPr>
        <p:spPr>
          <a:xfrm>
            <a:off x="527365" y="3934832"/>
            <a:ext cx="5040000" cy="97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7CAE6B-1B63-431D-CEEB-49D304B13A85}"/>
              </a:ext>
            </a:extLst>
          </p:cNvPr>
          <p:cNvSpPr/>
          <p:nvPr/>
        </p:nvSpPr>
        <p:spPr>
          <a:xfrm>
            <a:off x="11079015" y="3975452"/>
            <a:ext cx="5040000" cy="97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778C83-6E1E-4EF4-6C1E-9A5C2EA94BA2}"/>
              </a:ext>
            </a:extLst>
          </p:cNvPr>
          <p:cNvSpPr/>
          <p:nvPr/>
        </p:nvSpPr>
        <p:spPr>
          <a:xfrm>
            <a:off x="524931" y="26258521"/>
            <a:ext cx="5040000" cy="97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5FDA9E8-3B7B-C1DE-F620-2A21DEE8CC8A}"/>
              </a:ext>
            </a:extLst>
          </p:cNvPr>
          <p:cNvSpPr/>
          <p:nvPr/>
        </p:nvSpPr>
        <p:spPr>
          <a:xfrm>
            <a:off x="11079016" y="12195042"/>
            <a:ext cx="5040000" cy="97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6FF3B-41F5-0052-518F-8FC629606175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Climate classifications across India.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BBDEE-B492-411A-3408-7D58C8055983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temperature, radiation, wind, and more.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80C69-E17A-A0D6-DC08-211BA2AB10F9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283CB5-0573-0E2F-EAB1-9E348860ECD1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 Surat</a:t>
            </a:r>
          </a:p>
          <a:p>
            <a:pPr algn="ctr"/>
            <a:r>
              <a:rPr lang="en-US" sz="36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1A16C-18DB-3F6A-812C-16227AE561E6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FE939-3FAE-DFE2-23CF-D1F336A12E33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803FE-A796-EE23-4DCF-5FAE3F8CA1E7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F0BFC-6A7B-93C5-3AE4-89C916231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BBC8FF-FCE9-128B-D69F-1755E98214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AE4D9F-E01D-7A67-F50A-57953371DC67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URL :- 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FF3E21-1704-FF7D-F6E6-F5F8C5E4E8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C2BF23-DC31-265E-DE29-8C7533EFC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0E738-D0A7-15ED-084E-EA067E81E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41" y="15419056"/>
            <a:ext cx="6165064" cy="21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90F769-EBA2-AB76-DA41-25BD4D613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38" y="17816631"/>
            <a:ext cx="6165064" cy="21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E05C92-0B22-FB40-5C26-C39FCF3D2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620" y="22554704"/>
            <a:ext cx="6165064" cy="21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4618CC-D81A-EE30-5681-FC190CC71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70" y="20182802"/>
            <a:ext cx="6165064" cy="21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7E4A862-CAB5-7B02-E1A8-803E81815A31}"/>
              </a:ext>
            </a:extLst>
          </p:cNvPr>
          <p:cNvSpPr/>
          <p:nvPr/>
        </p:nvSpPr>
        <p:spPr>
          <a:xfrm>
            <a:off x="6630335" y="21111413"/>
            <a:ext cx="532466" cy="437947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383256E-DB37-97E5-7502-9D1BA6C79784}"/>
              </a:ext>
            </a:extLst>
          </p:cNvPr>
          <p:cNvSpPr/>
          <p:nvPr/>
        </p:nvSpPr>
        <p:spPr>
          <a:xfrm rot="10800000">
            <a:off x="3596160" y="23530709"/>
            <a:ext cx="532466" cy="437947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9E1E693-B99F-EEBB-80D1-0FD4AB4CB9F2}"/>
              </a:ext>
            </a:extLst>
          </p:cNvPr>
          <p:cNvSpPr/>
          <p:nvPr/>
        </p:nvSpPr>
        <p:spPr>
          <a:xfrm rot="10800000">
            <a:off x="3596160" y="18642888"/>
            <a:ext cx="532466" cy="437947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6C383D4-14C0-8CCF-B99B-9A3B6EE7D9F9}"/>
              </a:ext>
            </a:extLst>
          </p:cNvPr>
          <p:cNvSpPr/>
          <p:nvPr/>
        </p:nvSpPr>
        <p:spPr>
          <a:xfrm>
            <a:off x="7148650" y="15819772"/>
            <a:ext cx="3342230" cy="155045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File Summary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76EE62-43ED-82DC-3769-3D3A54303DBE}"/>
              </a:ext>
            </a:extLst>
          </p:cNvPr>
          <p:cNvSpPr/>
          <p:nvPr/>
        </p:nvSpPr>
        <p:spPr>
          <a:xfrm>
            <a:off x="6580206" y="16377105"/>
            <a:ext cx="532466" cy="437947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4BA283C-D9DB-4A68-388E-8DE59756470C}"/>
              </a:ext>
            </a:extLst>
          </p:cNvPr>
          <p:cNvSpPr/>
          <p:nvPr/>
        </p:nvSpPr>
        <p:spPr>
          <a:xfrm>
            <a:off x="689773" y="22932694"/>
            <a:ext cx="2594147" cy="155045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044669-9374-61B5-004B-862DC550CDFB}"/>
              </a:ext>
            </a:extLst>
          </p:cNvPr>
          <p:cNvSpPr/>
          <p:nvPr/>
        </p:nvSpPr>
        <p:spPr>
          <a:xfrm>
            <a:off x="489213" y="18106081"/>
            <a:ext cx="3008460" cy="155045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3335E19-BE16-29CE-6AC4-102B7DB24219}"/>
              </a:ext>
            </a:extLst>
          </p:cNvPr>
          <p:cNvSpPr/>
          <p:nvPr/>
        </p:nvSpPr>
        <p:spPr>
          <a:xfrm>
            <a:off x="7428828" y="20487575"/>
            <a:ext cx="2871856" cy="155045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</a:p>
        </p:txBody>
      </p:sp>
    </p:spTree>
    <p:extLst>
      <p:ext uri="{BB962C8B-B14F-4D97-AF65-F5344CB8AC3E}">
        <p14:creationId xmlns:p14="http://schemas.microsoft.com/office/powerpoint/2010/main" val="253058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06659-5618-15EC-13F1-73D2F0EA2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9601A4-B9B5-CD09-1B7C-720F4CD190D2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981D5-AA8C-1CD9-52B7-9A303D7B8574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18AAB-B396-5694-E9F5-6EA0C6E2E88B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A2B3C-B12F-9638-C35D-9A2F8E852F9C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9C92B-A139-280F-BB86-0F0007FD0608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074C79-92E6-43F4-2D89-43619E17D688}"/>
              </a:ext>
            </a:extLst>
          </p:cNvPr>
          <p:cNvSpPr/>
          <p:nvPr/>
        </p:nvSpPr>
        <p:spPr>
          <a:xfrm>
            <a:off x="527365" y="3934832"/>
            <a:ext cx="5040000" cy="9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6C3A2C-49F8-29F6-F477-FEFBE3F98085}"/>
              </a:ext>
            </a:extLst>
          </p:cNvPr>
          <p:cNvSpPr/>
          <p:nvPr/>
        </p:nvSpPr>
        <p:spPr>
          <a:xfrm>
            <a:off x="11079015" y="3975452"/>
            <a:ext cx="5040000" cy="9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2E455E7-5A3E-73EE-C571-FC9E398C63AD}"/>
              </a:ext>
            </a:extLst>
          </p:cNvPr>
          <p:cNvSpPr/>
          <p:nvPr/>
        </p:nvSpPr>
        <p:spPr>
          <a:xfrm>
            <a:off x="524931" y="26258521"/>
            <a:ext cx="5040000" cy="9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08BDDB9-94B5-613E-B976-B07A0F9D4E2A}"/>
              </a:ext>
            </a:extLst>
          </p:cNvPr>
          <p:cNvSpPr/>
          <p:nvPr/>
        </p:nvSpPr>
        <p:spPr>
          <a:xfrm>
            <a:off x="11079016" y="12195042"/>
            <a:ext cx="5040000" cy="9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55520-A9D9-B746-23A1-B34232E8C8A1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Climate classifications across India.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7894A-AE83-2275-7B7E-73B0EC50E7FB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temperature, radiation, wind, and more.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708ED-CBB3-62B8-A8DE-7FD76FE65E17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25FA10-F2B5-3DA0-6A0F-EBE9A02EF92F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 Surat</a:t>
            </a: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45890-C069-40C7-3432-78AA175EC934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33284-5F19-690E-B1D0-22112F045E44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CD1E0-899C-B5A3-FE71-803C3689433A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0BD6E-8A16-1563-9866-F20F4F9D6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E1F7EE-88D4-FCD9-0B46-50787371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BB8918-711A-7A27-72EE-987A4CCAD272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URL :- 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AC2BA7-7C76-11DD-4FA2-BE4DB49197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769093B-B9C0-7403-B93E-C387F28D2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5C00A-48A7-2DB3-B913-AEE1BB750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41" y="15419056"/>
            <a:ext cx="6165064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2299AD-8071-000A-85E3-3563C1121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38" y="17816631"/>
            <a:ext cx="6165064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2EA34A-3077-32C3-DD00-E3FDB4016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620" y="22554704"/>
            <a:ext cx="6165064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57BDC3-D6C3-BCDC-F0C1-FC8A3A52C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70" y="20182802"/>
            <a:ext cx="6165064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6134E13-7CB1-D169-4D7C-39D37ABD3E13}"/>
              </a:ext>
            </a:extLst>
          </p:cNvPr>
          <p:cNvSpPr/>
          <p:nvPr/>
        </p:nvSpPr>
        <p:spPr>
          <a:xfrm>
            <a:off x="6630335" y="21111413"/>
            <a:ext cx="532466" cy="43794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DB80B38-81E0-3C00-314C-6AE34BA8A427}"/>
              </a:ext>
            </a:extLst>
          </p:cNvPr>
          <p:cNvSpPr/>
          <p:nvPr/>
        </p:nvSpPr>
        <p:spPr>
          <a:xfrm rot="10800000">
            <a:off x="3596160" y="23530709"/>
            <a:ext cx="532466" cy="43794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A2B0B6D-D2A6-1336-C150-574DD594940D}"/>
              </a:ext>
            </a:extLst>
          </p:cNvPr>
          <p:cNvSpPr/>
          <p:nvPr/>
        </p:nvSpPr>
        <p:spPr>
          <a:xfrm rot="10800000">
            <a:off x="3596160" y="18642888"/>
            <a:ext cx="532466" cy="43794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ABAD45-85DB-7E2F-8611-74DD7A3FA4CE}"/>
              </a:ext>
            </a:extLst>
          </p:cNvPr>
          <p:cNvSpPr/>
          <p:nvPr/>
        </p:nvSpPr>
        <p:spPr>
          <a:xfrm>
            <a:off x="7148650" y="15819772"/>
            <a:ext cx="3342230" cy="15504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File Summary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B676D2E-821C-A6DE-1356-B7BDF95830F7}"/>
              </a:ext>
            </a:extLst>
          </p:cNvPr>
          <p:cNvSpPr/>
          <p:nvPr/>
        </p:nvSpPr>
        <p:spPr>
          <a:xfrm>
            <a:off x="6580206" y="16377105"/>
            <a:ext cx="532466" cy="43794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FAAE70C-E3FD-299C-185F-1DC125DEC2A8}"/>
              </a:ext>
            </a:extLst>
          </p:cNvPr>
          <p:cNvSpPr/>
          <p:nvPr/>
        </p:nvSpPr>
        <p:spPr>
          <a:xfrm>
            <a:off x="689773" y="22932694"/>
            <a:ext cx="2594147" cy="15504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9D1D88-CF42-EB5E-56AB-D76827EDC0F6}"/>
              </a:ext>
            </a:extLst>
          </p:cNvPr>
          <p:cNvSpPr/>
          <p:nvPr/>
        </p:nvSpPr>
        <p:spPr>
          <a:xfrm>
            <a:off x="489213" y="18106081"/>
            <a:ext cx="3008460" cy="15504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CFC8F3A-8AA6-85C0-DC34-77F93B2797F8}"/>
              </a:ext>
            </a:extLst>
          </p:cNvPr>
          <p:cNvSpPr/>
          <p:nvPr/>
        </p:nvSpPr>
        <p:spPr>
          <a:xfrm>
            <a:off x="7428828" y="20487575"/>
            <a:ext cx="2871856" cy="15504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</a:p>
        </p:txBody>
      </p:sp>
    </p:spTree>
    <p:extLst>
      <p:ext uri="{BB962C8B-B14F-4D97-AF65-F5344CB8AC3E}">
        <p14:creationId xmlns:p14="http://schemas.microsoft.com/office/powerpoint/2010/main" val="356851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7F32C-8F42-24D2-4D4E-0C1D6191F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E00B98-6B08-EBA1-6EA9-FF75B43E851E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9CFD6-3509-ACE1-F77B-2E84B35B1FAB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2459E-5BBE-7A91-B775-6E3FA369343F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C284C-526A-73D2-2CEF-B76AB8392E77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05CD6E-CE4C-E313-C7FB-D1997DF9D301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335B7D-E3DE-B550-E0BC-E512CE0CF66A}"/>
              </a:ext>
            </a:extLst>
          </p:cNvPr>
          <p:cNvSpPr/>
          <p:nvPr/>
        </p:nvSpPr>
        <p:spPr>
          <a:xfrm>
            <a:off x="527365" y="3934832"/>
            <a:ext cx="5040000" cy="9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0891551-A62C-3455-696B-E5EFBB795C9A}"/>
              </a:ext>
            </a:extLst>
          </p:cNvPr>
          <p:cNvSpPr/>
          <p:nvPr/>
        </p:nvSpPr>
        <p:spPr>
          <a:xfrm>
            <a:off x="11079015" y="3975452"/>
            <a:ext cx="5040000" cy="9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FB9FC2D-7FD3-6AB9-DCF0-F0A751425528}"/>
              </a:ext>
            </a:extLst>
          </p:cNvPr>
          <p:cNvSpPr/>
          <p:nvPr/>
        </p:nvSpPr>
        <p:spPr>
          <a:xfrm>
            <a:off x="524931" y="26258521"/>
            <a:ext cx="5040000" cy="9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15793BE-C052-8799-1919-C1C2B28E5EA1}"/>
              </a:ext>
            </a:extLst>
          </p:cNvPr>
          <p:cNvSpPr/>
          <p:nvPr/>
        </p:nvSpPr>
        <p:spPr>
          <a:xfrm>
            <a:off x="11079016" y="12195042"/>
            <a:ext cx="5040000" cy="9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588D-FE86-A9DD-1C05-9BF31E10EECB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Climate classifications across India.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E545A0-E7FA-8DB8-6874-9A0268B13B1E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temperature, radiation, wind, and more.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4DC85-895B-F0AC-D7C8-07A4D33721EF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AB6090-F20F-A64B-9704-330668A27A72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 Surat</a:t>
            </a: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2ACAD-1BA1-4B9A-DEE9-0C0A38A5945F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EEB8D-318C-D546-DF47-64364A187C15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1CA2D7-2AA6-E022-DE67-969FF377E6B8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FC8D9-EF8E-5846-79F5-D0C857604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8988F3-56C8-64F7-2217-0A83037B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D247B4-762C-CE01-908D-0ADA92341ED6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URL :- </a:t>
            </a: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F4012E-CD60-0046-CDAE-EFE07C6855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B75F8C-AF7B-7062-FF14-6654F9EAF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8EECA-A388-D986-8874-ABCD163FC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41" y="15419056"/>
            <a:ext cx="6165064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68571A-CD43-29C6-36CB-BC5CB6CEE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38" y="17816631"/>
            <a:ext cx="6165064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23CD8D-46DB-454F-4E89-7EFE62A31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620" y="22554704"/>
            <a:ext cx="6165064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809D91-7EAA-1A04-2978-F797287363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70" y="20182802"/>
            <a:ext cx="6165064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6E1AEC-09CD-E854-7E31-8176A883D765}"/>
              </a:ext>
            </a:extLst>
          </p:cNvPr>
          <p:cNvSpPr/>
          <p:nvPr/>
        </p:nvSpPr>
        <p:spPr>
          <a:xfrm>
            <a:off x="6630335" y="21111413"/>
            <a:ext cx="532466" cy="43794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E3BF63-142E-25CE-1660-2E84C4000AE7}"/>
              </a:ext>
            </a:extLst>
          </p:cNvPr>
          <p:cNvSpPr/>
          <p:nvPr/>
        </p:nvSpPr>
        <p:spPr>
          <a:xfrm rot="10800000">
            <a:off x="3596160" y="23530709"/>
            <a:ext cx="532466" cy="43794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C650D4A-21DF-5CC0-08A7-093788D5AA6D}"/>
              </a:ext>
            </a:extLst>
          </p:cNvPr>
          <p:cNvSpPr/>
          <p:nvPr/>
        </p:nvSpPr>
        <p:spPr>
          <a:xfrm rot="10800000">
            <a:off x="3596160" y="18642888"/>
            <a:ext cx="532466" cy="43794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E7D635-E81B-BB3A-137F-D7CCCB921117}"/>
              </a:ext>
            </a:extLst>
          </p:cNvPr>
          <p:cNvSpPr/>
          <p:nvPr/>
        </p:nvSpPr>
        <p:spPr>
          <a:xfrm>
            <a:off x="7148650" y="15819772"/>
            <a:ext cx="3342230" cy="15504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File Summary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3E60D8B-B89F-8711-87B9-5D778109729D}"/>
              </a:ext>
            </a:extLst>
          </p:cNvPr>
          <p:cNvSpPr/>
          <p:nvPr/>
        </p:nvSpPr>
        <p:spPr>
          <a:xfrm>
            <a:off x="6580206" y="16377105"/>
            <a:ext cx="532466" cy="43794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672A7C-AD04-0732-9A4D-7F72D707295B}"/>
              </a:ext>
            </a:extLst>
          </p:cNvPr>
          <p:cNvSpPr/>
          <p:nvPr/>
        </p:nvSpPr>
        <p:spPr>
          <a:xfrm>
            <a:off x="689773" y="22932694"/>
            <a:ext cx="2594147" cy="15504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0F651C-3DA1-6D73-A1EA-AA0E2533F672}"/>
              </a:ext>
            </a:extLst>
          </p:cNvPr>
          <p:cNvSpPr/>
          <p:nvPr/>
        </p:nvSpPr>
        <p:spPr>
          <a:xfrm>
            <a:off x="489213" y="18106081"/>
            <a:ext cx="3008460" cy="15504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873580-A62D-89D9-DB32-E5373EA21BDF}"/>
              </a:ext>
            </a:extLst>
          </p:cNvPr>
          <p:cNvSpPr/>
          <p:nvPr/>
        </p:nvSpPr>
        <p:spPr>
          <a:xfrm>
            <a:off x="7428828" y="20487575"/>
            <a:ext cx="2871856" cy="15504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</a:p>
        </p:txBody>
      </p:sp>
    </p:spTree>
    <p:extLst>
      <p:ext uri="{BB962C8B-B14F-4D97-AF65-F5344CB8AC3E}">
        <p14:creationId xmlns:p14="http://schemas.microsoft.com/office/powerpoint/2010/main" val="256722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C8A11-DCC3-7D84-5867-44AE00BB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B44DD1-1630-A4C2-7934-1D71E2878D98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75FFB-552D-3EBB-8000-6844170E7E0B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0C3EC-C33E-83F0-01AA-F0A2421F19C3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84410-28F1-4A4B-3853-3F2F348BE8F6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BFD87-BCC7-AFC6-0031-2D426D12C517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1C27DD-9945-7F25-DC7F-C499D87D68A2}"/>
              </a:ext>
            </a:extLst>
          </p:cNvPr>
          <p:cNvSpPr/>
          <p:nvPr/>
        </p:nvSpPr>
        <p:spPr>
          <a:xfrm>
            <a:off x="527365" y="3934832"/>
            <a:ext cx="5040000" cy="972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E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b="1" dirty="0">
                <a:solidFill>
                  <a:srgbClr val="002E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835A6C-4B98-6DAC-8E68-8FFF25FC7350}"/>
              </a:ext>
            </a:extLst>
          </p:cNvPr>
          <p:cNvSpPr/>
          <p:nvPr/>
        </p:nvSpPr>
        <p:spPr>
          <a:xfrm>
            <a:off x="11079015" y="3975452"/>
            <a:ext cx="5040000" cy="972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131D6CF-47C4-7B18-BBF5-6CFD449DF40B}"/>
              </a:ext>
            </a:extLst>
          </p:cNvPr>
          <p:cNvSpPr/>
          <p:nvPr/>
        </p:nvSpPr>
        <p:spPr>
          <a:xfrm>
            <a:off x="524931" y="26258521"/>
            <a:ext cx="5040000" cy="972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574AEED-175A-F332-71D6-B691D1FA6862}"/>
              </a:ext>
            </a:extLst>
          </p:cNvPr>
          <p:cNvSpPr/>
          <p:nvPr/>
        </p:nvSpPr>
        <p:spPr>
          <a:xfrm>
            <a:off x="11079016" y="12195042"/>
            <a:ext cx="5040000" cy="972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06A938-8179-9295-BA20-67B9829474E0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Climate classifications across India.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259668-AB87-97F0-7861-4CF1D0A6D084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temperature, radiation, wind, and more.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66C61-8B49-E0CF-31CA-1D0F1AE21AF2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Psychrometric chart.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AECC02-0269-E172-1563-66CF0F4B5615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rgbClr val="002E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ivyansh Vijay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 Surat</a:t>
            </a: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7D34E-F517-94DE-3732-DB42E061C9C7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3C7FB-1CFA-F24C-99EB-B8B0B018A01F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360AF-CE59-5D41-5B35-C01610226A09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AE7E0-0FDD-119B-6518-0A07F3AF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F61577-52F6-2231-174E-9155320E43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B4A817-4626-EFF5-CF95-3FD046F75E3B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URL :-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17A651-73D5-0413-570F-ACD617024F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296A49-A936-BC27-C07C-5D3C61D71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001B8-59A9-B2AD-B28F-E3302B704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41" y="15419056"/>
            <a:ext cx="6165064" cy="21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58FBDD-9F68-32B9-70B2-8C113FEF9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38" y="17816631"/>
            <a:ext cx="6165064" cy="21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947EDF-B635-FF57-AAE5-1FFB74E05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620" y="22554704"/>
            <a:ext cx="6165064" cy="21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EF16C7-BC42-F7AA-84CD-7505633FE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70" y="20182802"/>
            <a:ext cx="6165064" cy="21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63367F39-EDC1-191D-8ECD-8674D3EA73E3}"/>
              </a:ext>
            </a:extLst>
          </p:cNvPr>
          <p:cNvSpPr/>
          <p:nvPr/>
        </p:nvSpPr>
        <p:spPr>
          <a:xfrm>
            <a:off x="6630335" y="21111413"/>
            <a:ext cx="532466" cy="437947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1EA7E6-2082-B153-8882-40FB4C485933}"/>
              </a:ext>
            </a:extLst>
          </p:cNvPr>
          <p:cNvSpPr/>
          <p:nvPr/>
        </p:nvSpPr>
        <p:spPr>
          <a:xfrm rot="10800000">
            <a:off x="3596160" y="23530709"/>
            <a:ext cx="532466" cy="437947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A324BD0-4721-FC9B-F027-DD6266C59F98}"/>
              </a:ext>
            </a:extLst>
          </p:cNvPr>
          <p:cNvSpPr/>
          <p:nvPr/>
        </p:nvSpPr>
        <p:spPr>
          <a:xfrm rot="10800000">
            <a:off x="3596160" y="18642888"/>
            <a:ext cx="532466" cy="437947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BB0A16-8A67-A974-AFFF-D0EC10700366}"/>
              </a:ext>
            </a:extLst>
          </p:cNvPr>
          <p:cNvSpPr/>
          <p:nvPr/>
        </p:nvSpPr>
        <p:spPr>
          <a:xfrm>
            <a:off x="7148650" y="15819772"/>
            <a:ext cx="3342230" cy="15504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File Summary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F390BB1-D84A-BF13-EDFA-CF1C32FE6491}"/>
              </a:ext>
            </a:extLst>
          </p:cNvPr>
          <p:cNvSpPr/>
          <p:nvPr/>
        </p:nvSpPr>
        <p:spPr>
          <a:xfrm>
            <a:off x="6580206" y="16377105"/>
            <a:ext cx="532466" cy="437947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4E9568-A493-E2A4-B982-0D9347E083EE}"/>
              </a:ext>
            </a:extLst>
          </p:cNvPr>
          <p:cNvSpPr/>
          <p:nvPr/>
        </p:nvSpPr>
        <p:spPr>
          <a:xfrm>
            <a:off x="689773" y="22932694"/>
            <a:ext cx="2594147" cy="15504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7E66830-D4ED-9625-0816-7AA5735222BC}"/>
              </a:ext>
            </a:extLst>
          </p:cNvPr>
          <p:cNvSpPr/>
          <p:nvPr/>
        </p:nvSpPr>
        <p:spPr>
          <a:xfrm>
            <a:off x="489213" y="18106081"/>
            <a:ext cx="3008460" cy="15504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E51D9A-0C48-2DDE-EDDD-E315CCBA7D85}"/>
              </a:ext>
            </a:extLst>
          </p:cNvPr>
          <p:cNvSpPr/>
          <p:nvPr/>
        </p:nvSpPr>
        <p:spPr>
          <a:xfrm>
            <a:off x="7428828" y="20487575"/>
            <a:ext cx="2871856" cy="15504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</a:p>
        </p:txBody>
      </p:sp>
    </p:spTree>
    <p:extLst>
      <p:ext uri="{BB962C8B-B14F-4D97-AF65-F5344CB8AC3E}">
        <p14:creationId xmlns:p14="http://schemas.microsoft.com/office/powerpoint/2010/main" val="199423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70EFD-36D5-9592-70C4-DE5DE91E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68767B-76B6-DD6A-AF75-C25E1FDEB5A8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75E09-292D-F413-5DA3-A9EF46C5552C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31C59-2B5C-45C0-E784-6F7BF887E271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5256B4-4A02-BB5C-1A70-2BAB9C398B34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CDF5B-1783-D774-4593-1E347310FC51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B1EFE0-A342-657E-4A03-8D8E63D06B94}"/>
              </a:ext>
            </a:extLst>
          </p:cNvPr>
          <p:cNvSpPr/>
          <p:nvPr/>
        </p:nvSpPr>
        <p:spPr>
          <a:xfrm>
            <a:off x="527365" y="3934832"/>
            <a:ext cx="5040000" cy="972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E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b="1" dirty="0">
                <a:solidFill>
                  <a:srgbClr val="002E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B42E93-65A8-4A9B-87B9-8703CC6C06DB}"/>
              </a:ext>
            </a:extLst>
          </p:cNvPr>
          <p:cNvSpPr/>
          <p:nvPr/>
        </p:nvSpPr>
        <p:spPr>
          <a:xfrm>
            <a:off x="11079015" y="3975452"/>
            <a:ext cx="5040000" cy="972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EAB584-474F-C284-3202-CBECFA43C73F}"/>
              </a:ext>
            </a:extLst>
          </p:cNvPr>
          <p:cNvSpPr/>
          <p:nvPr/>
        </p:nvSpPr>
        <p:spPr>
          <a:xfrm>
            <a:off x="524931" y="26258521"/>
            <a:ext cx="5040000" cy="972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E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BCA6FFE-BBD4-CC67-52C9-6ADA3B2B69BD}"/>
              </a:ext>
            </a:extLst>
          </p:cNvPr>
          <p:cNvSpPr/>
          <p:nvPr/>
        </p:nvSpPr>
        <p:spPr>
          <a:xfrm>
            <a:off x="11079016" y="12195042"/>
            <a:ext cx="5040000" cy="972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9ED31-6962-465A-FDB4-EEBD7D78C86D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Climate classifications across India.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D15FF-4F45-0D1D-D66D-2C2655503010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temperature, radiation, wind, and more.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601B9-B2ED-50A4-9025-0533C0CFA6BA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Psychrometric chart.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B3F885-FBFF-CE32-5AB6-EFABD9190FD1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rgbClr val="002E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ivyansh Vijay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 Surat</a:t>
            </a: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AE822-F0D7-3AE7-8F66-6919C4C419F3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4786B7-CBF5-B0FF-725B-CCAA1340E04D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F98ADC-77EB-D8AB-C415-58306DDDE00F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31813-37D7-22C3-3C3B-89AC360B1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87B036-6050-57EE-DBA2-AB55CC282C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DE6334-CF0B-DFB7-AD23-8A1F028110FC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URL :- https://github.com/Divyansh2992/IndianClimateAnalysis.git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1DDF43-B8C6-2380-B082-9207B1DC5B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48FBEF-785D-1FE8-CAD7-F91B7B09C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CFF4B-B51B-D44D-086C-EEC174D21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41" y="15419056"/>
            <a:ext cx="6165064" cy="21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9D11A4-4376-67BF-1386-926EF06D2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38" y="17816631"/>
            <a:ext cx="6165064" cy="21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FDA1F2-2680-5E6C-24AB-C3155326A0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620" y="22554704"/>
            <a:ext cx="6165064" cy="21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47A657-5657-61D5-1142-3EBCA13C4D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70" y="20182802"/>
            <a:ext cx="6165064" cy="21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D969D84D-B13E-1A01-3B0D-1F1D667710B2}"/>
              </a:ext>
            </a:extLst>
          </p:cNvPr>
          <p:cNvSpPr/>
          <p:nvPr/>
        </p:nvSpPr>
        <p:spPr>
          <a:xfrm>
            <a:off x="6630335" y="21111413"/>
            <a:ext cx="532466" cy="437947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E53288-9804-A5C3-8309-5A6A7C71F9ED}"/>
              </a:ext>
            </a:extLst>
          </p:cNvPr>
          <p:cNvSpPr/>
          <p:nvPr/>
        </p:nvSpPr>
        <p:spPr>
          <a:xfrm rot="10800000">
            <a:off x="3596160" y="23530709"/>
            <a:ext cx="532466" cy="437947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84C950-5F64-94BA-C5D1-A30BF4F9198A}"/>
              </a:ext>
            </a:extLst>
          </p:cNvPr>
          <p:cNvSpPr/>
          <p:nvPr/>
        </p:nvSpPr>
        <p:spPr>
          <a:xfrm rot="10800000">
            <a:off x="3596160" y="18642888"/>
            <a:ext cx="532466" cy="437947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8773C92-1162-60AD-270E-3FF5A74B69C2}"/>
              </a:ext>
            </a:extLst>
          </p:cNvPr>
          <p:cNvSpPr/>
          <p:nvPr/>
        </p:nvSpPr>
        <p:spPr>
          <a:xfrm>
            <a:off x="7148650" y="15819772"/>
            <a:ext cx="3342230" cy="15504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File Summary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026F4CA-34D2-416F-F6B0-8CBE9D244A49}"/>
              </a:ext>
            </a:extLst>
          </p:cNvPr>
          <p:cNvSpPr/>
          <p:nvPr/>
        </p:nvSpPr>
        <p:spPr>
          <a:xfrm>
            <a:off x="6580206" y="16377105"/>
            <a:ext cx="532466" cy="437947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F43AB1-5E83-95F5-78DD-93F38EA78B3B}"/>
              </a:ext>
            </a:extLst>
          </p:cNvPr>
          <p:cNvSpPr/>
          <p:nvPr/>
        </p:nvSpPr>
        <p:spPr>
          <a:xfrm>
            <a:off x="689773" y="22932694"/>
            <a:ext cx="2594147" cy="15504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EE6E9D-8CE5-4D1C-E0C8-C2231D6151A9}"/>
              </a:ext>
            </a:extLst>
          </p:cNvPr>
          <p:cNvSpPr/>
          <p:nvPr/>
        </p:nvSpPr>
        <p:spPr>
          <a:xfrm>
            <a:off x="489213" y="18106081"/>
            <a:ext cx="3008460" cy="15504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226AFD-5C41-219F-16CC-09F150DA036D}"/>
              </a:ext>
            </a:extLst>
          </p:cNvPr>
          <p:cNvSpPr/>
          <p:nvPr/>
        </p:nvSpPr>
        <p:spPr>
          <a:xfrm>
            <a:off x="7428828" y="20487575"/>
            <a:ext cx="2871856" cy="15504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B81A9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</a:p>
        </p:txBody>
      </p:sp>
    </p:spTree>
    <p:extLst>
      <p:ext uri="{BB962C8B-B14F-4D97-AF65-F5344CB8AC3E}">
        <p14:creationId xmlns:p14="http://schemas.microsoft.com/office/powerpoint/2010/main" val="55454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9026-9710-A0EF-939B-81E1452F8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A6D50B-D2EA-D5DB-2C30-E4E356D868C6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07876-047E-7864-E4D4-1082D7BE51CC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22D7-F65B-E296-C2A5-6D5DB801F555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A1416-4D1E-4A78-311D-107F4B0D63AC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007D4-75ED-E2DA-A1CF-E29D03B08790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8EFE84-2989-FAA8-289D-ACAE79B3CB95}"/>
              </a:ext>
            </a:extLst>
          </p:cNvPr>
          <p:cNvSpPr/>
          <p:nvPr/>
        </p:nvSpPr>
        <p:spPr>
          <a:xfrm>
            <a:off x="527365" y="3934832"/>
            <a:ext cx="5040000" cy="97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1ACDB5-267B-BDAD-C0B3-F5334284CFE0}"/>
              </a:ext>
            </a:extLst>
          </p:cNvPr>
          <p:cNvSpPr/>
          <p:nvPr/>
        </p:nvSpPr>
        <p:spPr>
          <a:xfrm>
            <a:off x="11079015" y="3975452"/>
            <a:ext cx="5040000" cy="97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3CBA5A5-2128-9A0A-0F3B-80FC777B133A}"/>
              </a:ext>
            </a:extLst>
          </p:cNvPr>
          <p:cNvSpPr/>
          <p:nvPr/>
        </p:nvSpPr>
        <p:spPr>
          <a:xfrm>
            <a:off x="524931" y="26258521"/>
            <a:ext cx="5040000" cy="97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2E8D1A0-5D44-6C30-C873-0F9E10E5115C}"/>
              </a:ext>
            </a:extLst>
          </p:cNvPr>
          <p:cNvSpPr/>
          <p:nvPr/>
        </p:nvSpPr>
        <p:spPr>
          <a:xfrm>
            <a:off x="11079016" y="12195042"/>
            <a:ext cx="5040000" cy="97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3EE85C-3FD6-85AC-26EE-2AE5759CDE32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Climate classifications across India.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FFA9D-533C-6138-5FCD-C04E2487B6C9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temperature, radiation, wind, and more.</a:t>
            </a:r>
            <a:endParaRPr lang="en-I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AF7DDE-37AB-891E-0AB7-E4E9279493F4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6ED591-55F0-C923-3C17-7DF12DDFBC0C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 Surat</a:t>
            </a:r>
          </a:p>
          <a:p>
            <a:pPr algn="ctr"/>
            <a:r>
              <a:rPr lang="en-U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7358E-6C74-FC1E-DD4F-5E85EDB0BC6D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C2B58-56C2-C901-F51A-8584969C34D2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DDBB3-6E9B-557C-AA99-A4D3C605D1A2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7BFCB-DBAC-65AA-86C6-BB3293116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7A92E4-DA03-B515-B5AB-8CFE8542A2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916DDE-613F-2E53-79AF-31659EF996E1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URL :-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300CF7-B3C5-C0DC-7618-C2F04A8751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C8D08A-0D94-E0EE-B8E2-D5D6AE452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3DBF4-EFAE-1C80-649A-246089D67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41" y="15419056"/>
            <a:ext cx="6165064" cy="216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FDBD20-EC49-AAE4-DBB1-B7FA05B6B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38" y="17816631"/>
            <a:ext cx="6165064" cy="216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210A4E-3AA9-8386-CBBE-D6148CA8D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620" y="22554704"/>
            <a:ext cx="6165064" cy="216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1E00C2-34D9-2C7C-B930-FE0550445C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70" y="20182802"/>
            <a:ext cx="6165064" cy="216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6BA7F8-354A-3194-19EA-745CD58CCC51}"/>
              </a:ext>
            </a:extLst>
          </p:cNvPr>
          <p:cNvSpPr/>
          <p:nvPr/>
        </p:nvSpPr>
        <p:spPr>
          <a:xfrm>
            <a:off x="6630335" y="21111413"/>
            <a:ext cx="532466" cy="437947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AAB0D95-6AD3-F26D-DE90-1FFB0D352A21}"/>
              </a:ext>
            </a:extLst>
          </p:cNvPr>
          <p:cNvSpPr/>
          <p:nvPr/>
        </p:nvSpPr>
        <p:spPr>
          <a:xfrm rot="10800000">
            <a:off x="3596160" y="23530709"/>
            <a:ext cx="532466" cy="437947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9CF487D-568B-EAA4-5E34-3278C0E93F18}"/>
              </a:ext>
            </a:extLst>
          </p:cNvPr>
          <p:cNvSpPr/>
          <p:nvPr/>
        </p:nvSpPr>
        <p:spPr>
          <a:xfrm rot="10800000">
            <a:off x="3596160" y="18642888"/>
            <a:ext cx="532466" cy="437947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991AE8-A6B6-4D96-0506-5BB6819954F3}"/>
              </a:ext>
            </a:extLst>
          </p:cNvPr>
          <p:cNvSpPr/>
          <p:nvPr/>
        </p:nvSpPr>
        <p:spPr>
          <a:xfrm>
            <a:off x="7148650" y="15819772"/>
            <a:ext cx="3342230" cy="15504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File Summary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878122D-B3AE-8449-B164-478828F49379}"/>
              </a:ext>
            </a:extLst>
          </p:cNvPr>
          <p:cNvSpPr/>
          <p:nvPr/>
        </p:nvSpPr>
        <p:spPr>
          <a:xfrm>
            <a:off x="6580206" y="16377105"/>
            <a:ext cx="532466" cy="437947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D6F5108-22F7-38EF-4F0F-330EEBDAE2F4}"/>
              </a:ext>
            </a:extLst>
          </p:cNvPr>
          <p:cNvSpPr/>
          <p:nvPr/>
        </p:nvSpPr>
        <p:spPr>
          <a:xfrm>
            <a:off x="689773" y="22932694"/>
            <a:ext cx="2594147" cy="15504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  <a:endParaRPr lang="en-I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2D8C67B-4EA3-819E-6888-3A13A049B887}"/>
              </a:ext>
            </a:extLst>
          </p:cNvPr>
          <p:cNvSpPr/>
          <p:nvPr/>
        </p:nvSpPr>
        <p:spPr>
          <a:xfrm>
            <a:off x="489213" y="18106081"/>
            <a:ext cx="3008460" cy="15504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61EFC37-558A-EE3F-FA30-D64F35108F17}"/>
              </a:ext>
            </a:extLst>
          </p:cNvPr>
          <p:cNvSpPr/>
          <p:nvPr/>
        </p:nvSpPr>
        <p:spPr>
          <a:xfrm>
            <a:off x="7428828" y="20487575"/>
            <a:ext cx="2871856" cy="15504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</a:p>
        </p:txBody>
      </p:sp>
    </p:spTree>
    <p:extLst>
      <p:ext uri="{BB962C8B-B14F-4D97-AF65-F5344CB8AC3E}">
        <p14:creationId xmlns:p14="http://schemas.microsoft.com/office/powerpoint/2010/main" val="378875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6578-5E5A-1555-7E6A-06C0CBB8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63D20-9F66-B19A-7446-67E76AF47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" y="557471"/>
            <a:ext cx="2827548" cy="284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16DD7-E086-C6AA-D334-FD2331561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46" y="547744"/>
            <a:ext cx="2616654" cy="28388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8E450E-2629-A680-1716-8C814C8BA1D7}"/>
              </a:ext>
            </a:extLst>
          </p:cNvPr>
          <p:cNvSpPr/>
          <p:nvPr/>
        </p:nvSpPr>
        <p:spPr>
          <a:xfrm>
            <a:off x="3193505" y="123506"/>
            <a:ext cx="15079907" cy="33479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96BF3-DB5F-46E3-01EE-81B27D6B840F}"/>
              </a:ext>
            </a:extLst>
          </p:cNvPr>
          <p:cNvSpPr/>
          <p:nvPr/>
        </p:nvSpPr>
        <p:spPr>
          <a:xfrm>
            <a:off x="409722" y="3880301"/>
            <a:ext cx="9571046" cy="5733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88E46-42D7-8651-61EF-CC8B1895401C}"/>
              </a:ext>
            </a:extLst>
          </p:cNvPr>
          <p:cNvSpPr/>
          <p:nvPr/>
        </p:nvSpPr>
        <p:spPr>
          <a:xfrm>
            <a:off x="1228561" y="4069720"/>
            <a:ext cx="3363795" cy="13697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DFC43EC-4746-C035-9DEA-88885E88F285}"/>
              </a:ext>
            </a:extLst>
          </p:cNvPr>
          <p:cNvSpPr/>
          <p:nvPr/>
        </p:nvSpPr>
        <p:spPr>
          <a:xfrm>
            <a:off x="409720" y="25186115"/>
            <a:ext cx="20450189" cy="3663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  <a:p>
            <a:pPr algn="just"/>
            <a:r>
              <a:rPr lang="en-US" sz="3600" dirty="0"/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03064E-4F0B-570C-8DEF-A9068EC5F409}"/>
              </a:ext>
            </a:extLst>
          </p:cNvPr>
          <p:cNvSpPr/>
          <p:nvPr/>
        </p:nvSpPr>
        <p:spPr>
          <a:xfrm>
            <a:off x="10319658" y="3795476"/>
            <a:ext cx="10540252" cy="89899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1A3E4A-5BD4-92BC-E1E1-13F929F1C45C}"/>
              </a:ext>
            </a:extLst>
          </p:cNvPr>
          <p:cNvSpPr/>
          <p:nvPr/>
        </p:nvSpPr>
        <p:spPr>
          <a:xfrm>
            <a:off x="11402857" y="4191456"/>
            <a:ext cx="4664457" cy="1248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0226FA0-853E-E8A3-F8C8-776C40BEC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790" y="19047188"/>
            <a:ext cx="9571047" cy="63423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BBA0EE-9BE0-2313-B890-BEC59A779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5" y="9901850"/>
            <a:ext cx="8908449" cy="5407609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1E3B51-B39B-C2F0-42DF-176ED4E1C9A8}"/>
              </a:ext>
            </a:extLst>
          </p:cNvPr>
          <p:cNvSpPr/>
          <p:nvPr/>
        </p:nvSpPr>
        <p:spPr>
          <a:xfrm>
            <a:off x="900315" y="25733626"/>
            <a:ext cx="3366230" cy="661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CDA7D8-9CF9-0D2A-D7D4-36E9E9704780}"/>
              </a:ext>
            </a:extLst>
          </p:cNvPr>
          <p:cNvSpPr/>
          <p:nvPr/>
        </p:nvSpPr>
        <p:spPr>
          <a:xfrm>
            <a:off x="-1" y="29137715"/>
            <a:ext cx="21383625" cy="1106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https://github.com/Divyansh2992/epw2.git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567D980-449C-189A-ACE2-AF47A3642FDC}"/>
              </a:ext>
            </a:extLst>
          </p:cNvPr>
          <p:cNvSpPr/>
          <p:nvPr/>
        </p:nvSpPr>
        <p:spPr>
          <a:xfrm>
            <a:off x="10319658" y="13073691"/>
            <a:ext cx="10540251" cy="5809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4000" b="1" dirty="0"/>
          </a:p>
          <a:p>
            <a:pPr algn="just"/>
            <a:endParaRPr lang="en-IN" sz="4000" b="1" dirty="0"/>
          </a:p>
          <a:p>
            <a:pPr algn="just"/>
            <a:r>
              <a:rPr lang="en-IN" sz="4000" b="1" dirty="0"/>
              <a:t>1. Interactive Climate Visualisation:</a:t>
            </a:r>
          </a:p>
          <a:p>
            <a:pPr algn="just"/>
            <a:r>
              <a:rPr lang="en-US" sz="3600" dirty="0"/>
              <a:t>District-wise graphs and psychrometric charts for weather analysis.</a:t>
            </a:r>
          </a:p>
          <a:p>
            <a:pPr algn="just"/>
            <a:r>
              <a:rPr lang="en-US" sz="4000" b="1" dirty="0"/>
              <a:t>2.</a:t>
            </a:r>
            <a:r>
              <a:rPr lang="en-IN" sz="4000" dirty="0"/>
              <a:t> </a:t>
            </a:r>
            <a:r>
              <a:rPr lang="en-IN" sz="4000" b="1" dirty="0"/>
              <a:t>Passive Design Strategy Overlay:</a:t>
            </a:r>
          </a:p>
          <a:p>
            <a:pPr algn="just"/>
            <a:r>
              <a:rPr lang="en-US" sz="4000" dirty="0"/>
              <a:t>Real-time overlays for optimizing comfort and energy efficiency.</a:t>
            </a:r>
            <a:endParaRPr lang="en-IN" sz="40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56752CA-B313-0306-4511-05F2BB05A575}"/>
              </a:ext>
            </a:extLst>
          </p:cNvPr>
          <p:cNvSpPr/>
          <p:nvPr/>
        </p:nvSpPr>
        <p:spPr>
          <a:xfrm>
            <a:off x="11291859" y="13390909"/>
            <a:ext cx="3751793" cy="1108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D5B7C0-7858-949B-B6E9-4BACD2C08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15" y="16062119"/>
            <a:ext cx="8908449" cy="91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848D0-E0AE-DC39-DDC1-65D188790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96549-F559-8E12-E897-2A3E855AF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" y="557471"/>
            <a:ext cx="2827548" cy="284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25D73-497B-F815-88A7-41118A173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46" y="547744"/>
            <a:ext cx="2616654" cy="28388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4AB696-3BEE-2A92-C3CC-8DFE07C6C1B4}"/>
              </a:ext>
            </a:extLst>
          </p:cNvPr>
          <p:cNvSpPr/>
          <p:nvPr/>
        </p:nvSpPr>
        <p:spPr>
          <a:xfrm>
            <a:off x="22961962" y="4933924"/>
            <a:ext cx="15079907" cy="33479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E92652-7B40-11BD-9A25-751149C4014E}"/>
              </a:ext>
            </a:extLst>
          </p:cNvPr>
          <p:cNvSpPr/>
          <p:nvPr/>
        </p:nvSpPr>
        <p:spPr>
          <a:xfrm>
            <a:off x="409722" y="3880301"/>
            <a:ext cx="9571046" cy="5733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263B06-FE53-D405-9339-0AF25A6C81FD}"/>
              </a:ext>
            </a:extLst>
          </p:cNvPr>
          <p:cNvSpPr/>
          <p:nvPr/>
        </p:nvSpPr>
        <p:spPr>
          <a:xfrm>
            <a:off x="1228561" y="4069720"/>
            <a:ext cx="3363795" cy="13697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A1F3944-BFB7-40C3-EC40-71B478D6DC18}"/>
              </a:ext>
            </a:extLst>
          </p:cNvPr>
          <p:cNvSpPr/>
          <p:nvPr/>
        </p:nvSpPr>
        <p:spPr>
          <a:xfrm>
            <a:off x="409720" y="25186115"/>
            <a:ext cx="20450189" cy="3663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  <a:p>
            <a:pPr algn="just"/>
            <a:r>
              <a:rPr lang="en-US" sz="3600" dirty="0"/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2F478D-60BC-BE14-B70C-D62704897B41}"/>
              </a:ext>
            </a:extLst>
          </p:cNvPr>
          <p:cNvSpPr/>
          <p:nvPr/>
        </p:nvSpPr>
        <p:spPr>
          <a:xfrm>
            <a:off x="10319658" y="3795476"/>
            <a:ext cx="10540252" cy="89899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0650AC-A9C0-A14A-0CAC-23D928423650}"/>
              </a:ext>
            </a:extLst>
          </p:cNvPr>
          <p:cNvSpPr/>
          <p:nvPr/>
        </p:nvSpPr>
        <p:spPr>
          <a:xfrm>
            <a:off x="11402857" y="4191456"/>
            <a:ext cx="4664457" cy="1248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9A0790D-6050-CFB5-205A-CDAADC7B5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790" y="19047188"/>
            <a:ext cx="9571047" cy="63423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5C4E2D0-7C60-0829-AA5A-A5F666BBB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5" y="9901850"/>
            <a:ext cx="8908449" cy="5407609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17EE08F-3397-A1F2-13D8-91CB7E45302F}"/>
              </a:ext>
            </a:extLst>
          </p:cNvPr>
          <p:cNvSpPr/>
          <p:nvPr/>
        </p:nvSpPr>
        <p:spPr>
          <a:xfrm>
            <a:off x="900315" y="25733626"/>
            <a:ext cx="3366230" cy="661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759D1B-78D7-5186-1BA8-D2A3765E1482}"/>
              </a:ext>
            </a:extLst>
          </p:cNvPr>
          <p:cNvSpPr/>
          <p:nvPr/>
        </p:nvSpPr>
        <p:spPr>
          <a:xfrm>
            <a:off x="-1" y="29137715"/>
            <a:ext cx="21383625" cy="1106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https://github.com/Divyansh2992/epw2.git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DEB474-8048-1111-A0EC-8A904B8B682F}"/>
              </a:ext>
            </a:extLst>
          </p:cNvPr>
          <p:cNvSpPr/>
          <p:nvPr/>
        </p:nvSpPr>
        <p:spPr>
          <a:xfrm>
            <a:off x="10319658" y="13073691"/>
            <a:ext cx="10540251" cy="5809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4000" b="1" dirty="0"/>
          </a:p>
          <a:p>
            <a:pPr algn="just"/>
            <a:endParaRPr lang="en-IN" sz="4000" b="1" dirty="0"/>
          </a:p>
          <a:p>
            <a:pPr algn="just"/>
            <a:r>
              <a:rPr lang="en-IN" sz="4000" b="1" dirty="0"/>
              <a:t>1. Interactive Climate Visualisation:</a:t>
            </a:r>
          </a:p>
          <a:p>
            <a:pPr algn="just"/>
            <a:r>
              <a:rPr lang="en-US" sz="3600" dirty="0"/>
              <a:t>District-wise graphs and psychrometric charts for weather analysis.</a:t>
            </a:r>
          </a:p>
          <a:p>
            <a:pPr algn="just"/>
            <a:r>
              <a:rPr lang="en-US" sz="4000" b="1" dirty="0"/>
              <a:t>2.</a:t>
            </a:r>
            <a:r>
              <a:rPr lang="en-IN" sz="4000" dirty="0"/>
              <a:t> </a:t>
            </a:r>
            <a:r>
              <a:rPr lang="en-IN" sz="4000" b="1" dirty="0"/>
              <a:t>Passive Design Strategy Overlay:</a:t>
            </a:r>
          </a:p>
          <a:p>
            <a:pPr algn="just"/>
            <a:r>
              <a:rPr lang="en-US" sz="4000" dirty="0"/>
              <a:t>Real-time overlays for optimizing comfort and energy efficiency.</a:t>
            </a:r>
            <a:endParaRPr lang="en-IN" sz="40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CDD223-C6DB-FC70-31A7-45B1CCB504C7}"/>
              </a:ext>
            </a:extLst>
          </p:cNvPr>
          <p:cNvSpPr/>
          <p:nvPr/>
        </p:nvSpPr>
        <p:spPr>
          <a:xfrm>
            <a:off x="11291859" y="13390909"/>
            <a:ext cx="3751793" cy="1108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70B75-AD13-E215-EED4-2C16F1F4B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15" y="16062119"/>
            <a:ext cx="8908449" cy="91239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FF1F5A-BE7A-C85E-526B-00E21D0CC293}"/>
              </a:ext>
            </a:extLst>
          </p:cNvPr>
          <p:cNvSpPr/>
          <p:nvPr/>
        </p:nvSpPr>
        <p:spPr>
          <a:xfrm>
            <a:off x="8577943" y="54395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BA22A-4DCA-6ED5-F935-6CC1F678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A39000-75E6-EC3E-0A82-62E2D8F21A9E}"/>
              </a:ext>
            </a:extLst>
          </p:cNvPr>
          <p:cNvSpPr/>
          <p:nvPr/>
        </p:nvSpPr>
        <p:spPr>
          <a:xfrm>
            <a:off x="10906244" y="12959092"/>
            <a:ext cx="10080000" cy="5591416"/>
          </a:xfrm>
          <a:prstGeom prst="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b="1" dirty="0"/>
          </a:p>
          <a:p>
            <a:pPr algn="just"/>
            <a:endParaRPr lang="en-IN" sz="3600" b="1" dirty="0"/>
          </a:p>
          <a:p>
            <a:pPr algn="just"/>
            <a:r>
              <a:rPr lang="en-IN" sz="3600" b="1" dirty="0"/>
              <a:t>1. Interactive Climate Visualisation:</a:t>
            </a:r>
          </a:p>
          <a:p>
            <a:pPr algn="just"/>
            <a:r>
              <a:rPr lang="en-US" sz="3600" dirty="0"/>
              <a:t>District-wise graphs and psychrometric charts for weather analysis.</a:t>
            </a:r>
          </a:p>
          <a:p>
            <a:pPr algn="just"/>
            <a:r>
              <a:rPr lang="en-US" sz="3600" b="1" dirty="0"/>
              <a:t>2.</a:t>
            </a:r>
            <a:r>
              <a:rPr lang="en-IN" sz="3600" dirty="0"/>
              <a:t> </a:t>
            </a:r>
            <a:r>
              <a:rPr lang="en-IN" sz="3600" b="1" dirty="0"/>
              <a:t>Passive Design Strategy Overlay:</a:t>
            </a:r>
          </a:p>
          <a:p>
            <a:pPr algn="just"/>
            <a:r>
              <a:rPr lang="en-US" sz="3600" dirty="0"/>
              <a:t>Real-time overlays for optimizing comfort and energy efficiency.</a:t>
            </a:r>
            <a:endParaRPr lang="en-IN" sz="3600" b="1" dirty="0"/>
          </a:p>
          <a:p>
            <a:pPr algn="ctr"/>
            <a:endParaRPr lang="en-IN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DB75ED-462B-51EA-25A6-76102DE16893}"/>
              </a:ext>
            </a:extLst>
          </p:cNvPr>
          <p:cNvSpPr/>
          <p:nvPr/>
        </p:nvSpPr>
        <p:spPr>
          <a:xfrm rot="10800000" flipV="1">
            <a:off x="266751" y="24975146"/>
            <a:ext cx="20761937" cy="3959117"/>
          </a:xfrm>
          <a:prstGeom prst="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/>
          </a:p>
          <a:p>
            <a:pPr algn="just"/>
            <a:r>
              <a:rPr lang="en-US" sz="3600" dirty="0"/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8970F-65BF-FDB9-B06B-7CA2167AE18E}"/>
              </a:ext>
            </a:extLst>
          </p:cNvPr>
          <p:cNvSpPr/>
          <p:nvPr/>
        </p:nvSpPr>
        <p:spPr>
          <a:xfrm>
            <a:off x="10948690" y="3773127"/>
            <a:ext cx="10080000" cy="8989938"/>
          </a:xfrm>
          <a:prstGeom prst="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C702F-4540-2F37-DD0C-25948B804968}"/>
              </a:ext>
            </a:extLst>
          </p:cNvPr>
          <p:cNvSpPr/>
          <p:nvPr/>
        </p:nvSpPr>
        <p:spPr>
          <a:xfrm>
            <a:off x="439520" y="3865377"/>
            <a:ext cx="10008000" cy="5286926"/>
          </a:xfrm>
          <a:prstGeom prst="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779D8-D443-CFB7-8BA5-FDE7CFEEB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" y="557471"/>
            <a:ext cx="2827548" cy="284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7D24C-31A2-F239-2D0A-EFD4FCA78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46" y="547744"/>
            <a:ext cx="2616654" cy="28388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A0134D-ADFF-983A-D3DD-2D58C79F18F5}"/>
              </a:ext>
            </a:extLst>
          </p:cNvPr>
          <p:cNvSpPr/>
          <p:nvPr/>
        </p:nvSpPr>
        <p:spPr>
          <a:xfrm>
            <a:off x="526149" y="4142447"/>
            <a:ext cx="3363795" cy="1069214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5F38BF5-A9EF-09E7-306C-757EFD1CBB84}"/>
              </a:ext>
            </a:extLst>
          </p:cNvPr>
          <p:cNvSpPr/>
          <p:nvPr/>
        </p:nvSpPr>
        <p:spPr>
          <a:xfrm>
            <a:off x="11079017" y="4005932"/>
            <a:ext cx="4333858" cy="1248050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8023BA8-575E-365E-6389-A271EB117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24" y="18958708"/>
            <a:ext cx="10037554" cy="4886500"/>
          </a:xfrm>
          <a:prstGeom prst="rect">
            <a:avLst/>
          </a:prstGeom>
          <a:solidFill>
            <a:srgbClr val="2A5CAA"/>
          </a:solidFill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29075F-C482-9A0B-3314-123874705237}"/>
              </a:ext>
            </a:extLst>
          </p:cNvPr>
          <p:cNvSpPr/>
          <p:nvPr/>
        </p:nvSpPr>
        <p:spPr>
          <a:xfrm>
            <a:off x="354937" y="25242161"/>
            <a:ext cx="3366230" cy="661286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333333"/>
                </a:solidFill>
              </a:rPr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CD14DD-83B4-DB66-C644-FF087B23B5BD}"/>
              </a:ext>
            </a:extLst>
          </p:cNvPr>
          <p:cNvSpPr/>
          <p:nvPr/>
        </p:nvSpPr>
        <p:spPr>
          <a:xfrm>
            <a:off x="-1" y="29137715"/>
            <a:ext cx="21383625" cy="1106076"/>
          </a:xfrm>
          <a:prstGeom prst="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https://github.com/Divyansh2992/epw2.git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6E84B5F-8C47-F8F8-DA07-E18AE84A6A65}"/>
              </a:ext>
            </a:extLst>
          </p:cNvPr>
          <p:cNvSpPr/>
          <p:nvPr/>
        </p:nvSpPr>
        <p:spPr>
          <a:xfrm>
            <a:off x="10993800" y="13149576"/>
            <a:ext cx="3751793" cy="110886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66C42-39E7-F3FB-F1C4-6A685274E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52" y="15963353"/>
            <a:ext cx="10425060" cy="7541283"/>
          </a:xfrm>
          <a:prstGeom prst="rect">
            <a:avLst/>
          </a:prstGeom>
          <a:solidFill>
            <a:srgbClr val="2A5CAA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94FB50-AAEE-C241-CBFC-3F6064FC423C}"/>
              </a:ext>
            </a:extLst>
          </p:cNvPr>
          <p:cNvSpPr/>
          <p:nvPr/>
        </p:nvSpPr>
        <p:spPr>
          <a:xfrm>
            <a:off x="538800" y="14538629"/>
            <a:ext cx="9908720" cy="1124121"/>
          </a:xfrm>
          <a:prstGeom prst="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1.Shows regional climate classifications across India.</a:t>
            </a:r>
            <a:endParaRPr lang="en-IN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1DC180-3486-4490-3C5C-F84058E64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30" y="9355754"/>
            <a:ext cx="10124390" cy="48683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69FDE0-785F-A8BA-6A90-79879E8B4BBF}"/>
              </a:ext>
            </a:extLst>
          </p:cNvPr>
          <p:cNvSpPr/>
          <p:nvPr/>
        </p:nvSpPr>
        <p:spPr>
          <a:xfrm>
            <a:off x="266752" y="23801664"/>
            <a:ext cx="10124389" cy="877100"/>
          </a:xfrm>
          <a:prstGeom prst="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2.Displays temperature, radiation, wind, and more.</a:t>
            </a:r>
            <a:endParaRPr lang="en-IN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3A3178-B6C3-A58F-3EB4-1FCADF8A28AF}"/>
              </a:ext>
            </a:extLst>
          </p:cNvPr>
          <p:cNvSpPr/>
          <p:nvPr/>
        </p:nvSpPr>
        <p:spPr>
          <a:xfrm>
            <a:off x="10993800" y="23845207"/>
            <a:ext cx="9992443" cy="877100"/>
          </a:xfrm>
          <a:prstGeom prst="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3.Psychrometric Chart</a:t>
            </a:r>
            <a:endParaRPr lang="en-IN" sz="3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F0381A-7D8E-9372-5AC9-43FAD8496CB8}"/>
              </a:ext>
            </a:extLst>
          </p:cNvPr>
          <p:cNvSpPr/>
          <p:nvPr/>
        </p:nvSpPr>
        <p:spPr>
          <a:xfrm>
            <a:off x="3107765" y="229543"/>
            <a:ext cx="15079907" cy="3347935"/>
          </a:xfrm>
          <a:prstGeom prst="roundRect">
            <a:avLst/>
          </a:prstGeom>
          <a:solidFill>
            <a:srgbClr val="2A5C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3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14B0D-711A-4519-2FBC-4B2C6C36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F894B0-AA30-2374-5E1F-5213367D0109}"/>
              </a:ext>
            </a:extLst>
          </p:cNvPr>
          <p:cNvSpPr/>
          <p:nvPr/>
        </p:nvSpPr>
        <p:spPr>
          <a:xfrm>
            <a:off x="10906244" y="12959092"/>
            <a:ext cx="10080000" cy="559141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b="1" dirty="0"/>
          </a:p>
          <a:p>
            <a:pPr algn="just"/>
            <a:endParaRPr lang="en-IN" sz="3600" b="1" dirty="0"/>
          </a:p>
          <a:p>
            <a:pPr algn="just"/>
            <a:r>
              <a:rPr lang="en-IN" sz="3600" b="1" dirty="0"/>
              <a:t>1. Interactive Climate Visualisation:</a:t>
            </a:r>
          </a:p>
          <a:p>
            <a:pPr algn="just"/>
            <a:r>
              <a:rPr lang="en-US" sz="3600" dirty="0"/>
              <a:t>District-wise graphs and psychrometric charts for weather analysis.</a:t>
            </a:r>
          </a:p>
          <a:p>
            <a:pPr algn="just"/>
            <a:r>
              <a:rPr lang="en-US" sz="3600" b="1" dirty="0"/>
              <a:t>2.</a:t>
            </a:r>
            <a:r>
              <a:rPr lang="en-IN" sz="3600" dirty="0"/>
              <a:t> </a:t>
            </a:r>
            <a:r>
              <a:rPr lang="en-IN" sz="3600" b="1" dirty="0"/>
              <a:t>Passive Design Strategy Overlay:</a:t>
            </a:r>
          </a:p>
          <a:p>
            <a:pPr algn="just"/>
            <a:r>
              <a:rPr lang="en-US" sz="3600" dirty="0"/>
              <a:t>Real-time overlays for optimizing comfort and energy efficiency.</a:t>
            </a:r>
            <a:endParaRPr lang="en-IN" sz="3600" b="1" dirty="0"/>
          </a:p>
          <a:p>
            <a:pPr algn="ctr"/>
            <a:endParaRPr lang="en-IN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F6095-5BEF-585D-B5ED-E3673B755261}"/>
              </a:ext>
            </a:extLst>
          </p:cNvPr>
          <p:cNvSpPr/>
          <p:nvPr/>
        </p:nvSpPr>
        <p:spPr>
          <a:xfrm rot="10800000" flipV="1">
            <a:off x="266751" y="24975146"/>
            <a:ext cx="20761937" cy="3959117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/>
          </a:p>
          <a:p>
            <a:pPr algn="just"/>
            <a:r>
              <a:rPr lang="en-US" sz="3600" dirty="0"/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15E58-E144-BAF8-1502-15B5BC8A0607}"/>
              </a:ext>
            </a:extLst>
          </p:cNvPr>
          <p:cNvSpPr/>
          <p:nvPr/>
        </p:nvSpPr>
        <p:spPr>
          <a:xfrm>
            <a:off x="10948690" y="3773127"/>
            <a:ext cx="10080000" cy="8989938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367BA-AC05-1B07-AF84-F14D25043943}"/>
              </a:ext>
            </a:extLst>
          </p:cNvPr>
          <p:cNvSpPr/>
          <p:nvPr/>
        </p:nvSpPr>
        <p:spPr>
          <a:xfrm>
            <a:off x="439520" y="3865377"/>
            <a:ext cx="10008000" cy="528692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54661-E0BB-6452-C5EA-4A4BC3CFA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" y="557471"/>
            <a:ext cx="2827548" cy="2840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CD373-44C4-F3AD-97FD-A2F74D02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46" y="547744"/>
            <a:ext cx="2616654" cy="2838872"/>
          </a:xfrm>
          <a:prstGeom prst="rect">
            <a:avLst/>
          </a:prstGeom>
          <a:noFill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F652D0-0772-1F7C-BFBE-A21180B08D0D}"/>
              </a:ext>
            </a:extLst>
          </p:cNvPr>
          <p:cNvSpPr/>
          <p:nvPr/>
        </p:nvSpPr>
        <p:spPr>
          <a:xfrm>
            <a:off x="526149" y="4142447"/>
            <a:ext cx="3363795" cy="1069214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4DE33E-5110-62E2-D6F9-7C4901D9C7ED}"/>
              </a:ext>
            </a:extLst>
          </p:cNvPr>
          <p:cNvSpPr/>
          <p:nvPr/>
        </p:nvSpPr>
        <p:spPr>
          <a:xfrm>
            <a:off x="11079017" y="4005932"/>
            <a:ext cx="4333858" cy="1248050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499C995-EB71-E5E2-30D7-EC4BAD7F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24" y="18958708"/>
            <a:ext cx="10037554" cy="4886500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E1239F2-16BB-7349-A1B7-4B8B79A091D1}"/>
              </a:ext>
            </a:extLst>
          </p:cNvPr>
          <p:cNvSpPr/>
          <p:nvPr/>
        </p:nvSpPr>
        <p:spPr>
          <a:xfrm>
            <a:off x="354937" y="25242161"/>
            <a:ext cx="3366230" cy="661286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</a:rPr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4843E0-9B55-9E35-FCD0-139341BC11B6}"/>
              </a:ext>
            </a:extLst>
          </p:cNvPr>
          <p:cNvSpPr/>
          <p:nvPr/>
        </p:nvSpPr>
        <p:spPr>
          <a:xfrm>
            <a:off x="-1" y="29137715"/>
            <a:ext cx="21383625" cy="110607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https://github.com/Divyansh2992/epw2.git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EDFB9AF-838F-A06A-9AC6-CE0C0BA3E823}"/>
              </a:ext>
            </a:extLst>
          </p:cNvPr>
          <p:cNvSpPr/>
          <p:nvPr/>
        </p:nvSpPr>
        <p:spPr>
          <a:xfrm>
            <a:off x="10993800" y="13149576"/>
            <a:ext cx="3751793" cy="110886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A4469E-2EF1-947B-D7A7-FC0184A7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52" y="15963353"/>
            <a:ext cx="10425060" cy="7541283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77762A8-91A9-6C9F-7403-21110DFFB7E8}"/>
              </a:ext>
            </a:extLst>
          </p:cNvPr>
          <p:cNvSpPr/>
          <p:nvPr/>
        </p:nvSpPr>
        <p:spPr>
          <a:xfrm>
            <a:off x="538800" y="14538629"/>
            <a:ext cx="9908720" cy="1124121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1.Shows regional climate classifications across India.</a:t>
            </a:r>
            <a:endParaRPr lang="en-IN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09D524-A20D-B517-3F97-0E675D5C9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30" y="9355754"/>
            <a:ext cx="10124390" cy="4868346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61E8C2-87AF-220E-231C-390ED34B7FF2}"/>
              </a:ext>
            </a:extLst>
          </p:cNvPr>
          <p:cNvSpPr/>
          <p:nvPr/>
        </p:nvSpPr>
        <p:spPr>
          <a:xfrm>
            <a:off x="266752" y="23801664"/>
            <a:ext cx="10124389" cy="877100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2.Displays temperature, radiation, wind, and more.</a:t>
            </a:r>
            <a:endParaRPr lang="en-IN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D8CCF9-57DB-EBFA-0841-EDB5A71AB45D}"/>
              </a:ext>
            </a:extLst>
          </p:cNvPr>
          <p:cNvSpPr/>
          <p:nvPr/>
        </p:nvSpPr>
        <p:spPr>
          <a:xfrm>
            <a:off x="10993800" y="23845207"/>
            <a:ext cx="9992443" cy="877100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3.Psychrometric Chart</a:t>
            </a:r>
            <a:endParaRPr lang="en-IN" sz="3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5D1FCE-EC17-B6F2-7A8C-EA095149D177}"/>
              </a:ext>
            </a:extLst>
          </p:cNvPr>
          <p:cNvSpPr/>
          <p:nvPr/>
        </p:nvSpPr>
        <p:spPr>
          <a:xfrm>
            <a:off x="3107765" y="229543"/>
            <a:ext cx="15079907" cy="3347935"/>
          </a:xfrm>
          <a:prstGeom prst="roundRect">
            <a:avLst/>
          </a:prstGeom>
          <a:solidFill>
            <a:srgbClr val="975DC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5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B1B48-4449-36E0-8B66-F1B59B91C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3DFA6F-EBCC-9CEE-A291-906718267E20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E6B66-F721-C92D-1934-5B90B75A9ECF}"/>
              </a:ext>
            </a:extLst>
          </p:cNvPr>
          <p:cNvSpPr/>
          <p:nvPr/>
        </p:nvSpPr>
        <p:spPr>
          <a:xfrm>
            <a:off x="10906244" y="12959092"/>
            <a:ext cx="10080000" cy="559141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b="1" dirty="0"/>
          </a:p>
          <a:p>
            <a:pPr algn="just"/>
            <a:endParaRPr lang="en-IN" sz="3600" b="1" dirty="0"/>
          </a:p>
          <a:p>
            <a:pPr algn="just"/>
            <a:r>
              <a:rPr lang="en-IN" sz="3600" b="1" dirty="0"/>
              <a:t>1. Interactive Climate Visualisation:</a:t>
            </a:r>
          </a:p>
          <a:p>
            <a:pPr algn="just"/>
            <a:r>
              <a:rPr lang="en-US" sz="3600" dirty="0"/>
              <a:t>District-wise graphs and psychrometric charts for weather analysis.</a:t>
            </a:r>
          </a:p>
          <a:p>
            <a:pPr algn="just"/>
            <a:r>
              <a:rPr lang="en-US" sz="3600" b="1" dirty="0"/>
              <a:t>2.</a:t>
            </a:r>
            <a:r>
              <a:rPr lang="en-IN" sz="3600" dirty="0"/>
              <a:t> </a:t>
            </a:r>
            <a:r>
              <a:rPr lang="en-IN" sz="3600" b="1" dirty="0"/>
              <a:t>Passive Design Strategy Overlay:</a:t>
            </a:r>
          </a:p>
          <a:p>
            <a:pPr algn="just"/>
            <a:r>
              <a:rPr lang="en-US" sz="3600" dirty="0"/>
              <a:t>Real-time overlays for optimizing comfort and energy efficiency.</a:t>
            </a:r>
            <a:endParaRPr lang="en-IN" sz="3600" b="1" dirty="0"/>
          </a:p>
          <a:p>
            <a:pPr algn="ctr"/>
            <a:endParaRPr lang="en-IN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B1B24-511C-6CA5-E13C-209CD44F82B9}"/>
              </a:ext>
            </a:extLst>
          </p:cNvPr>
          <p:cNvSpPr/>
          <p:nvPr/>
        </p:nvSpPr>
        <p:spPr>
          <a:xfrm rot="10800000" flipV="1">
            <a:off x="266751" y="24975146"/>
            <a:ext cx="20761937" cy="3959117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/>
          </a:p>
          <a:p>
            <a:pPr algn="just"/>
            <a:r>
              <a:rPr lang="en-US" sz="3600" dirty="0"/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F829D1-46AF-7B8F-7E44-DB40A5D47144}"/>
              </a:ext>
            </a:extLst>
          </p:cNvPr>
          <p:cNvSpPr/>
          <p:nvPr/>
        </p:nvSpPr>
        <p:spPr>
          <a:xfrm>
            <a:off x="10948690" y="3773127"/>
            <a:ext cx="10080000" cy="8989938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54FDB-0228-9A8E-5BC7-2AA97070A88F}"/>
              </a:ext>
            </a:extLst>
          </p:cNvPr>
          <p:cNvSpPr/>
          <p:nvPr/>
        </p:nvSpPr>
        <p:spPr>
          <a:xfrm>
            <a:off x="439520" y="3865377"/>
            <a:ext cx="10008000" cy="528692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EA217-AB5A-0893-4982-88E06BEF0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" y="557471"/>
            <a:ext cx="2827548" cy="2840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D9928-A97D-4698-5870-FB756BD78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46" y="547744"/>
            <a:ext cx="2616654" cy="2838872"/>
          </a:xfrm>
          <a:prstGeom prst="rect">
            <a:avLst/>
          </a:prstGeom>
          <a:noFill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A4B24-D3E8-E2A7-4510-85188BC702E7}"/>
              </a:ext>
            </a:extLst>
          </p:cNvPr>
          <p:cNvSpPr/>
          <p:nvPr/>
        </p:nvSpPr>
        <p:spPr>
          <a:xfrm>
            <a:off x="526149" y="4142447"/>
            <a:ext cx="3363795" cy="1069214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E07AB8-1017-9533-0361-478E11F37AEC}"/>
              </a:ext>
            </a:extLst>
          </p:cNvPr>
          <p:cNvSpPr/>
          <p:nvPr/>
        </p:nvSpPr>
        <p:spPr>
          <a:xfrm>
            <a:off x="11079017" y="4005932"/>
            <a:ext cx="4333858" cy="1248050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6087AA1-F5AA-6D17-DF6C-A6B12E950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24" y="18958708"/>
            <a:ext cx="10037554" cy="4886500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2B26B7-33BC-68CE-A723-28F9CB406BC7}"/>
              </a:ext>
            </a:extLst>
          </p:cNvPr>
          <p:cNvSpPr/>
          <p:nvPr/>
        </p:nvSpPr>
        <p:spPr>
          <a:xfrm>
            <a:off x="354937" y="25242161"/>
            <a:ext cx="3366230" cy="661286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</a:rPr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FC34B5-A80C-54E8-BA30-67486B996B20}"/>
              </a:ext>
            </a:extLst>
          </p:cNvPr>
          <p:cNvSpPr/>
          <p:nvPr/>
        </p:nvSpPr>
        <p:spPr>
          <a:xfrm>
            <a:off x="266751" y="29139907"/>
            <a:ext cx="20705558" cy="972362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https://github.com/Divyansh2992/epw2.git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22F4DA2-0303-D860-0468-A09954F15286}"/>
              </a:ext>
            </a:extLst>
          </p:cNvPr>
          <p:cNvSpPr/>
          <p:nvPr/>
        </p:nvSpPr>
        <p:spPr>
          <a:xfrm>
            <a:off x="10993800" y="13149576"/>
            <a:ext cx="3751793" cy="110886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62B36-3499-80A7-5F58-F30ABEA90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52" y="15963353"/>
            <a:ext cx="10425060" cy="7541283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4E799B-467A-B57C-E79A-1C46F0A3FA09}"/>
              </a:ext>
            </a:extLst>
          </p:cNvPr>
          <p:cNvSpPr/>
          <p:nvPr/>
        </p:nvSpPr>
        <p:spPr>
          <a:xfrm>
            <a:off x="538800" y="14538629"/>
            <a:ext cx="9908720" cy="1124121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1.Shows regional climate classifications across India.</a:t>
            </a:r>
            <a:endParaRPr lang="en-IN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28D460-EE54-920A-49AB-E63B23391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30" y="9355754"/>
            <a:ext cx="10124390" cy="4868346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FC1B39-4719-81F3-23A9-789354B3DF86}"/>
              </a:ext>
            </a:extLst>
          </p:cNvPr>
          <p:cNvSpPr/>
          <p:nvPr/>
        </p:nvSpPr>
        <p:spPr>
          <a:xfrm>
            <a:off x="266752" y="23801664"/>
            <a:ext cx="10124389" cy="877100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2.Displays temperature, radiation, wind, and more.</a:t>
            </a:r>
            <a:endParaRPr lang="en-IN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631CA6-3A39-E330-7737-B73BB26B282D}"/>
              </a:ext>
            </a:extLst>
          </p:cNvPr>
          <p:cNvSpPr/>
          <p:nvPr/>
        </p:nvSpPr>
        <p:spPr>
          <a:xfrm>
            <a:off x="10993800" y="23845207"/>
            <a:ext cx="9992443" cy="877100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3.Psychrometric Chart</a:t>
            </a:r>
            <a:endParaRPr lang="en-IN" sz="3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125E2A-CF27-288B-EDED-FBED70B7597C}"/>
              </a:ext>
            </a:extLst>
          </p:cNvPr>
          <p:cNvSpPr/>
          <p:nvPr/>
        </p:nvSpPr>
        <p:spPr>
          <a:xfrm>
            <a:off x="3107765" y="229543"/>
            <a:ext cx="15079907" cy="3347935"/>
          </a:xfrm>
          <a:prstGeom prst="roundRect">
            <a:avLst/>
          </a:prstGeom>
          <a:solidFill>
            <a:srgbClr val="975DC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0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76352-C031-B0A4-5305-8062980F2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84EF87-C742-E44C-F75D-77FD1E296839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BE0AE-9FD6-D628-A76D-1DB4C4A92B18}"/>
              </a:ext>
            </a:extLst>
          </p:cNvPr>
          <p:cNvSpPr/>
          <p:nvPr/>
        </p:nvSpPr>
        <p:spPr>
          <a:xfrm>
            <a:off x="10906244" y="12959092"/>
            <a:ext cx="10080000" cy="559141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b="1" dirty="0"/>
          </a:p>
          <a:p>
            <a:pPr algn="just"/>
            <a:endParaRPr lang="en-IN" sz="3600" b="1" dirty="0"/>
          </a:p>
          <a:p>
            <a:pPr algn="just"/>
            <a:r>
              <a:rPr lang="en-IN" sz="3600" b="1" dirty="0"/>
              <a:t>1. Interactive Climate Visualisation:</a:t>
            </a:r>
          </a:p>
          <a:p>
            <a:pPr algn="just"/>
            <a:r>
              <a:rPr lang="en-US" sz="3600" dirty="0"/>
              <a:t>District-wise graphs and psychrometric charts for weather analysis.</a:t>
            </a:r>
          </a:p>
          <a:p>
            <a:pPr algn="just"/>
            <a:r>
              <a:rPr lang="en-US" sz="3600" b="1" dirty="0"/>
              <a:t>2.</a:t>
            </a:r>
            <a:r>
              <a:rPr lang="en-IN" sz="3600" dirty="0"/>
              <a:t> </a:t>
            </a:r>
            <a:r>
              <a:rPr lang="en-IN" sz="3600" b="1" dirty="0"/>
              <a:t>Passive Design Strategy Overlay:</a:t>
            </a:r>
          </a:p>
          <a:p>
            <a:pPr algn="just"/>
            <a:r>
              <a:rPr lang="en-US" sz="3600" dirty="0"/>
              <a:t>Real-time overlays for optimizing comfort and energy efficiency.</a:t>
            </a:r>
            <a:endParaRPr lang="en-IN" sz="3600" b="1" dirty="0"/>
          </a:p>
          <a:p>
            <a:pPr algn="ctr"/>
            <a:endParaRPr lang="en-IN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44F457-4872-D5CF-154E-CCA61D596AF0}"/>
              </a:ext>
            </a:extLst>
          </p:cNvPr>
          <p:cNvSpPr/>
          <p:nvPr/>
        </p:nvSpPr>
        <p:spPr>
          <a:xfrm rot="10800000" flipV="1">
            <a:off x="266751" y="24975146"/>
            <a:ext cx="20761937" cy="3959117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/>
          </a:p>
          <a:p>
            <a:pPr algn="just"/>
            <a:r>
              <a:rPr lang="en-US" sz="3600" dirty="0"/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B5107-7DEE-5535-D035-C681841E45A0}"/>
              </a:ext>
            </a:extLst>
          </p:cNvPr>
          <p:cNvSpPr/>
          <p:nvPr/>
        </p:nvSpPr>
        <p:spPr>
          <a:xfrm>
            <a:off x="10948690" y="3773127"/>
            <a:ext cx="10080000" cy="8989938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5E6D5-2720-8126-5E86-B26FC4EDD63C}"/>
              </a:ext>
            </a:extLst>
          </p:cNvPr>
          <p:cNvSpPr/>
          <p:nvPr/>
        </p:nvSpPr>
        <p:spPr>
          <a:xfrm>
            <a:off x="439520" y="3865377"/>
            <a:ext cx="10008000" cy="528692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1F11-0F63-2236-D4C8-547E2D2F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" y="557471"/>
            <a:ext cx="2827548" cy="2840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8D3A8-6194-3D29-5F6A-3358277D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46" y="547744"/>
            <a:ext cx="2616654" cy="2838872"/>
          </a:xfrm>
          <a:prstGeom prst="rect">
            <a:avLst/>
          </a:prstGeom>
          <a:noFill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6EE010-E2B3-D569-2525-F3A727694964}"/>
              </a:ext>
            </a:extLst>
          </p:cNvPr>
          <p:cNvSpPr/>
          <p:nvPr/>
        </p:nvSpPr>
        <p:spPr>
          <a:xfrm>
            <a:off x="526149" y="4142447"/>
            <a:ext cx="3363795" cy="1069214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9FBF29-3206-43A9-D952-316BCDD5872C}"/>
              </a:ext>
            </a:extLst>
          </p:cNvPr>
          <p:cNvSpPr/>
          <p:nvPr/>
        </p:nvSpPr>
        <p:spPr>
          <a:xfrm>
            <a:off x="11079017" y="4005932"/>
            <a:ext cx="4333858" cy="1248050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D0F7F29-E0FB-2958-16FD-0729A1E7D8D7}"/>
              </a:ext>
            </a:extLst>
          </p:cNvPr>
          <p:cNvSpPr/>
          <p:nvPr/>
        </p:nvSpPr>
        <p:spPr>
          <a:xfrm>
            <a:off x="354937" y="25242161"/>
            <a:ext cx="3366230" cy="661286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</a:rPr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697E1E-0860-69D5-FAD5-68656BE10623}"/>
              </a:ext>
            </a:extLst>
          </p:cNvPr>
          <p:cNvSpPr/>
          <p:nvPr/>
        </p:nvSpPr>
        <p:spPr>
          <a:xfrm>
            <a:off x="266751" y="29139907"/>
            <a:ext cx="20705558" cy="972362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https://github.com/Divyansh2992/epw2.git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FD3A0C9-FCF4-240A-BB8C-58D8578EA9CE}"/>
              </a:ext>
            </a:extLst>
          </p:cNvPr>
          <p:cNvSpPr/>
          <p:nvPr/>
        </p:nvSpPr>
        <p:spPr>
          <a:xfrm>
            <a:off x="10993800" y="13149576"/>
            <a:ext cx="3751793" cy="110886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A8DA3-2743-EBC9-4BAE-F0743D99F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2" y="15963353"/>
            <a:ext cx="10425060" cy="7541283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360634-86E1-BEFC-DB96-49D09F9172CB}"/>
              </a:ext>
            </a:extLst>
          </p:cNvPr>
          <p:cNvSpPr/>
          <p:nvPr/>
        </p:nvSpPr>
        <p:spPr>
          <a:xfrm>
            <a:off x="538800" y="14538629"/>
            <a:ext cx="9908720" cy="1124121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1.Shows regional climate classifications across India.</a:t>
            </a:r>
            <a:endParaRPr lang="en-IN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DA87FB-AA2B-1B36-E8A0-7587D0233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20" y="9448685"/>
            <a:ext cx="9951621" cy="4680000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2E6118-F03C-5F73-91C2-1979EFF7B576}"/>
              </a:ext>
            </a:extLst>
          </p:cNvPr>
          <p:cNvSpPr/>
          <p:nvPr/>
        </p:nvSpPr>
        <p:spPr>
          <a:xfrm>
            <a:off x="266752" y="23801664"/>
            <a:ext cx="10124389" cy="877100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2.Displays temperature, radiation, wind, and more.</a:t>
            </a:r>
            <a:endParaRPr lang="en-IN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598B3D-56A1-9CE0-9A2D-A1663D2BAB99}"/>
              </a:ext>
            </a:extLst>
          </p:cNvPr>
          <p:cNvSpPr/>
          <p:nvPr/>
        </p:nvSpPr>
        <p:spPr>
          <a:xfrm>
            <a:off x="10993800" y="23845207"/>
            <a:ext cx="9992443" cy="877100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3.Psychrometric Chart</a:t>
            </a:r>
            <a:endParaRPr lang="en-IN" sz="3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5E996E-B943-DE24-1E48-23B3CE3ED5CF}"/>
              </a:ext>
            </a:extLst>
          </p:cNvPr>
          <p:cNvSpPr/>
          <p:nvPr/>
        </p:nvSpPr>
        <p:spPr>
          <a:xfrm>
            <a:off x="3107765" y="229543"/>
            <a:ext cx="15079907" cy="3347935"/>
          </a:xfrm>
          <a:prstGeom prst="roundRect">
            <a:avLst/>
          </a:prstGeom>
          <a:solidFill>
            <a:srgbClr val="975DC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04293-6434-A209-A59D-C95C669ACFA0}"/>
              </a:ext>
            </a:extLst>
          </p:cNvPr>
          <p:cNvSpPr/>
          <p:nvPr/>
        </p:nvSpPr>
        <p:spPr>
          <a:xfrm flipH="1" flipV="1">
            <a:off x="354181" y="9370826"/>
            <a:ext cx="10123200" cy="486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AEC10-1CAD-1A9B-5359-C8BEAB07E2D9}"/>
              </a:ext>
            </a:extLst>
          </p:cNvPr>
          <p:cNvSpPr/>
          <p:nvPr/>
        </p:nvSpPr>
        <p:spPr>
          <a:xfrm>
            <a:off x="10948690" y="18916464"/>
            <a:ext cx="9949996" cy="45881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A22DF-4DA4-44AA-3349-5787D4052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9858" y="19260541"/>
            <a:ext cx="9456096" cy="39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4CD88-8BCF-338E-1F8E-5F895554B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740323-AB1C-6216-3527-84F7D83FA5A6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A247F-2A2F-F509-6430-EEB5EEFBE310}"/>
              </a:ext>
            </a:extLst>
          </p:cNvPr>
          <p:cNvSpPr/>
          <p:nvPr/>
        </p:nvSpPr>
        <p:spPr>
          <a:xfrm>
            <a:off x="10906245" y="12041336"/>
            <a:ext cx="10080000" cy="4539784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3EEBE-2945-D4AC-151F-99FE8AFE64A4}"/>
              </a:ext>
            </a:extLst>
          </p:cNvPr>
          <p:cNvSpPr/>
          <p:nvPr/>
        </p:nvSpPr>
        <p:spPr>
          <a:xfrm rot="10800000" flipV="1">
            <a:off x="397380" y="26132766"/>
            <a:ext cx="20668688" cy="287259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A1129-7240-B762-161B-8639FBF65BB1}"/>
              </a:ext>
            </a:extLst>
          </p:cNvPr>
          <p:cNvSpPr/>
          <p:nvPr/>
        </p:nvSpPr>
        <p:spPr>
          <a:xfrm>
            <a:off x="10948690" y="3773127"/>
            <a:ext cx="10080000" cy="8035404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17067-3AB8-C4DF-05F7-38D4040B3AC2}"/>
              </a:ext>
            </a:extLst>
          </p:cNvPr>
          <p:cNvSpPr/>
          <p:nvPr/>
        </p:nvSpPr>
        <p:spPr>
          <a:xfrm>
            <a:off x="360000" y="3768849"/>
            <a:ext cx="10080000" cy="3942591"/>
          </a:xfrm>
          <a:prstGeom prst="rect">
            <a:avLst/>
          </a:prstGeom>
          <a:solidFill>
            <a:srgbClr val="975DC3"/>
          </a:solidFill>
          <a:ln w="25400"/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95213C-0B3D-B4D6-052E-F084252FA26B}"/>
              </a:ext>
            </a:extLst>
          </p:cNvPr>
          <p:cNvSpPr/>
          <p:nvPr/>
        </p:nvSpPr>
        <p:spPr>
          <a:xfrm>
            <a:off x="527366" y="3934832"/>
            <a:ext cx="3363795" cy="87597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7597C-2382-0EBD-0E5E-2E36C3BC7670}"/>
              </a:ext>
            </a:extLst>
          </p:cNvPr>
          <p:cNvSpPr/>
          <p:nvPr/>
        </p:nvSpPr>
        <p:spPr>
          <a:xfrm>
            <a:off x="11079017" y="3975452"/>
            <a:ext cx="4333858" cy="87597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9F02292-A929-E861-9689-FFF831F14910}"/>
              </a:ext>
            </a:extLst>
          </p:cNvPr>
          <p:cNvSpPr/>
          <p:nvPr/>
        </p:nvSpPr>
        <p:spPr>
          <a:xfrm>
            <a:off x="524931" y="26258521"/>
            <a:ext cx="3366230" cy="838075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C0EE4EA-45A6-5C66-E045-AF6262F21FB7}"/>
              </a:ext>
            </a:extLst>
          </p:cNvPr>
          <p:cNvSpPr/>
          <p:nvPr/>
        </p:nvSpPr>
        <p:spPr>
          <a:xfrm>
            <a:off x="11079017" y="12195042"/>
            <a:ext cx="3751793" cy="838075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FD08C-7C30-8E97-CF80-A63179DF1C04}"/>
              </a:ext>
            </a:extLst>
          </p:cNvPr>
          <p:cNvSpPr/>
          <p:nvPr/>
        </p:nvSpPr>
        <p:spPr>
          <a:xfrm>
            <a:off x="397380" y="14112324"/>
            <a:ext cx="10080000" cy="889029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 Regional climate classifications across India.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D0FA1-65EA-B7ED-6E0E-ADDCEC7A32DC}"/>
              </a:ext>
            </a:extLst>
          </p:cNvPr>
          <p:cNvSpPr/>
          <p:nvPr/>
        </p:nvSpPr>
        <p:spPr>
          <a:xfrm>
            <a:off x="360000" y="25099811"/>
            <a:ext cx="10159520" cy="851960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. Air temperature, radiation, wind, and more.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D745B7-1051-EBBA-667C-1D9FB004CF61}"/>
              </a:ext>
            </a:extLst>
          </p:cNvPr>
          <p:cNvSpPr/>
          <p:nvPr/>
        </p:nvSpPr>
        <p:spPr>
          <a:xfrm>
            <a:off x="10906245" y="25161469"/>
            <a:ext cx="10116393" cy="78987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1841E8-57CE-F87A-11C6-CFFAEB63A47E}"/>
              </a:ext>
            </a:extLst>
          </p:cNvPr>
          <p:cNvSpPr/>
          <p:nvPr/>
        </p:nvSpPr>
        <p:spPr>
          <a:xfrm>
            <a:off x="354182" y="229543"/>
            <a:ext cx="20674508" cy="3347935"/>
          </a:xfrm>
          <a:prstGeom prst="roundRect">
            <a:avLst/>
          </a:prstGeom>
          <a:solidFill>
            <a:srgbClr val="975DC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1318D7-804D-D241-E1F7-072E2ED87A84}"/>
              </a:ext>
            </a:extLst>
          </p:cNvPr>
          <p:cNvSpPr/>
          <p:nvPr/>
        </p:nvSpPr>
        <p:spPr>
          <a:xfrm flipH="1" flipV="1">
            <a:off x="354181" y="7933478"/>
            <a:ext cx="10123200" cy="5956995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77BDE-9D9B-1A62-4296-AAFB7E7ADEC1}"/>
              </a:ext>
            </a:extLst>
          </p:cNvPr>
          <p:cNvSpPr/>
          <p:nvPr/>
        </p:nvSpPr>
        <p:spPr>
          <a:xfrm>
            <a:off x="10948689" y="16767417"/>
            <a:ext cx="10079999" cy="826264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4AAAA-26AF-9794-3837-E063E2585002}"/>
              </a:ext>
            </a:extLst>
          </p:cNvPr>
          <p:cNvSpPr/>
          <p:nvPr/>
        </p:nvSpPr>
        <p:spPr>
          <a:xfrm>
            <a:off x="354181" y="15192724"/>
            <a:ext cx="10165339" cy="9706716"/>
          </a:xfrm>
          <a:prstGeom prst="rect">
            <a:avLst/>
          </a:prstGeom>
          <a:solidFill>
            <a:srgbClr val="975DC3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4CA1E-9D47-DA20-C7AE-93539861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406" y="483310"/>
            <a:ext cx="2827548" cy="28404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A4DF21-22A3-2D22-EF1B-CE0EB52EFD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523714" y="8137925"/>
            <a:ext cx="9768428" cy="5638842"/>
          </a:xfrm>
          <a:prstGeom prst="rect">
            <a:avLst/>
          </a:prstGeom>
          <a:solidFill>
            <a:srgbClr val="975DC3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87CDCC-26FE-47F4-372C-3845372FED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53" t="1649" b="603"/>
          <a:stretch>
            <a:fillRect/>
          </a:stretch>
        </p:blipFill>
        <p:spPr>
          <a:xfrm>
            <a:off x="648150" y="15358377"/>
            <a:ext cx="9704952" cy="9360000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69C0C1-1A1A-FC82-08BD-230DE14D8FE4}"/>
              </a:ext>
            </a:extLst>
          </p:cNvPr>
          <p:cNvSpPr/>
          <p:nvPr/>
        </p:nvSpPr>
        <p:spPr>
          <a:xfrm>
            <a:off x="354182" y="29186785"/>
            <a:ext cx="20668688" cy="858885"/>
          </a:xfrm>
          <a:prstGeom prst="roundRect">
            <a:avLst/>
          </a:prstGeom>
          <a:solidFill>
            <a:srgbClr val="975D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90614C-5DBB-D8F6-4001-541B3621EA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030" t="10492" r="2130" b="7767"/>
          <a:stretch>
            <a:fillRect/>
          </a:stretch>
        </p:blipFill>
        <p:spPr>
          <a:xfrm>
            <a:off x="11170457" y="16960245"/>
            <a:ext cx="9686937" cy="79391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BDAC4F-63C3-3065-09F3-789387CAC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0569" y="16946063"/>
            <a:ext cx="3359352" cy="37612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2816D7-714B-2691-BF3C-AFF1B1BC06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428767" y="18593240"/>
            <a:ext cx="5641806" cy="20296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8BEB0D-C077-5778-1597-EA9C788247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198618" y="13324517"/>
            <a:ext cx="5641806" cy="19734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73FD9-FF2A-53E9-ACA2-2DDDAF3B34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801254" y="10080271"/>
            <a:ext cx="5244442" cy="21147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A59CDE-5C3A-C206-9826-9664E077D1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428767" y="15900049"/>
            <a:ext cx="5641806" cy="20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2468E-2890-7798-147C-C723C5709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899577-0526-2BFD-D6E2-2927D7EFBB9C}"/>
              </a:ext>
            </a:extLst>
          </p:cNvPr>
          <p:cNvSpPr/>
          <p:nvPr/>
        </p:nvSpPr>
        <p:spPr>
          <a:xfrm>
            <a:off x="0" y="-37311"/>
            <a:ext cx="21384000" cy="3027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424F6-46BA-C7DB-354F-2F2D383B3884}"/>
              </a:ext>
            </a:extLst>
          </p:cNvPr>
          <p:cNvSpPr/>
          <p:nvPr/>
        </p:nvSpPr>
        <p:spPr>
          <a:xfrm>
            <a:off x="10753844" y="12041336"/>
            <a:ext cx="10349256" cy="453978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7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Climate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graphs and psychrometric charts for weather analysis.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Design Strategy Overlay: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overlays for optimizing comfort and energy efficiency.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B4C6-6BB7-A02B-BFCA-F27E2225322E}"/>
              </a:ext>
            </a:extLst>
          </p:cNvPr>
          <p:cNvSpPr/>
          <p:nvPr/>
        </p:nvSpPr>
        <p:spPr>
          <a:xfrm rot="10800000" flipV="1">
            <a:off x="232259" y="26132766"/>
            <a:ext cx="20908205" cy="287259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3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enables easy access to district-wise climate data and visualizes passive design strategies, helping users make climate-responsive building decisions. It supports sustainable design by combining real data with interactive analysis.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300C6-D813-D49C-2688-93947379C2AD}"/>
              </a:ext>
            </a:extLst>
          </p:cNvPr>
          <p:cNvSpPr/>
          <p:nvPr/>
        </p:nvSpPr>
        <p:spPr>
          <a:xfrm>
            <a:off x="10796289" y="3773127"/>
            <a:ext cx="10349256" cy="80354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7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district-wise climate data from ISHRAE, ASHRAE, and COLBE.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Climate Zoning: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districts into climate zones based on temperature and humidity.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Platform Development: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map-based platform with graphs, charts, and data downloads.</a:t>
            </a:r>
          </a:p>
          <a:p>
            <a:pPr lvl="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Visualisation: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parametric weather trends, psychrometric chart analysis, and passive strategy overlays.</a:t>
            </a:r>
          </a:p>
          <a:p>
            <a:pPr lvl="0" algn="just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48947-E5E6-406C-AEDD-575A4746149B}"/>
              </a:ext>
            </a:extLst>
          </p:cNvPr>
          <p:cNvSpPr/>
          <p:nvPr/>
        </p:nvSpPr>
        <p:spPr>
          <a:xfrm>
            <a:off x="238080" y="3768849"/>
            <a:ext cx="10293516" cy="394259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67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web-based tool that visualizes district-level climate data of India with weather analysis and passive design strategy evaluation to support climate responsive building design.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78E03E-56FA-B184-9E2F-0E74B8742F11}"/>
              </a:ext>
            </a:extLst>
          </p:cNvPr>
          <p:cNvSpPr/>
          <p:nvPr/>
        </p:nvSpPr>
        <p:spPr>
          <a:xfrm>
            <a:off x="527366" y="3934832"/>
            <a:ext cx="3363795" cy="87597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B8F9FB-06B8-248D-6F14-A0665F71A4FF}"/>
              </a:ext>
            </a:extLst>
          </p:cNvPr>
          <p:cNvSpPr/>
          <p:nvPr/>
        </p:nvSpPr>
        <p:spPr>
          <a:xfrm>
            <a:off x="11079017" y="3975452"/>
            <a:ext cx="4333858" cy="87597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926686-64EA-1419-5C47-561EA4BAB390}"/>
              </a:ext>
            </a:extLst>
          </p:cNvPr>
          <p:cNvSpPr/>
          <p:nvPr/>
        </p:nvSpPr>
        <p:spPr>
          <a:xfrm>
            <a:off x="524931" y="26258521"/>
            <a:ext cx="3366230" cy="838075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77B8882-F735-EDC1-8A07-B15E2BF020B4}"/>
              </a:ext>
            </a:extLst>
          </p:cNvPr>
          <p:cNvSpPr/>
          <p:nvPr/>
        </p:nvSpPr>
        <p:spPr>
          <a:xfrm>
            <a:off x="11079017" y="12195042"/>
            <a:ext cx="3751793" cy="838075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7C2645-DEF8-D712-FDE9-694D7C478617}"/>
              </a:ext>
            </a:extLst>
          </p:cNvPr>
          <p:cNvSpPr/>
          <p:nvPr/>
        </p:nvSpPr>
        <p:spPr>
          <a:xfrm>
            <a:off x="275460" y="14112324"/>
            <a:ext cx="10293516" cy="8890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 Regional climate classifications across India.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344E74-BB73-0608-70EE-A9A2F654D7FE}"/>
              </a:ext>
            </a:extLst>
          </p:cNvPr>
          <p:cNvSpPr/>
          <p:nvPr/>
        </p:nvSpPr>
        <p:spPr>
          <a:xfrm>
            <a:off x="238080" y="25099811"/>
            <a:ext cx="10374720" cy="8519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. Air temperature, radiation, wind, and more.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1F4D6F-223B-1702-6387-F16B0152DDEA}"/>
              </a:ext>
            </a:extLst>
          </p:cNvPr>
          <p:cNvSpPr/>
          <p:nvPr/>
        </p:nvSpPr>
        <p:spPr>
          <a:xfrm>
            <a:off x="10753844" y="25161469"/>
            <a:ext cx="10386621" cy="78987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Psychrometric Chart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DE0AD7-394A-4BCE-AB4A-BB577D351F11}"/>
              </a:ext>
            </a:extLst>
          </p:cNvPr>
          <p:cNvSpPr/>
          <p:nvPr/>
        </p:nvSpPr>
        <p:spPr>
          <a:xfrm>
            <a:off x="206105" y="229543"/>
            <a:ext cx="20908205" cy="334793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Climate Analysis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 Vijay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Jyotirmay Mathur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 SVNIT</a:t>
            </a:r>
          </a:p>
          <a:p>
            <a:pPr algn="ctr"/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Centre for Energy and Environment, MNIT Jaipur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16A21-2DF3-C597-A080-BD6F6E67BB32}"/>
              </a:ext>
            </a:extLst>
          </p:cNvPr>
          <p:cNvSpPr/>
          <p:nvPr/>
        </p:nvSpPr>
        <p:spPr>
          <a:xfrm flipH="1" flipV="1">
            <a:off x="232260" y="7933477"/>
            <a:ext cx="10337631" cy="5956995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DF88D-1BB9-2786-B6FD-413193D4BB55}"/>
              </a:ext>
            </a:extLst>
          </p:cNvPr>
          <p:cNvSpPr/>
          <p:nvPr/>
        </p:nvSpPr>
        <p:spPr>
          <a:xfrm>
            <a:off x="10796288" y="16767417"/>
            <a:ext cx="10349255" cy="826264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6B57AD-55A6-211E-DC5F-C4E48CB17D5C}"/>
              </a:ext>
            </a:extLst>
          </p:cNvPr>
          <p:cNvSpPr/>
          <p:nvPr/>
        </p:nvSpPr>
        <p:spPr>
          <a:xfrm>
            <a:off x="232261" y="15192724"/>
            <a:ext cx="10380663" cy="9706716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6F12-ED4A-BC60-17F6-53A04DABF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152" y="483310"/>
            <a:ext cx="2827548" cy="28404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4C19AB-5E5B-2B58-C667-CFF70CC4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6" r="3487"/>
          <a:stretch>
            <a:fillRect/>
          </a:stretch>
        </p:blipFill>
        <p:spPr>
          <a:xfrm>
            <a:off x="415142" y="8137925"/>
            <a:ext cx="9937960" cy="5638842"/>
          </a:xfrm>
          <a:prstGeom prst="rect">
            <a:avLst/>
          </a:prstGeom>
          <a:solidFill>
            <a:srgbClr val="975DC3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7BA077-516B-F543-2CF2-D6EE2C4B56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53" t="1649" b="603"/>
          <a:stretch>
            <a:fillRect/>
          </a:stretch>
        </p:blipFill>
        <p:spPr>
          <a:xfrm>
            <a:off x="445622" y="15358377"/>
            <a:ext cx="9998920" cy="9360000"/>
          </a:xfrm>
          <a:prstGeom prst="rect">
            <a:avLst/>
          </a:prstGeom>
          <a:solidFill>
            <a:srgbClr val="975DC3"/>
          </a:solidFill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FF4E0C-419B-1AF2-87CC-051D20BE9CEC}"/>
              </a:ext>
            </a:extLst>
          </p:cNvPr>
          <p:cNvSpPr/>
          <p:nvPr/>
        </p:nvSpPr>
        <p:spPr>
          <a:xfrm>
            <a:off x="206105" y="29186785"/>
            <a:ext cx="20908205" cy="802164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/>
              </a:gs>
              <a:gs pos="91000">
                <a:schemeClr val="accent6"/>
              </a:gs>
              <a:gs pos="100000">
                <a:schemeClr val="accent6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https://github.com/Divyansh2992/epw2.git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8F48A4-C5F7-970D-41D7-54C85BF893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030" t="10492" r="2130" b="7767"/>
          <a:stretch>
            <a:fillRect/>
          </a:stretch>
        </p:blipFill>
        <p:spPr>
          <a:xfrm>
            <a:off x="11062315" y="16960245"/>
            <a:ext cx="9856040" cy="79391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5FEE9E-5026-B34C-6836-A68807A55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0457" y="16960245"/>
            <a:ext cx="3359352" cy="37612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A92446F-D125-0039-FFC9-9147F4468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428767" y="18593240"/>
            <a:ext cx="5641806" cy="20296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F1A3FB5-E84C-869F-AF9A-A32768450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198618" y="13324517"/>
            <a:ext cx="5641806" cy="19734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ED7BE9-14C7-A550-B716-00A6481FFB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801254" y="10080271"/>
            <a:ext cx="5244442" cy="21147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09B04CC-4A7D-D4D5-526C-DE5BF0A3EA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428767" y="15900049"/>
            <a:ext cx="5641806" cy="20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6575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460</TotalTime>
  <Words>4329</Words>
  <Application>Microsoft Office PowerPoint</Application>
  <PresentationFormat>Custom</PresentationFormat>
  <Paragraphs>691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 Vijay</dc:creator>
  <cp:lastModifiedBy>Divyansh Vijay</cp:lastModifiedBy>
  <cp:revision>2</cp:revision>
  <cp:lastPrinted>2025-07-05T12:28:00Z</cp:lastPrinted>
  <dcterms:created xsi:type="dcterms:W3CDTF">2025-07-05T06:15:00Z</dcterms:created>
  <dcterms:modified xsi:type="dcterms:W3CDTF">2025-07-07T11:11:41Z</dcterms:modified>
</cp:coreProperties>
</file>