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lfa Slab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39bc262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339bc262c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39bc262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39bc262c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9bc262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9bc26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flipH="1">
            <a:off x="311625" y="350900"/>
            <a:ext cx="8452200" cy="144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t/>
            </a:r>
            <a:endParaRPr sz="3000">
              <a:solidFill>
                <a:srgbClr val="6D9EEB"/>
              </a:solidFill>
              <a:latin typeface="Alfa Slab One"/>
              <a:ea typeface="Alfa Slab One"/>
              <a:cs typeface="Alfa Slab One"/>
              <a:sym typeface="Alfa Slab One"/>
            </a:endParaRPr>
          </a:p>
          <a:p>
            <a:pPr indent="0" lvl="0" marL="0" rtl="0" algn="ctr">
              <a:lnSpc>
                <a:spcPct val="100000"/>
              </a:lnSpc>
              <a:spcBef>
                <a:spcPts val="0"/>
              </a:spcBef>
              <a:spcAft>
                <a:spcPts val="0"/>
              </a:spcAft>
              <a:buClr>
                <a:schemeClr val="dk1"/>
              </a:buClr>
              <a:buSzPts val="1100"/>
              <a:buFont typeface="Arial"/>
              <a:buNone/>
            </a:pPr>
            <a:r>
              <a:t/>
            </a:r>
            <a:endParaRPr sz="3000">
              <a:solidFill>
                <a:srgbClr val="6D9EEB"/>
              </a:solidFill>
              <a:latin typeface="Alfa Slab One"/>
              <a:ea typeface="Alfa Slab One"/>
              <a:cs typeface="Alfa Slab One"/>
              <a:sym typeface="Alfa Slab One"/>
            </a:endParaRPr>
          </a:p>
          <a:p>
            <a:pPr indent="0" lvl="0" marL="0" rtl="0" algn="ctr">
              <a:lnSpc>
                <a:spcPct val="100000"/>
              </a:lnSpc>
              <a:spcBef>
                <a:spcPts val="0"/>
              </a:spcBef>
              <a:spcAft>
                <a:spcPts val="0"/>
              </a:spcAft>
              <a:buClr>
                <a:schemeClr val="dk1"/>
              </a:buClr>
              <a:buSzPts val="1100"/>
              <a:buFont typeface="Arial"/>
              <a:buNone/>
            </a:pPr>
            <a:r>
              <a:t/>
            </a:r>
            <a:endParaRPr sz="3000">
              <a:solidFill>
                <a:srgbClr val="6D9EEB"/>
              </a:solidFill>
              <a:latin typeface="Alfa Slab One"/>
              <a:ea typeface="Alfa Slab One"/>
              <a:cs typeface="Alfa Slab One"/>
              <a:sym typeface="Alfa Slab One"/>
            </a:endParaRPr>
          </a:p>
          <a:p>
            <a:pPr indent="0" lvl="0" marL="0" rtl="0" algn="ctr">
              <a:lnSpc>
                <a:spcPct val="100000"/>
              </a:lnSpc>
              <a:spcBef>
                <a:spcPts val="0"/>
              </a:spcBef>
              <a:spcAft>
                <a:spcPts val="0"/>
              </a:spcAft>
              <a:buClr>
                <a:schemeClr val="dk1"/>
              </a:buClr>
              <a:buSzPts val="1100"/>
              <a:buFont typeface="Arial"/>
              <a:buNone/>
            </a:pPr>
            <a:r>
              <a:t/>
            </a:r>
            <a:endParaRPr sz="3000">
              <a:solidFill>
                <a:srgbClr val="6D9EEB"/>
              </a:solidFill>
              <a:latin typeface="Alfa Slab One"/>
              <a:ea typeface="Alfa Slab One"/>
              <a:cs typeface="Alfa Slab One"/>
              <a:sym typeface="Alfa Slab One"/>
            </a:endParaRPr>
          </a:p>
          <a:p>
            <a:pPr indent="0" lvl="0" marL="0" rtl="0" algn="ctr">
              <a:lnSpc>
                <a:spcPct val="100000"/>
              </a:lnSpc>
              <a:spcBef>
                <a:spcPts val="0"/>
              </a:spcBef>
              <a:spcAft>
                <a:spcPts val="0"/>
              </a:spcAft>
              <a:buClr>
                <a:schemeClr val="dk1"/>
              </a:buClr>
              <a:buSzPts val="1100"/>
              <a:buFont typeface="Arial"/>
              <a:buNone/>
            </a:pPr>
            <a:r>
              <a:rPr lang="en" sz="3000">
                <a:solidFill>
                  <a:srgbClr val="6D9EEB"/>
                </a:solidFill>
                <a:latin typeface="Alfa Slab One"/>
                <a:ea typeface="Alfa Slab One"/>
                <a:cs typeface="Alfa Slab One"/>
                <a:sym typeface="Alfa Slab One"/>
              </a:rPr>
              <a:t>Risk</a:t>
            </a:r>
            <a:endParaRPr sz="3000">
              <a:solidFill>
                <a:srgbClr val="6D9EEB"/>
              </a:solidFill>
              <a:latin typeface="Alfa Slab One"/>
              <a:ea typeface="Alfa Slab One"/>
              <a:cs typeface="Alfa Slab One"/>
              <a:sym typeface="Alfa Slab One"/>
            </a:endParaRPr>
          </a:p>
          <a:p>
            <a:pPr indent="0" lvl="0" marL="0" rtl="0" algn="ctr">
              <a:lnSpc>
                <a:spcPct val="100000"/>
              </a:lnSpc>
              <a:spcBef>
                <a:spcPts val="0"/>
              </a:spcBef>
              <a:spcAft>
                <a:spcPts val="0"/>
              </a:spcAft>
              <a:buClr>
                <a:schemeClr val="dk1"/>
              </a:buClr>
              <a:buSzPts val="1100"/>
              <a:buFont typeface="Arial"/>
              <a:buNone/>
            </a:pPr>
            <a:r>
              <a:rPr lang="en" sz="3000">
                <a:solidFill>
                  <a:srgbClr val="6D9EEB"/>
                </a:solidFill>
                <a:latin typeface="Alfa Slab One"/>
                <a:ea typeface="Alfa Slab One"/>
                <a:cs typeface="Alfa Slab One"/>
                <a:sym typeface="Alfa Slab One"/>
              </a:rPr>
              <a:t>Advanced Programming Practices</a:t>
            </a:r>
            <a:endParaRPr sz="3000">
              <a:solidFill>
                <a:srgbClr val="6D9EEB"/>
              </a:solidFill>
              <a:latin typeface="Alfa Slab One"/>
              <a:ea typeface="Alfa Slab One"/>
              <a:cs typeface="Alfa Slab One"/>
              <a:sym typeface="Alfa Slab One"/>
            </a:endParaRPr>
          </a:p>
        </p:txBody>
      </p:sp>
      <p:sp>
        <p:nvSpPr>
          <p:cNvPr id="55" name="Google Shape;55;p13"/>
          <p:cNvSpPr txBox="1"/>
          <p:nvPr>
            <p:ph idx="1" type="subTitle"/>
          </p:nvPr>
        </p:nvSpPr>
        <p:spPr>
          <a:xfrm>
            <a:off x="311700" y="2961250"/>
            <a:ext cx="8520600" cy="90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solidFill>
                  <a:srgbClr val="000000"/>
                </a:solidFill>
              </a:rPr>
              <a:t>Team 21: </a:t>
            </a:r>
            <a:endParaRPr sz="1800">
              <a:solidFill>
                <a:srgbClr val="000000"/>
              </a:solidFill>
            </a:endParaRPr>
          </a:p>
          <a:p>
            <a:pPr indent="0" lvl="0" marL="0" rtl="0" algn="ctr">
              <a:lnSpc>
                <a:spcPct val="100000"/>
              </a:lnSpc>
              <a:spcBef>
                <a:spcPts val="0"/>
              </a:spcBef>
              <a:spcAft>
                <a:spcPts val="0"/>
              </a:spcAft>
              <a:buSzPts val="2800"/>
              <a:buNone/>
            </a:pPr>
            <a:r>
              <a:rPr lang="en" sz="1800">
                <a:solidFill>
                  <a:srgbClr val="000000"/>
                </a:solidFill>
              </a:rPr>
              <a:t>Yash Sheth, Samip Thakkar, Divyansh Thakar, Harsh Vaghani and Mahy Salama</a:t>
            </a:r>
            <a:endParaRPr sz="1800">
              <a:solidFill>
                <a:srgbClr val="000000"/>
              </a:solidFill>
            </a:endParaRPr>
          </a:p>
          <a:p>
            <a:pPr indent="0" lvl="0" marL="0" rtl="0" algn="ctr">
              <a:lnSpc>
                <a:spcPct val="100000"/>
              </a:lnSpc>
              <a:spcBef>
                <a:spcPts val="0"/>
              </a:spcBef>
              <a:spcAft>
                <a:spcPts val="0"/>
              </a:spcAft>
              <a:buSzPts val="2800"/>
              <a:buNone/>
            </a:pPr>
            <a:r>
              <a:t/>
            </a:r>
            <a:endParaRPr sz="1800">
              <a:solidFill>
                <a:srgbClr val="000000"/>
              </a:solidFill>
            </a:endParaRPr>
          </a:p>
          <a:p>
            <a:pPr indent="0" lvl="0" marL="0" rtl="0" algn="ctr">
              <a:lnSpc>
                <a:spcPct val="100000"/>
              </a:lnSpc>
              <a:spcBef>
                <a:spcPts val="0"/>
              </a:spcBef>
              <a:spcAft>
                <a:spcPts val="0"/>
              </a:spcAft>
              <a:buSzPts val="2800"/>
              <a:buNone/>
            </a:pPr>
            <a:r>
              <a:t/>
            </a:r>
            <a:endParaRPr sz="1800">
              <a:solidFill>
                <a:srgbClr val="000000"/>
              </a:solidFill>
            </a:endParaRPr>
          </a:p>
          <a:p>
            <a:pPr indent="0" lvl="0" marL="0" rtl="0" algn="ctr">
              <a:lnSpc>
                <a:spcPct val="100000"/>
              </a:lnSpc>
              <a:spcBef>
                <a:spcPts val="0"/>
              </a:spcBef>
              <a:spcAft>
                <a:spcPts val="0"/>
              </a:spcAft>
              <a:buSzPts val="2800"/>
              <a:buNone/>
            </a:pPr>
            <a:r>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Features of Build 3</a:t>
            </a:r>
            <a:endParaRPr b="1" sz="3000"/>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User driven creation of map elements.</a:t>
            </a:r>
            <a:endParaRPr sz="2400"/>
          </a:p>
          <a:p>
            <a:pPr indent="-381000" lvl="0" marL="457200" rtl="0" algn="l">
              <a:lnSpc>
                <a:spcPct val="115000"/>
              </a:lnSpc>
              <a:spcBef>
                <a:spcPts val="0"/>
              </a:spcBef>
              <a:spcAft>
                <a:spcPts val="0"/>
              </a:spcAft>
              <a:buSzPts val="2400"/>
              <a:buChar char="➔"/>
            </a:pPr>
            <a:r>
              <a:rPr lang="en" sz="2400"/>
              <a:t>User can edit and save downloaded map file as per the format.</a:t>
            </a:r>
            <a:endParaRPr sz="2400"/>
          </a:p>
          <a:p>
            <a:pPr indent="-381000" lvl="0" marL="457200" rtl="0" algn="l">
              <a:lnSpc>
                <a:spcPct val="115000"/>
              </a:lnSpc>
              <a:spcBef>
                <a:spcPts val="0"/>
              </a:spcBef>
              <a:spcAft>
                <a:spcPts val="0"/>
              </a:spcAft>
              <a:buSzPts val="2400"/>
              <a:buChar char="➔"/>
            </a:pPr>
            <a:r>
              <a:rPr lang="en" sz="2400"/>
              <a:t>User can load existing map file or create from scratch.</a:t>
            </a:r>
            <a:endParaRPr sz="2400"/>
          </a:p>
          <a:p>
            <a:pPr indent="-381000" lvl="0" marL="457200" rtl="0" algn="l">
              <a:lnSpc>
                <a:spcPct val="115000"/>
              </a:lnSpc>
              <a:spcBef>
                <a:spcPts val="0"/>
              </a:spcBef>
              <a:spcAft>
                <a:spcPts val="0"/>
              </a:spcAft>
              <a:buSzPts val="2400"/>
              <a:buChar char="➔"/>
            </a:pPr>
            <a:r>
              <a:rPr lang="en" sz="2400"/>
              <a:t>Verification of map correctness upon loading and before saving.(Successfully loads the 3dCliff.map and World.map file. Reject loading of the TwinVolcano.map)</a:t>
            </a:r>
            <a:endParaRPr sz="2400"/>
          </a:p>
          <a:p>
            <a:pPr indent="0" lvl="0" marL="0" rtl="0" algn="l">
              <a:lnSpc>
                <a:spcPct val="115000"/>
              </a:lnSpc>
              <a:spcBef>
                <a:spcPts val="1600"/>
              </a:spcBef>
              <a:spcAft>
                <a:spcPts val="1600"/>
              </a:spcAft>
              <a:buSzPts val="18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Features of Build 3</a:t>
            </a:r>
            <a:endParaRPr b="1" sz="3000"/>
          </a:p>
        </p:txBody>
      </p:sp>
      <p:sp>
        <p:nvSpPr>
          <p:cNvPr id="67" name="Google Shape;67;p15"/>
          <p:cNvSpPr txBox="1"/>
          <p:nvPr>
            <p:ph idx="1" type="body"/>
          </p:nvPr>
        </p:nvSpPr>
        <p:spPr>
          <a:xfrm>
            <a:off x="311700" y="1152475"/>
            <a:ext cx="8520600" cy="3915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Implementation of “phase view” according to Observer pattern.</a:t>
            </a:r>
            <a:endParaRPr sz="2400"/>
          </a:p>
          <a:p>
            <a:pPr indent="-381000" lvl="0" marL="457200" rtl="0" algn="l">
              <a:lnSpc>
                <a:spcPct val="115000"/>
              </a:lnSpc>
              <a:spcBef>
                <a:spcPts val="0"/>
              </a:spcBef>
              <a:spcAft>
                <a:spcPts val="0"/>
              </a:spcAft>
              <a:buSzPts val="2400"/>
              <a:buChar char="➔"/>
            </a:pPr>
            <a:r>
              <a:rPr lang="en" sz="2400"/>
              <a:t>Implementation of “player world domination view”</a:t>
            </a:r>
            <a:endParaRPr sz="2400"/>
          </a:p>
          <a:p>
            <a:pPr indent="-381000" lvl="0" marL="457200" rtl="0" algn="l">
              <a:lnSpc>
                <a:spcPct val="115000"/>
              </a:lnSpc>
              <a:spcBef>
                <a:spcPts val="0"/>
              </a:spcBef>
              <a:spcAft>
                <a:spcPts val="0"/>
              </a:spcAft>
              <a:buSzPts val="2400"/>
              <a:buChar char="➔"/>
            </a:pPr>
            <a:r>
              <a:rPr lang="en" sz="2400"/>
              <a:t>Implementation of the different player behaviors using the Strategy pattern.</a:t>
            </a:r>
            <a:endParaRPr sz="2400"/>
          </a:p>
          <a:p>
            <a:pPr indent="-381000" lvl="0" marL="457200" rtl="0" algn="l">
              <a:lnSpc>
                <a:spcPct val="115000"/>
              </a:lnSpc>
              <a:spcBef>
                <a:spcPts val="0"/>
              </a:spcBef>
              <a:spcAft>
                <a:spcPts val="0"/>
              </a:spcAft>
              <a:buSzPts val="2400"/>
              <a:buChar char="➔"/>
            </a:pPr>
            <a:r>
              <a:rPr lang="en" sz="2400" u="sng"/>
              <a:t>Single Game mode: </a:t>
            </a:r>
            <a:r>
              <a:rPr lang="en" sz="2400"/>
              <a:t>Game starts by user selecting map and it is loaded as connected graph. User is allowed to select number of players and then players are assigned countries randomly.</a:t>
            </a:r>
            <a:endParaRPr sz="2400"/>
          </a:p>
          <a:p>
            <a:pPr indent="0" lvl="0" marL="0" rtl="0" algn="l">
              <a:lnSpc>
                <a:spcPct val="115000"/>
              </a:lnSpc>
              <a:spcBef>
                <a:spcPts val="1600"/>
              </a:spcBef>
              <a:spcAft>
                <a:spcPts val="1600"/>
              </a:spcAft>
              <a:buSzPts val="18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Features of Build 3</a:t>
            </a:r>
            <a:endParaRPr b="1" sz="3000"/>
          </a:p>
        </p:txBody>
      </p:sp>
      <p:sp>
        <p:nvSpPr>
          <p:cNvPr id="73" name="Google Shape;73;p16"/>
          <p:cNvSpPr txBox="1"/>
          <p:nvPr>
            <p:ph idx="1" type="body"/>
          </p:nvPr>
        </p:nvSpPr>
        <p:spPr>
          <a:xfrm>
            <a:off x="311700" y="1152475"/>
            <a:ext cx="8520600" cy="3915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u="sng"/>
              <a:t>Tournament Mode:</a:t>
            </a:r>
            <a:r>
              <a:rPr lang="en" sz="2400"/>
              <a:t> When the game starts, if an option for a Tournament Mode is selected the tournament proceeds without any user interaction and show the results of the tournament at the end. </a:t>
            </a:r>
            <a:endParaRPr sz="2400"/>
          </a:p>
          <a:p>
            <a:pPr indent="-381000" lvl="0" marL="457200" rtl="0" algn="l">
              <a:lnSpc>
                <a:spcPct val="115000"/>
              </a:lnSpc>
              <a:spcBef>
                <a:spcPts val="0"/>
              </a:spcBef>
              <a:spcAft>
                <a:spcPts val="0"/>
              </a:spcAft>
              <a:buSzPts val="2400"/>
              <a:buChar char="➔"/>
            </a:pPr>
            <a:r>
              <a:rPr lang="en" sz="2400" u="sng"/>
              <a:t>Startup Phase:</a:t>
            </a:r>
            <a:r>
              <a:rPr lang="en" sz="2400"/>
              <a:t> All countries are randomly assigned to players. Players are allocated a number of initial armies, depending on the number of players. In round-robin fashion.</a:t>
            </a:r>
            <a:endParaRPr sz="2400"/>
          </a:p>
          <a:p>
            <a:pPr indent="0" lvl="0" marL="457200" rtl="0" algn="l">
              <a:lnSpc>
                <a:spcPct val="115000"/>
              </a:lnSpc>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Features of Build 3</a:t>
            </a:r>
            <a:endParaRPr b="1" sz="3000"/>
          </a:p>
        </p:txBody>
      </p:sp>
      <p:sp>
        <p:nvSpPr>
          <p:cNvPr id="79" name="Google Shape;79;p17"/>
          <p:cNvSpPr txBox="1"/>
          <p:nvPr>
            <p:ph idx="1" type="body"/>
          </p:nvPr>
        </p:nvSpPr>
        <p:spPr>
          <a:xfrm>
            <a:off x="311700" y="1152475"/>
            <a:ext cx="8520600" cy="3915600"/>
          </a:xfrm>
          <a:prstGeom prst="rect">
            <a:avLst/>
          </a:prstGeom>
          <a:noFill/>
          <a:ln>
            <a:noFill/>
          </a:ln>
        </p:spPr>
        <p:txBody>
          <a:bodyPr anchorCtr="0" anchor="t" bIns="91425" lIns="91425" spcFirstLastPara="1" rIns="91425" wrap="square" tIns="91425">
            <a:noAutofit/>
          </a:bodyPr>
          <a:lstStyle/>
          <a:p>
            <a:pPr indent="-371475" lvl="0" marL="457200" rtl="0" algn="l">
              <a:lnSpc>
                <a:spcPct val="115000"/>
              </a:lnSpc>
              <a:spcBef>
                <a:spcPts val="0"/>
              </a:spcBef>
              <a:spcAft>
                <a:spcPts val="0"/>
              </a:spcAft>
              <a:buSzPts val="2250"/>
              <a:buChar char="➔"/>
            </a:pPr>
            <a:r>
              <a:rPr lang="en" sz="2250" u="sng"/>
              <a:t>Reinforcement phase:</a:t>
            </a:r>
            <a:r>
              <a:rPr lang="en" sz="2250"/>
              <a:t> Calculation of correct number of reinforcement armies according to the Risk rules. Implemented “card exchange view” using the Observer pattern.</a:t>
            </a:r>
            <a:endParaRPr sz="2250"/>
          </a:p>
          <a:p>
            <a:pPr indent="-371475" lvl="0" marL="457200" rtl="0" algn="l">
              <a:lnSpc>
                <a:spcPct val="115000"/>
              </a:lnSpc>
              <a:spcBef>
                <a:spcPts val="0"/>
              </a:spcBef>
              <a:spcAft>
                <a:spcPts val="0"/>
              </a:spcAft>
              <a:buSzPts val="2250"/>
              <a:buChar char="➔"/>
            </a:pPr>
            <a:r>
              <a:rPr lang="en" sz="2250" u="sng"/>
              <a:t>Attack</a:t>
            </a:r>
            <a:r>
              <a:rPr lang="en" sz="2250" u="sng"/>
              <a:t> Phase:</a:t>
            </a:r>
            <a:r>
              <a:rPr lang="en" sz="2250"/>
              <a:t> </a:t>
            </a:r>
            <a:r>
              <a:rPr lang="en" sz="2250"/>
              <a:t>Player can declare an attack by selecting attacker and attacked country.Attacker and attacked player decide how many dice to roll. If defender is conquered, attacker can move any number of its armies in the conquered country. If it results in conquering the whole map, the attacker is declared the winner and the game ends.</a:t>
            </a:r>
            <a:endParaRPr sz="2250"/>
          </a:p>
          <a:p>
            <a:pPr indent="0" lvl="0" marL="457200" rtl="0" algn="l">
              <a:lnSpc>
                <a:spcPct val="115000"/>
              </a:lnSpc>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Features of Build 3</a:t>
            </a:r>
            <a:endParaRPr b="1" sz="3000"/>
          </a:p>
        </p:txBody>
      </p:sp>
      <p:sp>
        <p:nvSpPr>
          <p:cNvPr id="85" name="Google Shape;85;p18"/>
          <p:cNvSpPr txBox="1"/>
          <p:nvPr>
            <p:ph idx="1" type="body"/>
          </p:nvPr>
        </p:nvSpPr>
        <p:spPr>
          <a:xfrm>
            <a:off x="311700" y="1152475"/>
            <a:ext cx="8520600" cy="39156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Char char="➔"/>
            </a:pPr>
            <a:r>
              <a:rPr lang="en" sz="2400" u="sng"/>
              <a:t>Fortification phase:</a:t>
            </a:r>
            <a:r>
              <a:rPr lang="en" sz="2400"/>
              <a:t> Implemented valid fortification move according to the Risk rules. Fortification ends automatically when the armies have been moved. </a:t>
            </a:r>
            <a:endParaRPr sz="2400"/>
          </a:p>
          <a:p>
            <a:pPr indent="0" lvl="0" marL="457200" rtl="0" algn="l">
              <a:lnSpc>
                <a:spcPct val="115000"/>
              </a:lnSpc>
              <a:spcBef>
                <a:spcPts val="0"/>
              </a:spcBef>
              <a:spcAft>
                <a:spcPts val="0"/>
              </a:spcAft>
              <a:buNone/>
            </a:pPr>
            <a:r>
              <a:t/>
            </a:r>
            <a:endParaRPr sz="2400"/>
          </a:p>
          <a:p>
            <a:pPr indent="-381000" lvl="0" marL="457200" rtl="0" algn="l">
              <a:lnSpc>
                <a:spcPct val="115000"/>
              </a:lnSpc>
              <a:spcBef>
                <a:spcPts val="0"/>
              </a:spcBef>
              <a:spcAft>
                <a:spcPts val="0"/>
              </a:spcAft>
              <a:buSzPts val="2400"/>
              <a:buChar char="➔"/>
            </a:pPr>
            <a:r>
              <a:rPr lang="en" sz="2400" u="sng"/>
              <a:t>Game Save/Load:</a:t>
            </a:r>
            <a:r>
              <a:rPr lang="en" sz="2400"/>
              <a:t> As a game is being played, the user is allowed to save the game in progress to a file, and allow the user to load the game in exactly the same state as saved. </a:t>
            </a:r>
            <a:endParaRPr sz="2400"/>
          </a:p>
          <a:p>
            <a:pPr indent="0" lvl="0" marL="0" rtl="0" algn="l">
              <a:lnSpc>
                <a:spcPct val="115000"/>
              </a:lnSpc>
              <a:spcBef>
                <a:spcPts val="1600"/>
              </a:spcBef>
              <a:spcAft>
                <a:spcPts val="0"/>
              </a:spcAft>
              <a:buSzPts val="1800"/>
              <a:buNone/>
            </a:pPr>
            <a:r>
              <a:t/>
            </a:r>
            <a:endParaRPr sz="2500"/>
          </a:p>
          <a:p>
            <a:pPr indent="0" lvl="0" marL="457200" rtl="0" algn="l">
              <a:lnSpc>
                <a:spcPct val="115000"/>
              </a:lnSpc>
              <a:spcBef>
                <a:spcPts val="1600"/>
              </a:spcBef>
              <a:spcAft>
                <a:spcPts val="0"/>
              </a:spcAft>
              <a:buSzPts val="1800"/>
              <a:buNone/>
            </a:pPr>
            <a:r>
              <a:t/>
            </a:r>
            <a:endParaRPr sz="2500"/>
          </a:p>
          <a:p>
            <a:pPr indent="0" lvl="0" marL="0" rtl="0" algn="l">
              <a:lnSpc>
                <a:spcPct val="115000"/>
              </a:lnSpc>
              <a:spcBef>
                <a:spcPts val="1600"/>
              </a:spcBef>
              <a:spcAft>
                <a:spcPts val="1600"/>
              </a:spcAft>
              <a:buSzPts val="1800"/>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4725"/>
            <a:ext cx="3444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Architectural Design</a:t>
            </a:r>
            <a:endParaRPr/>
          </a:p>
        </p:txBody>
      </p:sp>
      <p:pic>
        <p:nvPicPr>
          <p:cNvPr id="91" name="Google Shape;91;p19"/>
          <p:cNvPicPr preferRelativeResize="0"/>
          <p:nvPr/>
        </p:nvPicPr>
        <p:blipFill>
          <a:blip r:embed="rId3">
            <a:alphaModFix/>
          </a:blip>
          <a:stretch>
            <a:fillRect/>
          </a:stretch>
        </p:blipFill>
        <p:spPr>
          <a:xfrm>
            <a:off x="1933750" y="551175"/>
            <a:ext cx="5635862" cy="454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Technology Used</a:t>
            </a:r>
            <a:endParaRPr b="1" sz="3000"/>
          </a:p>
        </p:txBody>
      </p:sp>
      <p:sp>
        <p:nvSpPr>
          <p:cNvPr id="97" name="Google Shape;97;p20"/>
          <p:cNvSpPr txBox="1"/>
          <p:nvPr>
            <p:ph idx="1" type="body"/>
          </p:nvPr>
        </p:nvSpPr>
        <p:spPr>
          <a:xfrm>
            <a:off x="311700" y="1152475"/>
            <a:ext cx="8520600" cy="39156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Char char="➔"/>
            </a:pPr>
            <a:r>
              <a:rPr lang="en" sz="2500"/>
              <a:t>This project is completely build in Java.</a:t>
            </a:r>
            <a:endParaRPr sz="2500"/>
          </a:p>
          <a:p>
            <a:pPr indent="0" lvl="0" marL="457200" rtl="0" algn="l">
              <a:lnSpc>
                <a:spcPct val="115000"/>
              </a:lnSpc>
              <a:spcBef>
                <a:spcPts val="0"/>
              </a:spcBef>
              <a:spcAft>
                <a:spcPts val="0"/>
              </a:spcAft>
              <a:buNone/>
            </a:pPr>
            <a:r>
              <a:t/>
            </a:r>
            <a:endParaRPr sz="2500"/>
          </a:p>
          <a:p>
            <a:pPr indent="-387350" lvl="0" marL="457200" rtl="0" algn="l">
              <a:lnSpc>
                <a:spcPct val="115000"/>
              </a:lnSpc>
              <a:spcBef>
                <a:spcPts val="0"/>
              </a:spcBef>
              <a:spcAft>
                <a:spcPts val="0"/>
              </a:spcAft>
              <a:buSzPts val="2500"/>
              <a:buChar char="➔"/>
            </a:pPr>
            <a:r>
              <a:rPr lang="en" sz="2500"/>
              <a:t>Backend</a:t>
            </a:r>
            <a:endParaRPr sz="2500"/>
          </a:p>
          <a:p>
            <a:pPr indent="-387350" lvl="1" marL="914400" rtl="0" algn="l">
              <a:lnSpc>
                <a:spcPct val="115000"/>
              </a:lnSpc>
              <a:spcBef>
                <a:spcPts val="0"/>
              </a:spcBef>
              <a:spcAft>
                <a:spcPts val="0"/>
              </a:spcAft>
              <a:buSzPts val="2500"/>
              <a:buChar char="◆"/>
            </a:pPr>
            <a:r>
              <a:rPr lang="en" sz="2500"/>
              <a:t>Java</a:t>
            </a:r>
            <a:endParaRPr sz="2500"/>
          </a:p>
          <a:p>
            <a:pPr indent="0" lvl="0" marL="914400" rtl="0" algn="l">
              <a:lnSpc>
                <a:spcPct val="115000"/>
              </a:lnSpc>
              <a:spcBef>
                <a:spcPts val="0"/>
              </a:spcBef>
              <a:spcAft>
                <a:spcPts val="0"/>
              </a:spcAft>
              <a:buNone/>
            </a:pPr>
            <a:r>
              <a:t/>
            </a:r>
            <a:endParaRPr sz="2500"/>
          </a:p>
          <a:p>
            <a:pPr indent="-387350" lvl="0" marL="457200" rtl="0" algn="l">
              <a:lnSpc>
                <a:spcPct val="115000"/>
              </a:lnSpc>
              <a:spcBef>
                <a:spcPts val="0"/>
              </a:spcBef>
              <a:spcAft>
                <a:spcPts val="0"/>
              </a:spcAft>
              <a:buSzPts val="2500"/>
              <a:buChar char="➔"/>
            </a:pPr>
            <a:r>
              <a:rPr lang="en" sz="2500"/>
              <a:t>Frontend</a:t>
            </a:r>
            <a:endParaRPr sz="2500"/>
          </a:p>
          <a:p>
            <a:pPr indent="-387350" lvl="1" marL="914400" rtl="0" algn="l">
              <a:lnSpc>
                <a:spcPct val="115000"/>
              </a:lnSpc>
              <a:spcBef>
                <a:spcPts val="0"/>
              </a:spcBef>
              <a:spcAft>
                <a:spcPts val="0"/>
              </a:spcAft>
              <a:buSzPts val="2500"/>
              <a:buChar char="◆"/>
            </a:pPr>
            <a:r>
              <a:rPr lang="en" sz="2500"/>
              <a:t>Java Swing</a:t>
            </a:r>
            <a:endParaRPr sz="2500"/>
          </a:p>
          <a:p>
            <a:pPr indent="0" lvl="0" marL="0" rtl="0" algn="l">
              <a:lnSpc>
                <a:spcPct val="115000"/>
              </a:lnSpc>
              <a:spcBef>
                <a:spcPts val="1600"/>
              </a:spcBef>
              <a:spcAft>
                <a:spcPts val="0"/>
              </a:spcAft>
              <a:buSzPts val="1800"/>
              <a:buNone/>
            </a:pPr>
            <a:r>
              <a:t/>
            </a:r>
            <a:endParaRPr sz="2500"/>
          </a:p>
          <a:p>
            <a:pPr indent="0" lvl="0" marL="0" rtl="0" algn="l">
              <a:lnSpc>
                <a:spcPct val="115000"/>
              </a:lnSpc>
              <a:spcBef>
                <a:spcPts val="1600"/>
              </a:spcBef>
              <a:spcAft>
                <a:spcPts val="1600"/>
              </a:spcAft>
              <a:buSzPts val="1800"/>
              <a:buNone/>
            </a:pPr>
            <a:r>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01750"/>
            <a:ext cx="8520600" cy="44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 You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