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53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9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15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9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94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67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74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567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1600" y="1981200"/>
            <a:ext cx="35052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34000" y="3276600"/>
            <a:ext cx="3581400" cy="3220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6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9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9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6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64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other Board">
            <a:extLst>
              <a:ext uri="{FF2B5EF4-FFF2-40B4-BE49-F238E27FC236}">
                <a16:creationId xmlns:a16="http://schemas.microsoft.com/office/drawing/2014/main" id="{B42106D1-C9F4-4F13-8590-0612C0E8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0" r="19498" b="-2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E2F6F-456C-4B26-A20B-E1893C696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/>
              <a:t>SMART IRRIGATION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D866-C2F1-4BA7-A4A6-65C5D2CA07C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8001" y="4050831"/>
            <a:ext cx="305979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SYED DANISH ALI –1043 –CSE 6C</a:t>
            </a:r>
          </a:p>
          <a:p>
            <a:pPr marL="0" indent="0" algn="r"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DIVYANSH SHARMA -1016 –CSE 6B</a:t>
            </a:r>
          </a:p>
          <a:p>
            <a:pPr marL="0" indent="0" algn="r"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AMANPREET SINGH -1008 –CSE 6C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9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620013"/>
            <a:ext cx="3982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6F2F9F"/>
                </a:solidFill>
              </a:rPr>
              <a:t>MOISTURE</a:t>
            </a:r>
            <a:r>
              <a:rPr spc="-240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SENSOR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58213"/>
            <a:ext cx="86252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279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15" dirty="0">
                <a:latin typeface="Carlito"/>
                <a:cs typeface="Carlito"/>
              </a:rPr>
              <a:t>moisture sensors </a:t>
            </a:r>
            <a:r>
              <a:rPr sz="2800" spc="-10" dirty="0">
                <a:latin typeface="Carlito"/>
                <a:cs typeface="Carlito"/>
              </a:rPr>
              <a:t>measure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water content </a:t>
            </a:r>
            <a:r>
              <a:rPr sz="2800" spc="-5" dirty="0">
                <a:latin typeface="Carlito"/>
                <a:cs typeface="Carlito"/>
              </a:rPr>
              <a:t>in soil.A  </a:t>
            </a: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15" dirty="0">
                <a:latin typeface="Carlito"/>
                <a:cs typeface="Carlito"/>
              </a:rPr>
              <a:t>moisture </a:t>
            </a:r>
            <a:r>
              <a:rPr sz="2800" spc="-20" dirty="0">
                <a:latin typeface="Carlito"/>
                <a:cs typeface="Carlito"/>
              </a:rPr>
              <a:t>probe </a:t>
            </a:r>
            <a:r>
              <a:rPr sz="2800" spc="-5" dirty="0">
                <a:latin typeface="Carlito"/>
                <a:cs typeface="Carlito"/>
              </a:rPr>
              <a:t>is made up of </a:t>
            </a:r>
            <a:r>
              <a:rPr sz="2800" spc="-10" dirty="0">
                <a:latin typeface="Carlito"/>
                <a:cs typeface="Carlito"/>
              </a:rPr>
              <a:t>multiple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soil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rlito"/>
                <a:cs typeface="Carlito"/>
              </a:rPr>
              <a:t>moisture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sensors.</a:t>
            </a:r>
            <a:endParaRPr sz="2800">
              <a:latin typeface="Carlito"/>
              <a:cs typeface="Carlito"/>
            </a:endParaRPr>
          </a:p>
          <a:p>
            <a:pPr marL="12700" marR="18605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5" dirty="0">
                <a:latin typeface="Carlito"/>
                <a:cs typeface="Carlito"/>
              </a:rPr>
              <a:t>electrical </a:t>
            </a:r>
            <a:r>
              <a:rPr sz="2800" spc="-10" dirty="0">
                <a:latin typeface="Carlito"/>
                <a:cs typeface="Carlito"/>
              </a:rPr>
              <a:t>conductivity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simply measured using two  </a:t>
            </a:r>
            <a:r>
              <a:rPr sz="2800" spc="-15" dirty="0">
                <a:latin typeface="Carlito"/>
                <a:cs typeface="Carlito"/>
              </a:rPr>
              <a:t>metal conductors </a:t>
            </a:r>
            <a:r>
              <a:rPr sz="2800" spc="-5" dirty="0">
                <a:latin typeface="Carlito"/>
                <a:cs typeface="Carlito"/>
              </a:rPr>
              <a:t>spaced apart in the soil </a:t>
            </a:r>
            <a:r>
              <a:rPr sz="2800" spc="-25" dirty="0">
                <a:latin typeface="Carlito"/>
                <a:cs typeface="Carlito"/>
              </a:rPr>
              <a:t>except </a:t>
            </a:r>
            <a:r>
              <a:rPr sz="2800" spc="-10" dirty="0">
                <a:latin typeface="Carlito"/>
                <a:cs typeface="Carlito"/>
              </a:rPr>
              <a:t>that  dissolved salts </a:t>
            </a:r>
            <a:r>
              <a:rPr sz="2800" spc="-15" dirty="0">
                <a:latin typeface="Carlito"/>
                <a:cs typeface="Carlito"/>
              </a:rPr>
              <a:t>greatly alter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water </a:t>
            </a:r>
            <a:r>
              <a:rPr sz="2800" spc="-10" dirty="0">
                <a:latin typeface="Carlito"/>
                <a:cs typeface="Carlito"/>
              </a:rPr>
              <a:t>conductivity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can  </a:t>
            </a:r>
            <a:r>
              <a:rPr sz="2800" spc="-20" dirty="0">
                <a:latin typeface="Carlito"/>
                <a:cs typeface="Carlito"/>
              </a:rPr>
              <a:t>confound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measurements.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5" dirty="0">
                <a:latin typeface="Carlito"/>
                <a:cs typeface="Carlito"/>
              </a:rPr>
              <a:t>electrical </a:t>
            </a:r>
            <a:r>
              <a:rPr sz="2800" spc="-10" dirty="0">
                <a:latin typeface="Carlito"/>
                <a:cs typeface="Carlito"/>
              </a:rPr>
              <a:t>conductivity sensitive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variations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soil  salinity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temperature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water.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5334000"/>
            <a:ext cx="19050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1200" y="5410200"/>
            <a:ext cx="2057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574" y="620014"/>
            <a:ext cx="274002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W</a:t>
            </a:r>
            <a:r>
              <a:rPr spc="-245" dirty="0"/>
              <a:t>A</a:t>
            </a:r>
            <a:r>
              <a:rPr dirty="0"/>
              <a:t>TER</a:t>
            </a:r>
            <a:r>
              <a:rPr lang="en-IN" dirty="0"/>
              <a:t> PUMP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9740" y="1382013"/>
            <a:ext cx="6459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water </a:t>
            </a:r>
            <a:r>
              <a:rPr sz="2800" spc="-10" dirty="0">
                <a:latin typeface="Carlito"/>
                <a:cs typeface="Carlito"/>
              </a:rPr>
              <a:t>pump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artificially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supply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808429"/>
            <a:ext cx="710247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water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particular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task.</a:t>
            </a:r>
            <a:endParaRPr sz="2800">
              <a:latin typeface="Carlito"/>
              <a:cs typeface="Carlito"/>
            </a:endParaRPr>
          </a:p>
          <a:p>
            <a:pPr marL="12700" marR="126364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electronically </a:t>
            </a:r>
            <a:r>
              <a:rPr sz="2800" spc="-20" dirty="0">
                <a:latin typeface="Carlito"/>
                <a:cs typeface="Carlito"/>
              </a:rPr>
              <a:t>controlled </a:t>
            </a:r>
            <a:r>
              <a:rPr sz="2800" spc="-15" dirty="0">
                <a:latin typeface="Carlito"/>
                <a:cs typeface="Carlito"/>
              </a:rPr>
              <a:t>by interfacing 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microcontroller.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triggered </a:t>
            </a:r>
            <a:r>
              <a:rPr sz="2800" spc="-5" dirty="0">
                <a:latin typeface="Carlito"/>
                <a:cs typeface="Carlito"/>
              </a:rPr>
              <a:t>ON/OFF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5" dirty="0">
                <a:latin typeface="Carlito"/>
                <a:cs typeface="Carlito"/>
              </a:rPr>
              <a:t>signals as  </a:t>
            </a:r>
            <a:r>
              <a:rPr sz="2800" spc="-15" dirty="0">
                <a:latin typeface="Carlito"/>
                <a:cs typeface="Carlito"/>
              </a:rPr>
              <a:t>required.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artificially supplying  </a:t>
            </a:r>
            <a:r>
              <a:rPr sz="2800" spc="-20" dirty="0">
                <a:latin typeface="Carlito"/>
                <a:cs typeface="Carlito"/>
              </a:rPr>
              <a:t>water </a:t>
            </a:r>
            <a:r>
              <a:rPr sz="2800" spc="-5" dirty="0">
                <a:latin typeface="Carlito"/>
                <a:cs typeface="Carlito"/>
              </a:rPr>
              <a:t>is known as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pumping.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0600" y="4229100"/>
            <a:ext cx="411480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62000"/>
            <a:ext cx="465924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SIGNIFICANCE </a:t>
            </a:r>
            <a:r>
              <a:rPr spc="5" dirty="0"/>
              <a:t>OF</a:t>
            </a:r>
            <a:r>
              <a:rPr spc="-240" dirty="0"/>
              <a:t> </a:t>
            </a:r>
            <a:r>
              <a:rPr dirty="0"/>
              <a:t>THE  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915109"/>
            <a:ext cx="702945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5" dirty="0">
                <a:latin typeface="Carlito"/>
                <a:cs typeface="Carlito"/>
              </a:rPr>
              <a:t>Irrigation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fields.</a:t>
            </a:r>
            <a:endParaRPr sz="2800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Irrigation in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garden,parks.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  <a:tab pos="1899285" algn="l"/>
              </a:tabLst>
            </a:pPr>
            <a:r>
              <a:rPr sz="2800" spc="-40" dirty="0">
                <a:latin typeface="Carlito"/>
                <a:cs typeface="Carlito"/>
              </a:rPr>
              <a:t>Very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useful	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people </a:t>
            </a:r>
            <a:r>
              <a:rPr sz="2800" spc="-5" dirty="0">
                <a:latin typeface="Carlito"/>
                <a:cs typeface="Carlito"/>
              </a:rPr>
              <a:t>who do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20" dirty="0">
                <a:latin typeface="Carlito"/>
                <a:cs typeface="Carlito"/>
              </a:rPr>
              <a:t>water </a:t>
            </a:r>
            <a:r>
              <a:rPr sz="2800" spc="-5" dirty="0">
                <a:latin typeface="Carlito"/>
                <a:cs typeface="Carlito"/>
              </a:rPr>
              <a:t>their </a:t>
            </a:r>
            <a:r>
              <a:rPr sz="2800" spc="-10" dirty="0">
                <a:latin typeface="Carlito"/>
                <a:cs typeface="Carlito"/>
              </a:rPr>
              <a:t>plants because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busy </a:t>
            </a:r>
            <a:r>
              <a:rPr sz="2800" spc="-25" dirty="0">
                <a:latin typeface="Carlito"/>
                <a:cs typeface="Carlito"/>
              </a:rPr>
              <a:t>life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schedule.</a:t>
            </a:r>
            <a:endParaRPr sz="2800" dirty="0">
              <a:latin typeface="Carlito"/>
              <a:cs typeface="Carlito"/>
            </a:endParaRPr>
          </a:p>
          <a:p>
            <a:pPr marL="12700" marR="19748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very economical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terms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cost 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power.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5" y="630682"/>
            <a:ext cx="1562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79546"/>
                </a:solidFill>
              </a:rPr>
              <a:t>MERITS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03934"/>
            <a:ext cx="7833359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Highly</a:t>
            </a:r>
            <a:r>
              <a:rPr sz="2800" spc="-2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sensitive</a:t>
            </a: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2160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35" dirty="0">
                <a:latin typeface="Carlito"/>
                <a:cs typeface="Carlito"/>
              </a:rPr>
              <a:t>Works </a:t>
            </a:r>
            <a:r>
              <a:rPr sz="2800" spc="-10" dirty="0">
                <a:latin typeface="Carlito"/>
                <a:cs typeface="Carlito"/>
              </a:rPr>
              <a:t>according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soil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Low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reliable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circuit</a:t>
            </a: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216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5" dirty="0">
                <a:latin typeface="Carlito"/>
                <a:cs typeface="Carlito"/>
              </a:rPr>
              <a:t>Complete </a:t>
            </a:r>
            <a:r>
              <a:rPr sz="2800" spc="-10" dirty="0">
                <a:latin typeface="Carlito"/>
                <a:cs typeface="Carlito"/>
              </a:rPr>
              <a:t>elimination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manpower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switched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manual mode </a:t>
            </a:r>
            <a:r>
              <a:rPr sz="2800" spc="-10" dirty="0">
                <a:latin typeface="Carlito"/>
                <a:cs typeface="Carlito"/>
              </a:rPr>
              <a:t>whenever 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002" y="478283"/>
            <a:ext cx="287959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conclusio</a:t>
            </a:r>
            <a:r>
              <a:rPr lang="en-IN" dirty="0"/>
              <a:t>n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6525">
              <a:lnSpc>
                <a:spcPct val="100000"/>
              </a:lnSpc>
              <a:spcBef>
                <a:spcPts val="95"/>
              </a:spcBef>
              <a:tabLst>
                <a:tab pos="2478405" algn="l"/>
              </a:tabLst>
            </a:pPr>
            <a:r>
              <a:rPr spc="-5" dirty="0"/>
              <a:t>major </a:t>
            </a:r>
            <a:r>
              <a:rPr spc="-15" dirty="0"/>
              <a:t>problems </a:t>
            </a:r>
            <a:r>
              <a:rPr spc="-5" dirty="0"/>
              <a:t>in </a:t>
            </a:r>
            <a:r>
              <a:rPr spc="-15" dirty="0"/>
              <a:t>watering </a:t>
            </a:r>
            <a:r>
              <a:rPr spc="-5" dirty="0"/>
              <a:t>their agriculture  </a:t>
            </a:r>
            <a:r>
              <a:rPr spc="-15" dirty="0"/>
              <a:t>fields.it’s </a:t>
            </a:r>
            <a:r>
              <a:rPr spc="-10" dirty="0"/>
              <a:t>because </a:t>
            </a:r>
            <a:r>
              <a:rPr spc="-5" dirty="0"/>
              <a:t>they </a:t>
            </a:r>
            <a:r>
              <a:rPr spc="-25" dirty="0"/>
              <a:t>have </a:t>
            </a:r>
            <a:r>
              <a:rPr spc="-5" dirty="0"/>
              <a:t>no </a:t>
            </a:r>
            <a:r>
              <a:rPr spc="-15" dirty="0"/>
              <a:t>proper </a:t>
            </a:r>
            <a:r>
              <a:rPr spc="-5" dirty="0"/>
              <a:t>idea  about</a:t>
            </a:r>
            <a:r>
              <a:rPr spc="15" dirty="0"/>
              <a:t> </a:t>
            </a:r>
            <a:r>
              <a:rPr spc="-5" dirty="0"/>
              <a:t>when</a:t>
            </a:r>
            <a:r>
              <a:rPr spc="40" dirty="0"/>
              <a:t> </a:t>
            </a:r>
            <a:r>
              <a:rPr spc="-5" dirty="0"/>
              <a:t>the	</a:t>
            </a:r>
            <a:r>
              <a:rPr spc="-10" dirty="0"/>
              <a:t>power </a:t>
            </a:r>
            <a:r>
              <a:rPr spc="-5" dirty="0"/>
              <a:t>is </a:t>
            </a:r>
            <a:r>
              <a:rPr spc="-15" dirty="0"/>
              <a:t>available </a:t>
            </a:r>
            <a:r>
              <a:rPr spc="-5" dirty="0"/>
              <a:t>so </a:t>
            </a:r>
            <a:r>
              <a:rPr spc="-10" dirty="0"/>
              <a:t>that </a:t>
            </a:r>
            <a:r>
              <a:rPr spc="-5" dirty="0"/>
              <a:t>they  </a:t>
            </a:r>
            <a:r>
              <a:rPr spc="-10" dirty="0"/>
              <a:t>can pump </a:t>
            </a:r>
            <a:r>
              <a:rPr spc="-65" dirty="0"/>
              <a:t>water. </a:t>
            </a:r>
            <a:r>
              <a:rPr spc="-25" dirty="0"/>
              <a:t>Even </a:t>
            </a:r>
            <a:r>
              <a:rPr spc="-15" dirty="0"/>
              <a:t>after </a:t>
            </a:r>
            <a:r>
              <a:rPr spc="-5" dirty="0"/>
              <a:t>then they </a:t>
            </a:r>
            <a:r>
              <a:rPr spc="-10" dirty="0"/>
              <a:t>need </a:t>
            </a:r>
            <a:r>
              <a:rPr spc="-15" dirty="0"/>
              <a:t>to  </a:t>
            </a:r>
            <a:r>
              <a:rPr spc="-10" dirty="0"/>
              <a:t>wait until </a:t>
            </a:r>
            <a:r>
              <a:rPr spc="-5" dirty="0"/>
              <a:t>the </a:t>
            </a:r>
            <a:r>
              <a:rPr spc="-10" dirty="0"/>
              <a:t>field </a:t>
            </a:r>
            <a:r>
              <a:rPr spc="-5" dirty="0"/>
              <a:t>is </a:t>
            </a:r>
            <a:r>
              <a:rPr spc="-15" dirty="0"/>
              <a:t>properly </a:t>
            </a:r>
            <a:r>
              <a:rPr spc="-20" dirty="0"/>
              <a:t>watered </a:t>
            </a:r>
            <a:r>
              <a:rPr spc="-5" dirty="0"/>
              <a:t>,which  </a:t>
            </a:r>
            <a:r>
              <a:rPr spc="-20" dirty="0"/>
              <a:t>makes </a:t>
            </a:r>
            <a:r>
              <a:rPr spc="-5" dirty="0"/>
              <a:t>them </a:t>
            </a:r>
            <a:r>
              <a:rPr spc="-15" dirty="0"/>
              <a:t>to </a:t>
            </a:r>
            <a:r>
              <a:rPr spc="-20" dirty="0"/>
              <a:t>stop </a:t>
            </a:r>
            <a:r>
              <a:rPr spc="-10" dirty="0"/>
              <a:t>other</a:t>
            </a:r>
            <a:r>
              <a:rPr spc="120" dirty="0"/>
              <a:t> </a:t>
            </a:r>
            <a:r>
              <a:rPr spc="-5" dirty="0"/>
              <a:t>activities.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pc="-20" dirty="0"/>
              <a:t>Here </a:t>
            </a:r>
            <a:r>
              <a:rPr spc="-5" dirty="0"/>
              <a:t>is an idea which </a:t>
            </a:r>
            <a:r>
              <a:rPr spc="-15" dirty="0"/>
              <a:t>helps </a:t>
            </a:r>
            <a:r>
              <a:rPr spc="-10" dirty="0"/>
              <a:t>not only </a:t>
            </a:r>
            <a:r>
              <a:rPr spc="-20" dirty="0"/>
              <a:t>farmers  </a:t>
            </a:r>
            <a:r>
              <a:rPr spc="-10" dirty="0"/>
              <a:t>even </a:t>
            </a:r>
            <a:r>
              <a:rPr spc="-25" dirty="0"/>
              <a:t>for </a:t>
            </a:r>
            <a:r>
              <a:rPr spc="-15" dirty="0"/>
              <a:t>watering gardens </a:t>
            </a:r>
            <a:r>
              <a:rPr spc="-10" dirty="0"/>
              <a:t>also,which </a:t>
            </a:r>
            <a:r>
              <a:rPr spc="-5" dirty="0"/>
              <a:t>senses </a:t>
            </a:r>
            <a:r>
              <a:rPr spc="-10" dirty="0"/>
              <a:t>soil  </a:t>
            </a:r>
            <a:r>
              <a:rPr spc="-15" dirty="0"/>
              <a:t>moisture </a:t>
            </a:r>
            <a:r>
              <a:rPr spc="-5" dirty="0"/>
              <a:t>and </a:t>
            </a:r>
            <a:r>
              <a:rPr spc="-10" dirty="0"/>
              <a:t>switches </a:t>
            </a:r>
            <a:r>
              <a:rPr spc="-5" dirty="0"/>
              <a:t>the </a:t>
            </a:r>
            <a:r>
              <a:rPr spc="-15" dirty="0"/>
              <a:t>valve </a:t>
            </a:r>
            <a:r>
              <a:rPr spc="-10" dirty="0"/>
              <a:t>automatically  </a:t>
            </a:r>
            <a:r>
              <a:rPr spc="-5" dirty="0"/>
              <a:t>when the </a:t>
            </a:r>
            <a:r>
              <a:rPr spc="-10" dirty="0"/>
              <a:t>power </a:t>
            </a:r>
            <a:r>
              <a:rPr spc="-5" dirty="0"/>
              <a:t>is</a:t>
            </a:r>
            <a:r>
              <a:rPr spc="75" dirty="0"/>
              <a:t> </a:t>
            </a:r>
            <a:r>
              <a:rPr spc="-10" dirty="0"/>
              <a:t>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1229613"/>
            <a:ext cx="6496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present </a:t>
            </a:r>
            <a:r>
              <a:rPr sz="2800" spc="-25" dirty="0">
                <a:latin typeface="Carlito"/>
                <a:cs typeface="Carlito"/>
              </a:rPr>
              <a:t>days </a:t>
            </a:r>
            <a:r>
              <a:rPr sz="2800" spc="-5" dirty="0">
                <a:latin typeface="Carlito"/>
                <a:cs typeface="Carlito"/>
              </a:rPr>
              <a:t>especially </a:t>
            </a:r>
            <a:r>
              <a:rPr sz="2800" spc="-20" dirty="0">
                <a:latin typeface="Carlito"/>
                <a:cs typeface="Carlito"/>
              </a:rPr>
              <a:t>farmers are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facing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922" y="0"/>
            <a:ext cx="815327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97737"/>
            <a:ext cx="6737350" cy="4199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Arial Black"/>
                <a:cs typeface="Arial Black"/>
              </a:rPr>
              <a:t>Introduction</a:t>
            </a:r>
            <a:endParaRPr sz="2800">
              <a:latin typeface="Arial Black"/>
              <a:cs typeface="Arial Black"/>
            </a:endParaRPr>
          </a:p>
          <a:p>
            <a:pPr marL="12700" marR="196215">
              <a:lnSpc>
                <a:spcPct val="100000"/>
              </a:lnSpc>
              <a:spcBef>
                <a:spcPts val="2630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Irrigation is </a:t>
            </a:r>
            <a:r>
              <a:rPr sz="2800" spc="-5" dirty="0">
                <a:latin typeface="Carlito"/>
                <a:cs typeface="Carlito"/>
              </a:rPr>
              <a:t>the artificial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water  to </a:t>
            </a:r>
            <a:r>
              <a:rPr sz="2800" spc="-5" dirty="0">
                <a:latin typeface="Carlito"/>
                <a:cs typeface="Carlito"/>
              </a:rPr>
              <a:t>the land or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soil.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5" dirty="0">
                <a:latin typeface="Carlito"/>
                <a:cs typeface="Carlito"/>
              </a:rPr>
              <a:t>Knowing </a:t>
            </a:r>
            <a:r>
              <a:rPr sz="2800" spc="-5" dirty="0">
                <a:latin typeface="Carlito"/>
                <a:cs typeface="Carlito"/>
              </a:rPr>
              <a:t>when and </a:t>
            </a:r>
            <a:r>
              <a:rPr sz="2800" spc="-15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much </a:t>
            </a:r>
            <a:r>
              <a:rPr sz="2800" spc="-20" dirty="0">
                <a:latin typeface="Carlito"/>
                <a:cs typeface="Carlito"/>
              </a:rPr>
              <a:t>to water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two  </a:t>
            </a:r>
            <a:r>
              <a:rPr sz="2800" spc="-15" dirty="0">
                <a:latin typeface="Carlito"/>
                <a:cs typeface="Carlito"/>
              </a:rPr>
              <a:t>important </a:t>
            </a:r>
            <a:r>
              <a:rPr sz="2800" spc="-5" dirty="0">
                <a:latin typeface="Carlito"/>
                <a:cs typeface="Carlito"/>
              </a:rPr>
              <a:t>aspects of </a:t>
            </a:r>
            <a:r>
              <a:rPr sz="2800" spc="-15" dirty="0">
                <a:latin typeface="Carlito"/>
                <a:cs typeface="Carlito"/>
              </a:rPr>
              <a:t>watering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118935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farming works </a:t>
            </a:r>
            <a:r>
              <a:rPr sz="2800" spc="-35" dirty="0">
                <a:latin typeface="Carlito"/>
                <a:cs typeface="Carlito"/>
              </a:rPr>
              <a:t>easily,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automatic </a:t>
            </a:r>
            <a:r>
              <a:rPr sz="2800" spc="-15" dirty="0">
                <a:latin typeface="Carlito"/>
                <a:cs typeface="Carlito"/>
              </a:rPr>
              <a:t>irrigation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created.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0" y="4876800"/>
            <a:ext cx="3358896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1305813"/>
            <a:ext cx="2178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C0504D"/>
                </a:solidFill>
                <a:latin typeface="Carlito"/>
                <a:cs typeface="Carlito"/>
              </a:rPr>
              <a:t>Over</a:t>
            </a:r>
            <a:r>
              <a:rPr sz="2800" b="1" spc="-6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C0504D"/>
                </a:solidFill>
                <a:latin typeface="Carlito"/>
                <a:cs typeface="Carlito"/>
              </a:rPr>
              <a:t>Irrigation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1828" y="2601594"/>
            <a:ext cx="2386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Under</a:t>
            </a:r>
            <a:r>
              <a:rPr sz="2800" b="1" spc="-6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Irrigation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0789" y="549909"/>
            <a:ext cx="5434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2610" algn="l"/>
              </a:tabLst>
            </a:pPr>
            <a:r>
              <a:rPr sz="3000" spc="-5" dirty="0">
                <a:solidFill>
                  <a:srgbClr val="F79546"/>
                </a:solidFill>
              </a:rPr>
              <a:t>Problems	</a:t>
            </a:r>
            <a:r>
              <a:rPr sz="3000" b="1" spc="-5" dirty="0">
                <a:solidFill>
                  <a:srgbClr val="F79546"/>
                </a:solidFill>
                <a:latin typeface="Arial"/>
                <a:cs typeface="Arial"/>
              </a:rPr>
              <a:t>faced </a:t>
            </a:r>
            <a:r>
              <a:rPr sz="3000" b="1" spc="-10" dirty="0">
                <a:solidFill>
                  <a:srgbClr val="F79546"/>
                </a:solidFill>
                <a:latin typeface="Arial"/>
                <a:cs typeface="Arial"/>
              </a:rPr>
              <a:t>in</a:t>
            </a:r>
            <a:r>
              <a:rPr sz="3000" b="1" spc="-12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79546"/>
                </a:solidFill>
                <a:latin typeface="Arial"/>
                <a:cs typeface="Arial"/>
              </a:rPr>
              <a:t>Agricultur</a:t>
            </a:r>
            <a:r>
              <a:rPr sz="2800" spc="-5" dirty="0">
                <a:solidFill>
                  <a:srgbClr val="F79546"/>
                </a:solidFill>
                <a:latin typeface="Arial Black"/>
                <a:cs typeface="Arial Black"/>
              </a:rPr>
              <a:t>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422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12" y="1087882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36C09"/>
                </a:solidFill>
              </a:rPr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0739" y="2144394"/>
            <a:ext cx="71894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  <a:tab pos="2012314" algn="l"/>
              </a:tabLst>
            </a:pPr>
            <a:r>
              <a:rPr sz="2800" spc="-130" dirty="0">
                <a:latin typeface="Carlito"/>
                <a:cs typeface="Carlito"/>
              </a:rPr>
              <a:t>To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minimize	</a:t>
            </a:r>
            <a:r>
              <a:rPr sz="2800" spc="-5" dirty="0">
                <a:latin typeface="Carlito"/>
                <a:cs typeface="Carlito"/>
              </a:rPr>
              <a:t>manual </a:t>
            </a:r>
            <a:r>
              <a:rPr sz="2800" spc="-15" dirty="0">
                <a:latin typeface="Carlito"/>
                <a:cs typeface="Carlito"/>
              </a:rPr>
              <a:t>intervention by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farmer.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prevent excessive </a:t>
            </a:r>
            <a:r>
              <a:rPr sz="2800" spc="-25" dirty="0">
                <a:latin typeface="Carlito"/>
                <a:cs typeface="Carlito"/>
              </a:rPr>
              <a:t>wastage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4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water,electricity.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4191000"/>
            <a:ext cx="2819400" cy="217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4191000"/>
            <a:ext cx="28194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76555"/>
            <a:ext cx="3328035" cy="109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15"/>
              </a:lnSpc>
              <a:spcBef>
                <a:spcPts val="100"/>
              </a:spcBef>
            </a:pPr>
            <a:r>
              <a:rPr sz="3600" dirty="0">
                <a:solidFill>
                  <a:srgbClr val="E36C09"/>
                </a:solidFill>
              </a:rPr>
              <a:t>LIST</a:t>
            </a:r>
            <a:r>
              <a:rPr sz="3600" spc="-80" dirty="0">
                <a:solidFill>
                  <a:srgbClr val="E36C09"/>
                </a:solidFill>
              </a:rPr>
              <a:t> </a:t>
            </a:r>
            <a:r>
              <a:rPr sz="3600" dirty="0">
                <a:solidFill>
                  <a:srgbClr val="E36C09"/>
                </a:solidFill>
              </a:rPr>
              <a:t>OF</a:t>
            </a:r>
            <a:r>
              <a:rPr lang="en-IN" sz="5400" baseline="-6172" dirty="0">
                <a:solidFill>
                  <a:srgbClr val="E36C09"/>
                </a:solidFill>
                <a:latin typeface="Carlito"/>
              </a:rPr>
              <a:t> COMPONENTS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057401"/>
            <a:ext cx="3188335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5" dirty="0">
                <a:latin typeface="Carlito"/>
                <a:cs typeface="Carlito"/>
              </a:rPr>
              <a:t>Moisture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sensors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Motor/pump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25" dirty="0">
                <a:latin typeface="Carlito"/>
                <a:cs typeface="Carlito"/>
              </a:rPr>
              <a:t>Power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supply(7-12v)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Usb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connector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35" dirty="0">
                <a:latin typeface="Carlito"/>
                <a:cs typeface="Carlito"/>
              </a:rPr>
              <a:t>Water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sprinkler</a:t>
            </a:r>
            <a:endParaRPr lang="en-IN" sz="2800" spc="-5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endParaRPr lang="en-IN" sz="2800" spc="-5" dirty="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lang="en-IN" sz="2800" spc="-5" dirty="0">
                <a:latin typeface="Carlito"/>
                <a:cs typeface="Carlito"/>
              </a:rPr>
              <a:t>Arduino uno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1447800"/>
            <a:ext cx="2572511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3733800"/>
            <a:ext cx="24384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564" y="402082"/>
            <a:ext cx="3837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36C09"/>
                </a:solidFill>
              </a:rPr>
              <a:t>BLOCK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5" dirty="0">
                <a:solidFill>
                  <a:srgbClr val="E36C09"/>
                </a:solidFill>
              </a:rPr>
              <a:t>DIAGRAM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255507" y="6211822"/>
            <a:ext cx="58369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65057" y="6255816"/>
            <a:ext cx="142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35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8361" y="2743961"/>
            <a:ext cx="1676400" cy="914400"/>
          </a:xfrm>
          <a:prstGeom prst="rect">
            <a:avLst/>
          </a:prstGeom>
          <a:solidFill>
            <a:srgbClr val="FFFFFF"/>
          </a:solidFill>
          <a:ln w="25907">
            <a:solidFill>
              <a:srgbClr val="92D05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643255" marR="460375" indent="-177165">
              <a:lnSpc>
                <a:spcPct val="100000"/>
              </a:lnSpc>
              <a:spcBef>
                <a:spcPts val="1315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ino  Uno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361" y="5182361"/>
            <a:ext cx="1676400" cy="914400"/>
          </a:xfrm>
          <a:prstGeom prst="rect">
            <a:avLst/>
          </a:prstGeom>
          <a:solidFill>
            <a:srgbClr val="FFFFFF"/>
          </a:solidFill>
          <a:ln w="25908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Water </a:t>
            </a:r>
            <a:r>
              <a:rPr sz="1800" spc="-5" dirty="0">
                <a:latin typeface="Carlito"/>
                <a:cs typeface="Carlito"/>
              </a:rPr>
              <a:t>sprinkler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561" y="2743961"/>
            <a:ext cx="1676400" cy="914400"/>
          </a:xfrm>
          <a:prstGeom prst="rect">
            <a:avLst/>
          </a:prstGeom>
          <a:solidFill>
            <a:srgbClr val="FFFFFF"/>
          </a:solidFill>
          <a:ln w="25907">
            <a:solidFill>
              <a:srgbClr val="92D05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564515" marR="380365" indent="-177165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Carlito"/>
                <a:cs typeface="Carlito"/>
              </a:rPr>
              <a:t>Ex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sion  </a:t>
            </a:r>
            <a:r>
              <a:rPr sz="1800" spc="-10" dirty="0">
                <a:latin typeface="Carlito"/>
                <a:cs typeface="Carlito"/>
              </a:rPr>
              <a:t>board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4561" y="5182361"/>
            <a:ext cx="1676400" cy="914400"/>
          </a:xfrm>
          <a:prstGeom prst="rect">
            <a:avLst/>
          </a:prstGeom>
          <a:solidFill>
            <a:srgbClr val="FFFFFF"/>
          </a:solidFill>
          <a:ln w="25907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Plants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161" y="2743961"/>
            <a:ext cx="1676400" cy="914400"/>
          </a:xfrm>
          <a:prstGeom prst="rect">
            <a:avLst/>
          </a:prstGeom>
          <a:solidFill>
            <a:srgbClr val="FFFFFF"/>
          </a:solidFill>
          <a:ln w="25908">
            <a:solidFill>
              <a:srgbClr val="92D05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Motor/Pump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761" y="5182361"/>
            <a:ext cx="1676400" cy="914400"/>
          </a:xfrm>
          <a:prstGeom prst="rect">
            <a:avLst/>
          </a:prstGeom>
          <a:solidFill>
            <a:srgbClr val="FFFFFF"/>
          </a:solidFill>
          <a:ln w="25907">
            <a:solidFill>
              <a:srgbClr val="92D05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488315" marR="410845" indent="-71755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Carlito"/>
                <a:cs typeface="Carlito"/>
              </a:rPr>
              <a:t>Mo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tu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  </a:t>
            </a:r>
            <a:r>
              <a:rPr sz="1800" spc="-10" dirty="0">
                <a:latin typeface="Carlito"/>
                <a:cs typeface="Carlito"/>
              </a:rPr>
              <a:t>sensors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761" y="1448561"/>
            <a:ext cx="1371600" cy="685800"/>
          </a:xfrm>
          <a:prstGeom prst="rect">
            <a:avLst/>
          </a:prstGeom>
          <a:solidFill>
            <a:srgbClr val="FFFFFF"/>
          </a:solidFill>
          <a:ln w="25907">
            <a:solidFill>
              <a:srgbClr val="92D05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81000" marR="375920" indent="10160">
              <a:lnSpc>
                <a:spcPct val="100000"/>
              </a:lnSpc>
              <a:spcBef>
                <a:spcPts val="415"/>
              </a:spcBef>
            </a:pP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spc="-15" dirty="0">
                <a:latin typeface="Carlito"/>
                <a:cs typeface="Carlito"/>
              </a:rPr>
              <a:t>ow</a:t>
            </a:r>
            <a:r>
              <a:rPr sz="1800" dirty="0">
                <a:latin typeface="Carlito"/>
                <a:cs typeface="Carlito"/>
              </a:rPr>
              <a:t>er  </a:t>
            </a:r>
            <a:r>
              <a:rPr sz="1800" spc="-5" dirty="0">
                <a:latin typeface="Carlito"/>
                <a:cs typeface="Carlito"/>
              </a:rPr>
              <a:t>s</a:t>
            </a:r>
            <a:r>
              <a:rPr sz="1800" spc="5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2561" y="3201161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5">
                <a:moveTo>
                  <a:pt x="0" y="0"/>
                </a:moveTo>
                <a:lnTo>
                  <a:pt x="685800" y="165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761" y="3201161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5">
                <a:moveTo>
                  <a:pt x="0" y="0"/>
                </a:moveTo>
                <a:lnTo>
                  <a:pt x="685800" y="165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5639561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7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761" y="5639561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7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2838" y="3659885"/>
            <a:ext cx="1905" cy="1524000"/>
          </a:xfrm>
          <a:custGeom>
            <a:avLst/>
            <a:gdLst/>
            <a:ahLst/>
            <a:cxnLst/>
            <a:rect l="l" t="t" r="r" b="b"/>
            <a:pathLst>
              <a:path w="1905" h="1524000">
                <a:moveTo>
                  <a:pt x="1650" y="0"/>
                </a:moveTo>
                <a:lnTo>
                  <a:pt x="0" y="1524000"/>
                </a:lnTo>
              </a:path>
            </a:pathLst>
          </a:custGeom>
          <a:ln w="3809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4961" y="3658361"/>
            <a:ext cx="1905" cy="1524000"/>
          </a:xfrm>
          <a:custGeom>
            <a:avLst/>
            <a:gdLst/>
            <a:ahLst/>
            <a:cxnLst/>
            <a:rect l="l" t="t" r="r" b="b"/>
            <a:pathLst>
              <a:path w="1904" h="1524000">
                <a:moveTo>
                  <a:pt x="1651" y="0"/>
                </a:moveTo>
                <a:lnTo>
                  <a:pt x="0" y="1524000"/>
                </a:lnTo>
              </a:path>
            </a:pathLst>
          </a:custGeom>
          <a:ln w="3809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038" y="2135885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1650" y="0"/>
                </a:moveTo>
                <a:lnTo>
                  <a:pt x="0" y="609600"/>
                </a:lnTo>
              </a:path>
            </a:pathLst>
          </a:custGeom>
          <a:ln w="3809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62000"/>
            <a:ext cx="347776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0" y="762000"/>
            <a:ext cx="34290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44" y="4658944"/>
            <a:ext cx="68243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30" dirty="0">
                <a:latin typeface="Carlito"/>
                <a:cs typeface="Carlito"/>
              </a:rPr>
              <a:t>takes </a:t>
            </a:r>
            <a:r>
              <a:rPr sz="2800" spc="-20" dirty="0">
                <a:latin typeface="Carlito"/>
                <a:cs typeface="Carlito"/>
              </a:rPr>
              <a:t>care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moisture </a:t>
            </a:r>
            <a:r>
              <a:rPr sz="2800" spc="-20" dirty="0">
                <a:latin typeface="Carlito"/>
                <a:cs typeface="Carlito"/>
              </a:rPr>
              <a:t>content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30" dirty="0">
                <a:latin typeface="Carlito"/>
                <a:cs typeface="Carlito"/>
              </a:rPr>
              <a:t>waters </a:t>
            </a:r>
            <a:r>
              <a:rPr sz="2800" spc="-5" dirty="0">
                <a:latin typeface="Carlito"/>
                <a:cs typeface="Carlito"/>
              </a:rPr>
              <a:t>It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accordingly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551433"/>
            <a:ext cx="2760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WORKING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01469"/>
            <a:ext cx="686879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5" dirty="0">
                <a:latin typeface="Carlito"/>
                <a:cs typeface="Carlito"/>
              </a:rPr>
              <a:t>Uno </a:t>
            </a:r>
            <a:r>
              <a:rPr sz="2800" spc="-20" dirty="0">
                <a:latin typeface="Carlito"/>
                <a:cs typeface="Carlito"/>
              </a:rPr>
              <a:t>to controls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55" dirty="0">
                <a:latin typeface="Carlito"/>
                <a:cs typeface="Carlito"/>
              </a:rPr>
              <a:t>motor.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10" dirty="0">
                <a:latin typeface="Carlito"/>
                <a:cs typeface="Carlito"/>
              </a:rPr>
              <a:t>Board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programmed </a:t>
            </a:r>
            <a:r>
              <a:rPr sz="2800" spc="-10" dirty="0">
                <a:latin typeface="Carlito"/>
                <a:cs typeface="Carlito"/>
              </a:rPr>
              <a:t>using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5" dirty="0">
                <a:latin typeface="Carlito"/>
                <a:cs typeface="Carlito"/>
              </a:rPr>
              <a:t>IDE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12446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moisture </a:t>
            </a:r>
            <a:r>
              <a:rPr sz="2800" spc="-10" dirty="0">
                <a:latin typeface="Carlito"/>
                <a:cs typeface="Carlito"/>
              </a:rPr>
              <a:t>sensor measures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15" dirty="0">
                <a:latin typeface="Carlito"/>
                <a:cs typeface="Carlito"/>
              </a:rPr>
              <a:t>moisture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watering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109855">
              <a:lnSpc>
                <a:spcPct val="100000"/>
              </a:lnSpc>
              <a:buSzPct val="96428"/>
              <a:buFont typeface="Arial"/>
              <a:buChar char="•"/>
              <a:tabLst>
                <a:tab pos="21717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motor/water </a:t>
            </a:r>
            <a:r>
              <a:rPr sz="2800" spc="-10" dirty="0">
                <a:latin typeface="Carlito"/>
                <a:cs typeface="Carlito"/>
              </a:rPr>
              <a:t>pump supplies </a:t>
            </a:r>
            <a:r>
              <a:rPr sz="2800" spc="-20" dirty="0">
                <a:latin typeface="Carlito"/>
                <a:cs typeface="Carlito"/>
              </a:rPr>
              <a:t>water 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plants until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desired moisture level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reached.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375" y="478282"/>
            <a:ext cx="284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AFEF"/>
                </a:solidFill>
              </a:rPr>
              <a:t>ARDUIN</a:t>
            </a:r>
            <a:r>
              <a:rPr spc="260" dirty="0">
                <a:solidFill>
                  <a:srgbClr val="00AFEF"/>
                </a:solidFill>
              </a:rPr>
              <a:t>O</a:t>
            </a:r>
            <a:r>
              <a:rPr spc="5" dirty="0">
                <a:solidFill>
                  <a:srgbClr val="00AFEF"/>
                </a:solidFill>
              </a:rPr>
              <a:t>UNO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82013"/>
            <a:ext cx="78632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83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5" dirty="0">
                <a:latin typeface="Carlito"/>
                <a:cs typeface="Carlito"/>
              </a:rPr>
              <a:t>Uno is a </a:t>
            </a:r>
            <a:r>
              <a:rPr sz="2800" spc="-15" dirty="0">
                <a:latin typeface="Carlito"/>
                <a:cs typeface="Carlito"/>
              </a:rPr>
              <a:t>microcontroller board </a:t>
            </a:r>
            <a:r>
              <a:rPr sz="2800" spc="-10" dirty="0">
                <a:latin typeface="Carlito"/>
                <a:cs typeface="Carlito"/>
              </a:rPr>
              <a:t>based on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ATmega328.</a:t>
            </a: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14 </a:t>
            </a:r>
            <a:r>
              <a:rPr sz="2800" spc="-15" dirty="0">
                <a:latin typeface="Carlito"/>
                <a:cs typeface="Carlito"/>
              </a:rPr>
              <a:t>digital input/output </a:t>
            </a:r>
            <a:r>
              <a:rPr sz="2800" spc="-10" dirty="0">
                <a:latin typeface="Carlito"/>
                <a:cs typeface="Carlito"/>
              </a:rPr>
              <a:t>pins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(of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which 6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as PWM </a:t>
            </a:r>
            <a:r>
              <a:rPr sz="2800" spc="-10" dirty="0">
                <a:latin typeface="Carlito"/>
                <a:cs typeface="Carlito"/>
              </a:rPr>
              <a:t>outputs), </a:t>
            </a:r>
            <a:r>
              <a:rPr sz="2800" spc="-5" dirty="0">
                <a:latin typeface="Carlito"/>
                <a:cs typeface="Carlito"/>
              </a:rPr>
              <a:t>6 analog  </a:t>
            </a:r>
            <a:r>
              <a:rPr sz="2800" spc="-10" dirty="0">
                <a:latin typeface="Carlito"/>
                <a:cs typeface="Carlito"/>
              </a:rPr>
              <a:t>inputs, </a:t>
            </a:r>
            <a:r>
              <a:rPr sz="2800" spc="-5" dirty="0">
                <a:latin typeface="Carlito"/>
                <a:cs typeface="Carlito"/>
              </a:rPr>
              <a:t>a 16MHz </a:t>
            </a:r>
            <a:r>
              <a:rPr sz="2800" spc="-15" dirty="0">
                <a:latin typeface="Carlito"/>
                <a:cs typeface="Carlito"/>
              </a:rPr>
              <a:t>Ceramic </a:t>
            </a:r>
            <a:r>
              <a:rPr sz="2800" spc="-40" dirty="0">
                <a:latin typeface="Carlito"/>
                <a:cs typeface="Carlito"/>
              </a:rPr>
              <a:t>resonator, </a:t>
            </a:r>
            <a:r>
              <a:rPr sz="2800" spc="-5" dirty="0">
                <a:latin typeface="Carlito"/>
                <a:cs typeface="Carlito"/>
              </a:rPr>
              <a:t>a USB connection,  a </a:t>
            </a:r>
            <a:r>
              <a:rPr sz="2800" spc="-15" dirty="0">
                <a:latin typeface="Carlito"/>
                <a:cs typeface="Carlito"/>
              </a:rPr>
              <a:t>power </a:t>
            </a:r>
            <a:r>
              <a:rPr sz="2800" spc="-5" dirty="0">
                <a:latin typeface="Carlito"/>
                <a:cs typeface="Carlito"/>
              </a:rPr>
              <a:t>jack, an ICSP </a:t>
            </a:r>
            <a:r>
              <a:rPr sz="2800" spc="-45" dirty="0">
                <a:latin typeface="Carlito"/>
                <a:cs typeface="Carlito"/>
              </a:rPr>
              <a:t>header,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5" dirty="0">
                <a:latin typeface="Carlito"/>
                <a:cs typeface="Carlito"/>
              </a:rPr>
              <a:t>reset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button.</a:t>
            </a:r>
            <a:endParaRPr sz="2800">
              <a:latin typeface="Carlito"/>
              <a:cs typeface="Carlito"/>
            </a:endParaRPr>
          </a:p>
          <a:p>
            <a:pPr marL="12700" marR="11303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10" dirty="0">
                <a:latin typeface="Carlito"/>
                <a:cs typeface="Carlito"/>
              </a:rPr>
              <a:t>Board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programmed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Arduino  </a:t>
            </a:r>
            <a:r>
              <a:rPr sz="2800" spc="-5" dirty="0">
                <a:latin typeface="Carlito"/>
                <a:cs typeface="Carlito"/>
              </a:rPr>
              <a:t>IDE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4571999"/>
            <a:ext cx="3206496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578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Carlito</vt:lpstr>
      <vt:lpstr>Times New Roman</vt:lpstr>
      <vt:lpstr>Trebuchet MS</vt:lpstr>
      <vt:lpstr>Wingdings 3</vt:lpstr>
      <vt:lpstr>Facet</vt:lpstr>
      <vt:lpstr>SMART IRRIGATION SYSTEM</vt:lpstr>
      <vt:lpstr>PowerPoint Presentation</vt:lpstr>
      <vt:lpstr>Problems faced in Agriculture</vt:lpstr>
      <vt:lpstr>Objective</vt:lpstr>
      <vt:lpstr>LIST OF COMPONENTS</vt:lpstr>
      <vt:lpstr>BLOCK DIAGRAM</vt:lpstr>
      <vt:lpstr>PowerPoint Presentation</vt:lpstr>
      <vt:lpstr>WORKING</vt:lpstr>
      <vt:lpstr>ARDUINOUNO</vt:lpstr>
      <vt:lpstr>MOISTURE SENSOR</vt:lpstr>
      <vt:lpstr>WATER PUMP  </vt:lpstr>
      <vt:lpstr>SIGNIFICANCE OF THE  PROJECT</vt:lpstr>
      <vt:lpstr>MERITS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cp:lastModifiedBy>DANISH ALI</cp:lastModifiedBy>
  <cp:revision>2</cp:revision>
  <dcterms:created xsi:type="dcterms:W3CDTF">2021-04-28T08:03:40Z</dcterms:created>
  <dcterms:modified xsi:type="dcterms:W3CDTF">2021-05-05T04:57:02Z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2021-04-28T00:00:00Z</vt:filetime>
  </property>
</Properties>
</file>