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8" r:id="rId2"/>
    <p:sldId id="259" r:id="rId3"/>
    <p:sldId id="261" r:id="rId4"/>
    <p:sldId id="280" r:id="rId5"/>
    <p:sldId id="271" r:id="rId6"/>
    <p:sldId id="260" r:id="rId7"/>
    <p:sldId id="262" r:id="rId8"/>
    <p:sldId id="270" r:id="rId9"/>
    <p:sldId id="276" r:id="rId10"/>
    <p:sldId id="264" r:id="rId11"/>
    <p:sldId id="265" r:id="rId12"/>
    <p:sldId id="266" r:id="rId13"/>
    <p:sldId id="267" r:id="rId14"/>
    <p:sldId id="268" r:id="rId15"/>
    <p:sldId id="269" r:id="rId16"/>
    <p:sldId id="272" r:id="rId17"/>
    <p:sldId id="273" r:id="rId18"/>
    <p:sldId id="274"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C2928-CEA9-4372-AF82-981876F81C9C}" v="84" dt="2020-11-14T11:07:38.256"/>
    <p1510:client id="{3BBEC14B-EDA8-4A3E-8174-5567D8B1F15F}" v="66" dt="2020-11-14T11:16:09.088"/>
    <p1510:client id="{3FC01C2C-6EB6-43C0-8A35-77F17C17A012}" v="2947" dt="2020-11-14T10:58:56.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07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347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77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7581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094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9012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3675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3974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6542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124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856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745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980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559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1944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7007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385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620926037"/>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ivyanshFalodiya/GameLib"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29F489-E5C8-4B73-827F-3382F327BAF7}"/>
              </a:ext>
            </a:extLst>
          </p:cNvPr>
          <p:cNvSpPr txBox="1"/>
          <p:nvPr/>
        </p:nvSpPr>
        <p:spPr>
          <a:xfrm>
            <a:off x="4819820" y="2209800"/>
            <a:ext cx="5618982" cy="2285746"/>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457200">
              <a:lnSpc>
                <a:spcPct val="90000"/>
              </a:lnSpc>
              <a:spcBef>
                <a:spcPct val="0"/>
              </a:spcBef>
              <a:spcAft>
                <a:spcPts val="600"/>
              </a:spcAft>
            </a:pPr>
            <a:r>
              <a:rPr lang="en-US" sz="3200" b="0" i="0" kern="1200">
                <a:solidFill>
                  <a:srgbClr val="EBEBEB"/>
                </a:solidFill>
                <a:latin typeface="+mj-lt"/>
                <a:ea typeface="+mj-ea"/>
                <a:cs typeface="+mj-cs"/>
              </a:rPr>
              <a:t>ABV - Indian </a:t>
            </a:r>
            <a:r>
              <a:rPr lang="en-US" sz="3200">
                <a:solidFill>
                  <a:srgbClr val="EBEBEB"/>
                </a:solidFill>
                <a:latin typeface="+mj-lt"/>
                <a:ea typeface="+mj-ea"/>
                <a:cs typeface="+mj-cs"/>
              </a:rPr>
              <a:t>Institute </a:t>
            </a:r>
            <a:endParaRPr lang="en-US" sz="3200">
              <a:solidFill>
                <a:srgbClr val="000000"/>
              </a:solidFill>
              <a:latin typeface="+mj-lt"/>
              <a:ea typeface="+mj-ea"/>
              <a:cs typeface="+mj-cs"/>
            </a:endParaRPr>
          </a:p>
          <a:p>
            <a:pPr defTabSz="457200">
              <a:lnSpc>
                <a:spcPct val="90000"/>
              </a:lnSpc>
              <a:spcBef>
                <a:spcPct val="0"/>
              </a:spcBef>
              <a:spcAft>
                <a:spcPts val="600"/>
              </a:spcAft>
            </a:pPr>
            <a:r>
              <a:rPr lang="en-US" sz="3200">
                <a:solidFill>
                  <a:srgbClr val="EBEBEB"/>
                </a:solidFill>
                <a:latin typeface="+mj-lt"/>
                <a:ea typeface="+mj-ea"/>
                <a:cs typeface="+mj-cs"/>
              </a:rPr>
              <a:t>Of </a:t>
            </a:r>
            <a:r>
              <a:rPr lang="en-US" sz="3200" b="0" i="0" kern="1200">
                <a:solidFill>
                  <a:srgbClr val="EBEBEB"/>
                </a:solidFill>
                <a:latin typeface="+mj-lt"/>
                <a:ea typeface="+mj-ea"/>
                <a:cs typeface="+mj-cs"/>
              </a:rPr>
              <a:t>Information </a:t>
            </a:r>
            <a:r>
              <a:rPr lang="en-US" sz="3200">
                <a:solidFill>
                  <a:srgbClr val="EBEBEB"/>
                </a:solidFill>
                <a:latin typeface="+mj-lt"/>
                <a:ea typeface="+mj-ea"/>
                <a:cs typeface="+mj-cs"/>
              </a:rPr>
              <a:t>Technology</a:t>
            </a:r>
          </a:p>
          <a:p>
            <a:pPr defTabSz="457200">
              <a:lnSpc>
                <a:spcPct val="90000"/>
              </a:lnSpc>
              <a:spcBef>
                <a:spcPct val="0"/>
              </a:spcBef>
              <a:spcAft>
                <a:spcPts val="600"/>
              </a:spcAft>
            </a:pPr>
            <a:r>
              <a:rPr lang="en-US" sz="3200">
                <a:solidFill>
                  <a:srgbClr val="EBEBEB"/>
                </a:solidFill>
                <a:ea typeface="+mj-ea"/>
                <a:cs typeface="+mj-cs"/>
              </a:rPr>
              <a:t>And Management ,</a:t>
            </a:r>
          </a:p>
          <a:p>
            <a:pPr defTabSz="457200">
              <a:lnSpc>
                <a:spcPct val="90000"/>
              </a:lnSpc>
              <a:spcBef>
                <a:spcPct val="0"/>
              </a:spcBef>
              <a:spcAft>
                <a:spcPts val="600"/>
              </a:spcAft>
            </a:pPr>
            <a:r>
              <a:rPr lang="en-US" sz="3200">
                <a:solidFill>
                  <a:srgbClr val="EBEBEB"/>
                </a:solidFill>
                <a:ea typeface="+mj-ea"/>
                <a:cs typeface="+mj-cs"/>
              </a:rPr>
              <a:t>Gwalior</a:t>
            </a:r>
            <a:endParaRPr lang="en-US">
              <a:ea typeface="+mj-ea"/>
              <a:cs typeface="+mj-cs"/>
            </a:endParaRPr>
          </a:p>
        </p:txBody>
      </p:sp>
      <p:sp>
        <p:nvSpPr>
          <p:cNvPr id="2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2">
            <a:extLst>
              <a:ext uri="{FF2B5EF4-FFF2-40B4-BE49-F238E27FC236}">
                <a16:creationId xmlns:a16="http://schemas.microsoft.com/office/drawing/2014/main" id="{5447D22B-EA44-4187-955A-03E003C3E370}"/>
              </a:ext>
            </a:extLst>
          </p:cNvPr>
          <p:cNvPicPr>
            <a:picLocks noChangeAspect="1"/>
          </p:cNvPicPr>
          <p:nvPr/>
        </p:nvPicPr>
        <p:blipFill>
          <a:blip r:embed="rId6"/>
          <a:stretch>
            <a:fillRect/>
          </a:stretch>
        </p:blipFill>
        <p:spPr>
          <a:xfrm>
            <a:off x="647240" y="1496724"/>
            <a:ext cx="2936836" cy="4093151"/>
          </a:xfrm>
          <a:prstGeom prst="rect">
            <a:avLst/>
          </a:prstGeom>
          <a:effectLst/>
        </p:spPr>
      </p:pic>
    </p:spTree>
    <p:extLst>
      <p:ext uri="{BB962C8B-B14F-4D97-AF65-F5344CB8AC3E}">
        <p14:creationId xmlns:p14="http://schemas.microsoft.com/office/powerpoint/2010/main" val="194270803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1B7F1-1CB9-4692-ADA1-AC83212C7206}"/>
              </a:ext>
            </a:extLst>
          </p:cNvPr>
          <p:cNvSpPr txBox="1"/>
          <p:nvPr/>
        </p:nvSpPr>
        <p:spPr>
          <a:xfrm>
            <a:off x="1014663" y="623637"/>
            <a:ext cx="283343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t>Features</a:t>
            </a:r>
          </a:p>
          <a:p>
            <a:r>
              <a:rPr lang="en-US" sz="4000"/>
              <a:t>__________</a:t>
            </a:r>
          </a:p>
        </p:txBody>
      </p:sp>
      <p:sp>
        <p:nvSpPr>
          <p:cNvPr id="3" name="TextBox 2">
            <a:extLst>
              <a:ext uri="{FF2B5EF4-FFF2-40B4-BE49-F238E27FC236}">
                <a16:creationId xmlns:a16="http://schemas.microsoft.com/office/drawing/2014/main" id="{366079AF-BF08-4DB9-BB2B-D68FCE9B3EEC}"/>
              </a:ext>
            </a:extLst>
          </p:cNvPr>
          <p:cNvSpPr txBox="1"/>
          <p:nvPr/>
        </p:nvSpPr>
        <p:spPr>
          <a:xfrm>
            <a:off x="1017170" y="2089986"/>
            <a:ext cx="9220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features of this project are something that differentiates it from other similar applications. Some remarkable features include :</a:t>
            </a:r>
            <a:endParaRPr lang="en-US" sz="2400"/>
          </a:p>
        </p:txBody>
      </p:sp>
      <p:sp>
        <p:nvSpPr>
          <p:cNvPr id="4" name="TextBox 3">
            <a:extLst>
              <a:ext uri="{FF2B5EF4-FFF2-40B4-BE49-F238E27FC236}">
                <a16:creationId xmlns:a16="http://schemas.microsoft.com/office/drawing/2014/main" id="{C594C296-7AD4-48CC-9FBF-80603403978E}"/>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Arrow: Notched Right 5">
            <a:extLst>
              <a:ext uri="{FF2B5EF4-FFF2-40B4-BE49-F238E27FC236}">
                <a16:creationId xmlns:a16="http://schemas.microsoft.com/office/drawing/2014/main" id="{A4FADC83-D452-44A1-8415-19F4A976A984}"/>
              </a:ext>
            </a:extLst>
          </p:cNvPr>
          <p:cNvSpPr/>
          <p:nvPr/>
        </p:nvSpPr>
        <p:spPr>
          <a:xfrm>
            <a:off x="1155112" y="3487473"/>
            <a:ext cx="571500" cy="370974"/>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Notched Right 6">
            <a:extLst>
              <a:ext uri="{FF2B5EF4-FFF2-40B4-BE49-F238E27FC236}">
                <a16:creationId xmlns:a16="http://schemas.microsoft.com/office/drawing/2014/main" id="{93B7FAD1-E504-4788-96DC-414BFA6DED93}"/>
              </a:ext>
            </a:extLst>
          </p:cNvPr>
          <p:cNvSpPr/>
          <p:nvPr/>
        </p:nvSpPr>
        <p:spPr>
          <a:xfrm>
            <a:off x="1155112" y="4110751"/>
            <a:ext cx="571500" cy="370974"/>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Notched Right 7">
            <a:extLst>
              <a:ext uri="{FF2B5EF4-FFF2-40B4-BE49-F238E27FC236}">
                <a16:creationId xmlns:a16="http://schemas.microsoft.com/office/drawing/2014/main" id="{19105A05-FE8E-40DE-89D2-E2221107F904}"/>
              </a:ext>
            </a:extLst>
          </p:cNvPr>
          <p:cNvSpPr/>
          <p:nvPr/>
        </p:nvSpPr>
        <p:spPr>
          <a:xfrm>
            <a:off x="1155111" y="4681840"/>
            <a:ext cx="571500" cy="370974"/>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Notched Right 8">
            <a:extLst>
              <a:ext uri="{FF2B5EF4-FFF2-40B4-BE49-F238E27FC236}">
                <a16:creationId xmlns:a16="http://schemas.microsoft.com/office/drawing/2014/main" id="{BD4F3449-85AF-46E3-8722-13DAA36EB45C}"/>
              </a:ext>
            </a:extLst>
          </p:cNvPr>
          <p:cNvSpPr/>
          <p:nvPr/>
        </p:nvSpPr>
        <p:spPr>
          <a:xfrm>
            <a:off x="1155112" y="5283420"/>
            <a:ext cx="571500" cy="370974"/>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Notched Right 9">
            <a:extLst>
              <a:ext uri="{FF2B5EF4-FFF2-40B4-BE49-F238E27FC236}">
                <a16:creationId xmlns:a16="http://schemas.microsoft.com/office/drawing/2014/main" id="{8E76C904-46F2-4132-87C0-207F8D491FA2}"/>
              </a:ext>
            </a:extLst>
          </p:cNvPr>
          <p:cNvSpPr/>
          <p:nvPr/>
        </p:nvSpPr>
        <p:spPr>
          <a:xfrm>
            <a:off x="1155111" y="5865769"/>
            <a:ext cx="571500" cy="370974"/>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082904-97E1-4C7C-BAB6-38111B8FA99A}"/>
              </a:ext>
            </a:extLst>
          </p:cNvPr>
          <p:cNvSpPr txBox="1"/>
          <p:nvPr/>
        </p:nvSpPr>
        <p:spPr>
          <a:xfrm>
            <a:off x="1817628" y="3291907"/>
            <a:ext cx="2943726" cy="3017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2600"/>
              <a:t>Authentication</a:t>
            </a:r>
          </a:p>
          <a:p>
            <a:pPr>
              <a:lnSpc>
                <a:spcPct val="150000"/>
              </a:lnSpc>
            </a:pPr>
            <a:r>
              <a:rPr lang="en-US" sz="2600"/>
              <a:t>Security</a:t>
            </a:r>
          </a:p>
          <a:p>
            <a:pPr>
              <a:lnSpc>
                <a:spcPct val="150000"/>
              </a:lnSpc>
            </a:pPr>
            <a:r>
              <a:rPr lang="en-US" sz="2600"/>
              <a:t>Multiple User</a:t>
            </a:r>
          </a:p>
          <a:p>
            <a:pPr>
              <a:lnSpc>
                <a:spcPct val="150000"/>
              </a:lnSpc>
            </a:pPr>
            <a:r>
              <a:rPr lang="en-US" sz="2600"/>
              <a:t>AI</a:t>
            </a:r>
          </a:p>
          <a:p>
            <a:pPr>
              <a:lnSpc>
                <a:spcPct val="150000"/>
              </a:lnSpc>
            </a:pPr>
            <a:r>
              <a:rPr lang="en-US" sz="2600"/>
              <a:t>User Interface</a:t>
            </a:r>
          </a:p>
        </p:txBody>
      </p:sp>
    </p:spTree>
    <p:extLst>
      <p:ext uri="{BB962C8B-B14F-4D97-AF65-F5344CB8AC3E}">
        <p14:creationId xmlns:p14="http://schemas.microsoft.com/office/powerpoint/2010/main" val="42729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C37F6-FD80-4CCC-8C9C-0C552F350EE9}"/>
              </a:ext>
            </a:extLst>
          </p:cNvPr>
          <p:cNvSpPr txBox="1"/>
          <p:nvPr/>
        </p:nvSpPr>
        <p:spPr>
          <a:xfrm>
            <a:off x="768263" y="455112"/>
            <a:ext cx="441333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a:t>
            </a:r>
          </a:p>
          <a:p>
            <a:r>
              <a:rPr lang="en-US" sz="4000"/>
              <a:t>_____________</a:t>
            </a:r>
          </a:p>
          <a:p>
            <a:endParaRPr lang="en-US" sz="3200"/>
          </a:p>
          <a:p>
            <a:r>
              <a:rPr lang="en-US" sz="3200"/>
              <a:t>     </a:t>
            </a:r>
            <a:r>
              <a:rPr lang="en-US" sz="3600"/>
              <a:t>Authentication</a:t>
            </a:r>
            <a:r>
              <a:rPr lang="en-US" sz="3200"/>
              <a:t> </a:t>
            </a:r>
          </a:p>
        </p:txBody>
      </p:sp>
      <p:sp>
        <p:nvSpPr>
          <p:cNvPr id="3" name="TextBox 2">
            <a:extLst>
              <a:ext uri="{FF2B5EF4-FFF2-40B4-BE49-F238E27FC236}">
                <a16:creationId xmlns:a16="http://schemas.microsoft.com/office/drawing/2014/main" id="{9DA39C4F-CEB9-4213-A2B3-CA02C4FEB491}"/>
              </a:ext>
            </a:extLst>
          </p:cNvPr>
          <p:cNvSpPr txBox="1"/>
          <p:nvPr/>
        </p:nvSpPr>
        <p:spPr>
          <a:xfrm>
            <a:off x="768264" y="3106455"/>
            <a:ext cx="1025881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application keeps track of the user who has registered to it and lets the user create a password for it during registration. Only a authenticated user can play the games that are included in the application.</a:t>
            </a:r>
            <a:endParaRPr lang="en-US" sz="2800"/>
          </a:p>
        </p:txBody>
      </p:sp>
      <p:sp>
        <p:nvSpPr>
          <p:cNvPr id="4" name="Arrow: Striped Right 3">
            <a:extLst>
              <a:ext uri="{FF2B5EF4-FFF2-40B4-BE49-F238E27FC236}">
                <a16:creationId xmlns:a16="http://schemas.microsoft.com/office/drawing/2014/main" id="{9036B4DC-15A0-48E5-939E-C532A918C195}"/>
              </a:ext>
            </a:extLst>
          </p:cNvPr>
          <p:cNvSpPr/>
          <p:nvPr/>
        </p:nvSpPr>
        <p:spPr>
          <a:xfrm>
            <a:off x="770574" y="2275284"/>
            <a:ext cx="542795" cy="43841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22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C37F6-FD80-4CCC-8C9C-0C552F350EE9}"/>
              </a:ext>
            </a:extLst>
          </p:cNvPr>
          <p:cNvSpPr txBox="1"/>
          <p:nvPr/>
        </p:nvSpPr>
        <p:spPr>
          <a:xfrm>
            <a:off x="768263" y="455112"/>
            <a:ext cx="441333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a:t>
            </a:r>
          </a:p>
          <a:p>
            <a:r>
              <a:rPr lang="en-US" sz="4000"/>
              <a:t>_____________</a:t>
            </a:r>
          </a:p>
          <a:p>
            <a:endParaRPr lang="en-US" sz="3200"/>
          </a:p>
          <a:p>
            <a:r>
              <a:rPr lang="en-US" sz="3200"/>
              <a:t>     </a:t>
            </a:r>
            <a:r>
              <a:rPr lang="en-US" sz="3600"/>
              <a:t>Security</a:t>
            </a:r>
            <a:r>
              <a:rPr lang="en-US" sz="3200"/>
              <a:t> </a:t>
            </a:r>
          </a:p>
        </p:txBody>
      </p:sp>
      <p:sp>
        <p:nvSpPr>
          <p:cNvPr id="3" name="TextBox 2">
            <a:extLst>
              <a:ext uri="{FF2B5EF4-FFF2-40B4-BE49-F238E27FC236}">
                <a16:creationId xmlns:a16="http://schemas.microsoft.com/office/drawing/2014/main" id="{9DA39C4F-CEB9-4213-A2B3-CA02C4FEB491}"/>
              </a:ext>
            </a:extLst>
          </p:cNvPr>
          <p:cNvSpPr txBox="1"/>
          <p:nvPr/>
        </p:nvSpPr>
        <p:spPr>
          <a:xfrm>
            <a:off x="768264" y="3106455"/>
            <a:ext cx="1025881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application is completely secure and the passwords are encrypted .This will help secure your private information and no other user can alter your </a:t>
            </a:r>
            <a:endParaRPr lang="en-US">
              <a:ea typeface="+mn-lt"/>
              <a:cs typeface="+mn-lt"/>
            </a:endParaRPr>
          </a:p>
          <a:p>
            <a:r>
              <a:rPr lang="en-US" sz="2800">
                <a:ea typeface="+mn-lt"/>
                <a:cs typeface="+mn-lt"/>
              </a:rPr>
              <a:t>private data.</a:t>
            </a:r>
            <a:endParaRPr lang="en-US">
              <a:ea typeface="+mn-lt"/>
              <a:cs typeface="+mn-lt"/>
            </a:endParaRPr>
          </a:p>
        </p:txBody>
      </p:sp>
      <p:sp>
        <p:nvSpPr>
          <p:cNvPr id="4" name="Arrow: Striped Right 3">
            <a:extLst>
              <a:ext uri="{FF2B5EF4-FFF2-40B4-BE49-F238E27FC236}">
                <a16:creationId xmlns:a16="http://schemas.microsoft.com/office/drawing/2014/main" id="{9036B4DC-15A0-48E5-939E-C532A918C195}"/>
              </a:ext>
            </a:extLst>
          </p:cNvPr>
          <p:cNvSpPr/>
          <p:nvPr/>
        </p:nvSpPr>
        <p:spPr>
          <a:xfrm>
            <a:off x="770574" y="2275284"/>
            <a:ext cx="542795" cy="43841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30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C37F6-FD80-4CCC-8C9C-0C552F350EE9}"/>
              </a:ext>
            </a:extLst>
          </p:cNvPr>
          <p:cNvSpPr txBox="1"/>
          <p:nvPr/>
        </p:nvSpPr>
        <p:spPr>
          <a:xfrm>
            <a:off x="768263" y="455112"/>
            <a:ext cx="441333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a:t>
            </a:r>
          </a:p>
          <a:p>
            <a:r>
              <a:rPr lang="en-US" sz="4000"/>
              <a:t>_____________</a:t>
            </a:r>
          </a:p>
          <a:p>
            <a:endParaRPr lang="en-US" sz="3200"/>
          </a:p>
          <a:p>
            <a:r>
              <a:rPr lang="en-US" sz="3200"/>
              <a:t>     </a:t>
            </a:r>
            <a:r>
              <a:rPr lang="en-US" sz="3600"/>
              <a:t>Multiple User</a:t>
            </a:r>
          </a:p>
        </p:txBody>
      </p:sp>
      <p:sp>
        <p:nvSpPr>
          <p:cNvPr id="3" name="TextBox 2">
            <a:extLst>
              <a:ext uri="{FF2B5EF4-FFF2-40B4-BE49-F238E27FC236}">
                <a16:creationId xmlns:a16="http://schemas.microsoft.com/office/drawing/2014/main" id="{9DA39C4F-CEB9-4213-A2B3-CA02C4FEB491}"/>
              </a:ext>
            </a:extLst>
          </p:cNvPr>
          <p:cNvSpPr txBox="1"/>
          <p:nvPr/>
        </p:nvSpPr>
        <p:spPr>
          <a:xfrm>
            <a:off x="768264" y="3106455"/>
            <a:ext cx="1025881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application has the ability to create various user profiles and manage them seperately, thus </a:t>
            </a:r>
            <a:endParaRPr lang="en-US">
              <a:ea typeface="+mn-lt"/>
              <a:cs typeface="+mn-lt"/>
            </a:endParaRPr>
          </a:p>
          <a:p>
            <a:r>
              <a:rPr lang="en-US" sz="2800">
                <a:ea typeface="+mn-lt"/>
                <a:cs typeface="+mn-lt"/>
              </a:rPr>
              <a:t>allowing multiple users to access the</a:t>
            </a:r>
            <a:endParaRPr lang="en-US">
              <a:ea typeface="+mn-lt"/>
              <a:cs typeface="+mn-lt"/>
            </a:endParaRPr>
          </a:p>
          <a:p>
            <a:r>
              <a:rPr lang="en-US" sz="2800">
                <a:ea typeface="+mn-lt"/>
                <a:cs typeface="+mn-lt"/>
              </a:rPr>
              <a:t>application.</a:t>
            </a:r>
            <a:endParaRPr lang="en-US">
              <a:ea typeface="+mn-lt"/>
              <a:cs typeface="+mn-lt"/>
            </a:endParaRPr>
          </a:p>
        </p:txBody>
      </p:sp>
      <p:sp>
        <p:nvSpPr>
          <p:cNvPr id="4" name="Arrow: Striped Right 3">
            <a:extLst>
              <a:ext uri="{FF2B5EF4-FFF2-40B4-BE49-F238E27FC236}">
                <a16:creationId xmlns:a16="http://schemas.microsoft.com/office/drawing/2014/main" id="{9036B4DC-15A0-48E5-939E-C532A918C195}"/>
              </a:ext>
            </a:extLst>
          </p:cNvPr>
          <p:cNvSpPr/>
          <p:nvPr/>
        </p:nvSpPr>
        <p:spPr>
          <a:xfrm>
            <a:off x="770574" y="2275284"/>
            <a:ext cx="542795" cy="43841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06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C37F6-FD80-4CCC-8C9C-0C552F350EE9}"/>
              </a:ext>
            </a:extLst>
          </p:cNvPr>
          <p:cNvSpPr txBox="1"/>
          <p:nvPr/>
        </p:nvSpPr>
        <p:spPr>
          <a:xfrm>
            <a:off x="768263" y="455112"/>
            <a:ext cx="441333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a:t>
            </a:r>
          </a:p>
          <a:p>
            <a:r>
              <a:rPr lang="en-US" sz="4000"/>
              <a:t>_____________</a:t>
            </a:r>
          </a:p>
          <a:p>
            <a:endParaRPr lang="en-US" sz="3200"/>
          </a:p>
          <a:p>
            <a:r>
              <a:rPr lang="en-US" sz="3200"/>
              <a:t>     </a:t>
            </a:r>
            <a:r>
              <a:rPr lang="en-US" sz="3600"/>
              <a:t>AI</a:t>
            </a:r>
            <a:endParaRPr lang="en-US" sz="3200"/>
          </a:p>
        </p:txBody>
      </p:sp>
      <p:sp>
        <p:nvSpPr>
          <p:cNvPr id="3" name="TextBox 2">
            <a:extLst>
              <a:ext uri="{FF2B5EF4-FFF2-40B4-BE49-F238E27FC236}">
                <a16:creationId xmlns:a16="http://schemas.microsoft.com/office/drawing/2014/main" id="{9DA39C4F-CEB9-4213-A2B3-CA02C4FEB491}"/>
              </a:ext>
            </a:extLst>
          </p:cNvPr>
          <p:cNvSpPr txBox="1"/>
          <p:nvPr/>
        </p:nvSpPr>
        <p:spPr>
          <a:xfrm>
            <a:off x="768264" y="3106455"/>
            <a:ext cx="10258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Certain two player games also have the feature of AI to play the chance of a player so that even a single player can be entertained by the games. This feature is remarkable because it makes sure that the </a:t>
            </a:r>
            <a:endParaRPr lang="en-US">
              <a:ea typeface="+mn-lt"/>
              <a:cs typeface="+mn-lt"/>
            </a:endParaRPr>
          </a:p>
          <a:p>
            <a:r>
              <a:rPr lang="en-US" sz="2800">
                <a:ea typeface="+mn-lt"/>
                <a:cs typeface="+mn-lt"/>
              </a:rPr>
              <a:t>computer never misses a chance to have an equal or upper-hand on the user.</a:t>
            </a:r>
            <a:endParaRPr lang="en-US">
              <a:ea typeface="+mn-lt"/>
              <a:cs typeface="+mn-lt"/>
            </a:endParaRPr>
          </a:p>
        </p:txBody>
      </p:sp>
      <p:sp>
        <p:nvSpPr>
          <p:cNvPr id="4" name="Arrow: Striped Right 3">
            <a:extLst>
              <a:ext uri="{FF2B5EF4-FFF2-40B4-BE49-F238E27FC236}">
                <a16:creationId xmlns:a16="http://schemas.microsoft.com/office/drawing/2014/main" id="{9036B4DC-15A0-48E5-939E-C532A918C195}"/>
              </a:ext>
            </a:extLst>
          </p:cNvPr>
          <p:cNvSpPr/>
          <p:nvPr/>
        </p:nvSpPr>
        <p:spPr>
          <a:xfrm>
            <a:off x="770574" y="2275284"/>
            <a:ext cx="542795" cy="43841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95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C37F6-FD80-4CCC-8C9C-0C552F350EE9}"/>
              </a:ext>
            </a:extLst>
          </p:cNvPr>
          <p:cNvSpPr txBox="1"/>
          <p:nvPr/>
        </p:nvSpPr>
        <p:spPr>
          <a:xfrm>
            <a:off x="768263" y="455112"/>
            <a:ext cx="441333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a:t>
            </a:r>
          </a:p>
          <a:p>
            <a:r>
              <a:rPr lang="en-US" sz="4000"/>
              <a:t>_____________</a:t>
            </a:r>
          </a:p>
          <a:p>
            <a:endParaRPr lang="en-US" sz="3200"/>
          </a:p>
          <a:p>
            <a:r>
              <a:rPr lang="en-US" sz="3200"/>
              <a:t>     </a:t>
            </a:r>
            <a:r>
              <a:rPr lang="en-US" sz="3600"/>
              <a:t>User Interface</a:t>
            </a:r>
            <a:r>
              <a:rPr lang="en-US" sz="3200"/>
              <a:t> </a:t>
            </a:r>
          </a:p>
        </p:txBody>
      </p:sp>
      <p:sp>
        <p:nvSpPr>
          <p:cNvPr id="3" name="TextBox 2">
            <a:extLst>
              <a:ext uri="{FF2B5EF4-FFF2-40B4-BE49-F238E27FC236}">
                <a16:creationId xmlns:a16="http://schemas.microsoft.com/office/drawing/2014/main" id="{9DA39C4F-CEB9-4213-A2B3-CA02C4FEB491}"/>
              </a:ext>
            </a:extLst>
          </p:cNvPr>
          <p:cNvSpPr txBox="1"/>
          <p:nvPr/>
        </p:nvSpPr>
        <p:spPr>
          <a:xfrm>
            <a:off x="768264" y="3106455"/>
            <a:ext cx="1025881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user interface for the application is completely graphical and is elegant enough to keep the user engaged. The visuals of the application are gripping enough and they come along with a dark theme to provide the best user experience.</a:t>
            </a:r>
            <a:endParaRPr lang="en-US">
              <a:ea typeface="+mn-lt"/>
              <a:cs typeface="+mn-lt"/>
            </a:endParaRPr>
          </a:p>
        </p:txBody>
      </p:sp>
      <p:sp>
        <p:nvSpPr>
          <p:cNvPr id="4" name="Arrow: Striped Right 3">
            <a:extLst>
              <a:ext uri="{FF2B5EF4-FFF2-40B4-BE49-F238E27FC236}">
                <a16:creationId xmlns:a16="http://schemas.microsoft.com/office/drawing/2014/main" id="{9036B4DC-15A0-48E5-939E-C532A918C195}"/>
              </a:ext>
            </a:extLst>
          </p:cNvPr>
          <p:cNvSpPr/>
          <p:nvPr/>
        </p:nvSpPr>
        <p:spPr>
          <a:xfrm>
            <a:off x="770574" y="2275284"/>
            <a:ext cx="542795" cy="43841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61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9"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FFD7843D-9AFB-4E54-A2E1-AF0C33E51128}"/>
              </a:ext>
            </a:extLst>
          </p:cNvPr>
          <p:cNvSpPr txBox="1"/>
          <p:nvPr/>
        </p:nvSpPr>
        <p:spPr>
          <a:xfrm>
            <a:off x="1059903" y="1016349"/>
            <a:ext cx="7130778" cy="350276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457200">
              <a:spcBef>
                <a:spcPct val="0"/>
              </a:spcBef>
              <a:spcAft>
                <a:spcPts val="600"/>
              </a:spcAft>
            </a:pPr>
            <a:r>
              <a:rPr lang="en-US" sz="7200" b="0" i="0" kern="1200">
                <a:solidFill>
                  <a:schemeClr val="tx2"/>
                </a:solidFill>
                <a:latin typeface="+mj-lt"/>
                <a:ea typeface="+mj-ea"/>
                <a:cs typeface="+mj-cs"/>
              </a:rPr>
              <a:t>Principles </a:t>
            </a:r>
          </a:p>
          <a:p>
            <a:pPr defTabSz="457200">
              <a:spcBef>
                <a:spcPct val="0"/>
              </a:spcBef>
              <a:spcAft>
                <a:spcPts val="600"/>
              </a:spcAft>
            </a:pPr>
            <a:r>
              <a:rPr lang="en-US" sz="7200" b="0" i="0" kern="1200">
                <a:solidFill>
                  <a:schemeClr val="tx2"/>
                </a:solidFill>
                <a:latin typeface="+mj-lt"/>
                <a:ea typeface="+mj-ea"/>
                <a:cs typeface="+mj-cs"/>
              </a:rPr>
              <a:t>and Concepts</a:t>
            </a:r>
            <a:endParaRPr lang="en-US" sz="7200">
              <a:solidFill>
                <a:schemeClr val="tx2"/>
              </a:solidFill>
              <a:latin typeface="+mj-lt"/>
              <a:ea typeface="+mj-ea"/>
              <a:cs typeface="+mj-cs"/>
            </a:endParaRPr>
          </a:p>
          <a:p>
            <a:pPr defTabSz="457200">
              <a:spcBef>
                <a:spcPct val="0"/>
              </a:spcBef>
              <a:spcAft>
                <a:spcPts val="600"/>
              </a:spcAft>
            </a:pPr>
            <a:r>
              <a:rPr lang="en-US" sz="7200">
                <a:solidFill>
                  <a:schemeClr val="tx2"/>
                </a:solidFill>
                <a:latin typeface="+mj-lt"/>
                <a:ea typeface="+mj-ea"/>
                <a:cs typeface="+mj-cs"/>
              </a:rPr>
              <a:t>_______________</a:t>
            </a:r>
            <a:endParaRPr lang="en-US" sz="7200">
              <a:solidFill>
                <a:schemeClr val="tx2"/>
              </a:solidFill>
              <a:ea typeface="+mj-ea"/>
              <a:cs typeface="+mj-cs"/>
            </a:endParaRPr>
          </a:p>
        </p:txBody>
      </p:sp>
      <p:sp>
        <p:nvSpPr>
          <p:cNvPr id="40"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016034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06D68-0333-4EDC-9E86-27FE5BEF22F6}"/>
              </a:ext>
            </a:extLst>
          </p:cNvPr>
          <p:cNvSpPr txBox="1"/>
          <p:nvPr/>
        </p:nvSpPr>
        <p:spPr>
          <a:xfrm>
            <a:off x="883085" y="2814181"/>
            <a:ext cx="995610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aspect of programming deals with the core features of a game. Rendering, game physics, collisions, frame rates, etc, are all of a part of this aspect. As far as GameLib is concerned, it makes a thorough use of the very basics of game programming.</a:t>
            </a:r>
            <a:endParaRPr lang="en-US" sz="2400"/>
          </a:p>
          <a:p>
            <a:endParaRPr lang="en-US" sz="2400">
              <a:ea typeface="+mn-lt"/>
              <a:cs typeface="+mn-lt"/>
            </a:endParaRPr>
          </a:p>
          <a:p>
            <a:r>
              <a:rPr lang="en-US" sz="2400">
                <a:ea typeface="+mn-lt"/>
                <a:cs typeface="+mn-lt"/>
              </a:rPr>
              <a:t>       For example, games like Flappy Bird, Snake, etc, have the feature of collision detection to detect any collision between the walls(say) and the player and updates the scores accordingly.</a:t>
            </a:r>
            <a:endParaRPr lang="en-US" sz="2400"/>
          </a:p>
        </p:txBody>
      </p:sp>
      <p:sp>
        <p:nvSpPr>
          <p:cNvPr id="4" name="TextBox 3">
            <a:extLst>
              <a:ext uri="{FF2B5EF4-FFF2-40B4-BE49-F238E27FC236}">
                <a16:creationId xmlns:a16="http://schemas.microsoft.com/office/drawing/2014/main" id="{96BD15B3-08AD-48A7-93CF-DA5DDD15D0D2}"/>
              </a:ext>
            </a:extLst>
          </p:cNvPr>
          <p:cNvSpPr txBox="1"/>
          <p:nvPr/>
        </p:nvSpPr>
        <p:spPr>
          <a:xfrm>
            <a:off x="887000" y="834807"/>
            <a:ext cx="680371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Game Programming</a:t>
            </a:r>
          </a:p>
          <a:p>
            <a:r>
              <a:rPr lang="en-US" sz="4400"/>
              <a:t>______________________</a:t>
            </a:r>
          </a:p>
        </p:txBody>
      </p:sp>
    </p:spTree>
    <p:extLst>
      <p:ext uri="{BB962C8B-B14F-4D97-AF65-F5344CB8AC3E}">
        <p14:creationId xmlns:p14="http://schemas.microsoft.com/office/powerpoint/2010/main" val="348799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40E93-4CF2-48E6-8123-370388C539AA}"/>
              </a:ext>
            </a:extLst>
          </p:cNvPr>
          <p:cNvSpPr txBox="1"/>
          <p:nvPr/>
        </p:nvSpPr>
        <p:spPr>
          <a:xfrm>
            <a:off x="872647" y="2229633"/>
            <a:ext cx="102275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Object Oriented Programming is the foundation layer over which the whole of </a:t>
            </a:r>
            <a:r>
              <a:rPr lang="en-US" sz="2000" dirty="0" err="1">
                <a:ea typeface="+mn-lt"/>
                <a:cs typeface="+mn-lt"/>
              </a:rPr>
              <a:t>GameLib</a:t>
            </a:r>
            <a:r>
              <a:rPr lang="en-US" sz="2000" dirty="0">
                <a:ea typeface="+mn-lt"/>
                <a:cs typeface="+mn-lt"/>
              </a:rPr>
              <a:t> stands. It is the most important aspect of the application. Programming features like modularity, object instances, encapsulation, </a:t>
            </a:r>
            <a:r>
              <a:rPr lang="en-US" sz="2000" dirty="0" err="1">
                <a:ea typeface="+mn-lt"/>
                <a:cs typeface="+mn-lt"/>
              </a:rPr>
              <a:t>etc</a:t>
            </a:r>
            <a:r>
              <a:rPr lang="en-US" sz="2000" dirty="0">
                <a:ea typeface="+mn-lt"/>
                <a:cs typeface="+mn-lt"/>
              </a:rPr>
              <a:t>, are only possible because of OOPS. The application make use of most of these features provided by OOPS. It is because of OOPS's features like modularity and abstraction that the source code for the application is easily understandable and can be upgraded to better suit the implementation without much hassle.</a:t>
            </a:r>
            <a:endParaRPr lang="en-US" sz="2000" dirty="0"/>
          </a:p>
          <a:p>
            <a:endParaRPr lang="en-US" sz="2000">
              <a:ea typeface="+mn-lt"/>
              <a:cs typeface="+mn-lt"/>
            </a:endParaRPr>
          </a:p>
          <a:p>
            <a:r>
              <a:rPr lang="en-US" sz="2000" dirty="0">
                <a:ea typeface="+mn-lt"/>
                <a:cs typeface="+mn-lt"/>
              </a:rPr>
              <a:t>         The most important feature of OOPS (in terms of use) is Modularity. It is this feature that made sure the code was neat and understandable to even a non-programmer. It made sure that the source code can be divided into a bunch of different modules with each having its own purpose and thus decreasing the hassle required for reusing particular functions and methods.</a:t>
            </a:r>
            <a:endParaRPr lang="en-US" sz="2000" dirty="0"/>
          </a:p>
        </p:txBody>
      </p:sp>
      <p:sp>
        <p:nvSpPr>
          <p:cNvPr id="4" name="TextBox 3">
            <a:extLst>
              <a:ext uri="{FF2B5EF4-FFF2-40B4-BE49-F238E27FC236}">
                <a16:creationId xmlns:a16="http://schemas.microsoft.com/office/drawing/2014/main" id="{F4D72179-5EC7-4022-8975-22B938F76835}"/>
              </a:ext>
            </a:extLst>
          </p:cNvPr>
          <p:cNvSpPr txBox="1"/>
          <p:nvPr/>
        </p:nvSpPr>
        <p:spPr>
          <a:xfrm>
            <a:off x="876560" y="646917"/>
            <a:ext cx="918366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Object Oriented Programming</a:t>
            </a:r>
          </a:p>
          <a:p>
            <a:r>
              <a:rPr lang="en-US" sz="4000"/>
              <a:t>_______________________________</a:t>
            </a:r>
          </a:p>
        </p:txBody>
      </p:sp>
    </p:spTree>
    <p:extLst>
      <p:ext uri="{BB962C8B-B14F-4D97-AF65-F5344CB8AC3E}">
        <p14:creationId xmlns:p14="http://schemas.microsoft.com/office/powerpoint/2010/main" val="960081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9"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FFD7843D-9AFB-4E54-A2E1-AF0C33E51128}"/>
              </a:ext>
            </a:extLst>
          </p:cNvPr>
          <p:cNvSpPr txBox="1"/>
          <p:nvPr/>
        </p:nvSpPr>
        <p:spPr>
          <a:xfrm>
            <a:off x="1243839" y="1067433"/>
            <a:ext cx="6974915" cy="33295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457200">
              <a:spcBef>
                <a:spcPct val="0"/>
              </a:spcBef>
              <a:spcAft>
                <a:spcPts val="600"/>
              </a:spcAft>
            </a:pPr>
            <a:r>
              <a:rPr lang="en-US" sz="7200">
                <a:solidFill>
                  <a:schemeClr val="tx2"/>
                </a:solidFill>
                <a:latin typeface="+mj-lt"/>
                <a:ea typeface="+mj-ea"/>
                <a:cs typeface="+mj-cs"/>
              </a:rPr>
              <a:t>Significance</a:t>
            </a:r>
          </a:p>
          <a:p>
            <a:pPr defTabSz="457200">
              <a:spcBef>
                <a:spcPct val="0"/>
              </a:spcBef>
              <a:spcAft>
                <a:spcPts val="600"/>
              </a:spcAft>
            </a:pPr>
            <a:r>
              <a:rPr lang="en-US" sz="7200">
                <a:solidFill>
                  <a:schemeClr val="tx2"/>
                </a:solidFill>
                <a:ea typeface="+mj-ea"/>
                <a:cs typeface="+mj-cs"/>
              </a:rPr>
              <a:t>Of Project</a:t>
            </a:r>
          </a:p>
          <a:p>
            <a:pPr defTabSz="457200">
              <a:spcBef>
                <a:spcPct val="0"/>
              </a:spcBef>
              <a:spcAft>
                <a:spcPts val="600"/>
              </a:spcAft>
            </a:pPr>
            <a:r>
              <a:rPr lang="en-US" sz="7200">
                <a:solidFill>
                  <a:schemeClr val="tx2"/>
                </a:solidFill>
                <a:ea typeface="+mj-ea"/>
                <a:cs typeface="+mj-cs"/>
              </a:rPr>
              <a:t>______________</a:t>
            </a:r>
          </a:p>
        </p:txBody>
      </p:sp>
      <p:sp>
        <p:nvSpPr>
          <p:cNvPr id="40"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37196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6"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2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2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4" name="Freeform: Shape 2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9D90A9EE-D851-4A88-92B2-1BB18A1812B5}"/>
              </a:ext>
            </a:extLst>
          </p:cNvPr>
          <p:cNvSpPr txBox="1"/>
          <p:nvPr/>
        </p:nvSpPr>
        <p:spPr>
          <a:xfrm>
            <a:off x="1625231" y="306581"/>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800" b="0" i="0" kern="1200">
                <a:solidFill>
                  <a:srgbClr val="FFFFFF"/>
                </a:solidFill>
                <a:latin typeface="+mj-lt"/>
                <a:ea typeface="+mj-ea"/>
                <a:cs typeface="+mj-cs"/>
              </a:rPr>
              <a:t>Project Report</a:t>
            </a:r>
            <a:endParaRPr lang="en-US" sz="4800">
              <a:ea typeface="+mj-ea"/>
              <a:cs typeface="+mj-cs"/>
            </a:endParaRPr>
          </a:p>
        </p:txBody>
      </p:sp>
      <p:sp>
        <p:nvSpPr>
          <p:cNvPr id="3" name="TextBox 2">
            <a:extLst>
              <a:ext uri="{FF2B5EF4-FFF2-40B4-BE49-F238E27FC236}">
                <a16:creationId xmlns:a16="http://schemas.microsoft.com/office/drawing/2014/main" id="{4EC831D9-33D8-40A6-BBCA-C393BB66536D}"/>
              </a:ext>
            </a:extLst>
          </p:cNvPr>
          <p:cNvSpPr txBox="1"/>
          <p:nvPr/>
        </p:nvSpPr>
        <p:spPr>
          <a:xfrm>
            <a:off x="1103312" y="2450370"/>
            <a:ext cx="9478897" cy="41111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1" defTabSz="457200">
              <a:spcBef>
                <a:spcPts val="1000"/>
              </a:spcBef>
              <a:buClr>
                <a:schemeClr val="bg2">
                  <a:lumMod val="40000"/>
                  <a:lumOff val="60000"/>
                </a:schemeClr>
              </a:buClr>
              <a:buSzPct val="80000"/>
            </a:pPr>
            <a:r>
              <a:rPr lang="en-US">
                <a:latin typeface="+mj-lt"/>
                <a:ea typeface="+mj-ea"/>
                <a:cs typeface="+mj-cs"/>
              </a:rPr>
              <a:t>                                                 </a:t>
            </a:r>
            <a:r>
              <a:rPr lang="en-US" sz="2400" b="1">
                <a:latin typeface="+mj-lt"/>
                <a:ea typeface="+mj-ea"/>
                <a:cs typeface="+mj-cs"/>
              </a:rPr>
              <a:t> </a:t>
            </a:r>
            <a:r>
              <a:rPr lang="en-US" sz="2400">
                <a:latin typeface="+mj-lt"/>
                <a:ea typeface="+mj-ea"/>
                <a:cs typeface="+mj-cs"/>
              </a:rPr>
              <a:t>Topic – </a:t>
            </a:r>
            <a:r>
              <a:rPr lang="en-US" sz="2400" b="1">
                <a:latin typeface="+mj-lt"/>
                <a:ea typeface="+mj-ea"/>
                <a:cs typeface="+mj-cs"/>
              </a:rPr>
              <a:t>GameLib</a:t>
            </a:r>
            <a:endParaRPr lang="en-US" sz="2400" b="1">
              <a:ea typeface="+mj-ea"/>
              <a:cs typeface="+mj-cs"/>
            </a:endParaRPr>
          </a:p>
          <a:p>
            <a:pPr marL="0" lvl="1" defTabSz="457200">
              <a:spcBef>
                <a:spcPts val="1000"/>
              </a:spcBef>
              <a:buClr>
                <a:schemeClr val="bg2">
                  <a:lumMod val="40000"/>
                  <a:lumOff val="60000"/>
                </a:schemeClr>
              </a:buClr>
              <a:buSzPct val="80000"/>
            </a:pPr>
            <a:r>
              <a:rPr lang="en-US" sz="2400">
                <a:latin typeface="+mj-lt"/>
                <a:ea typeface="+mj-ea"/>
                <a:cs typeface="+mj-cs"/>
              </a:rPr>
              <a:t>                              Object Oriented Programming</a:t>
            </a:r>
          </a:p>
          <a:p>
            <a:pPr marL="0" lvl="1" defTabSz="457200">
              <a:spcBef>
                <a:spcPts val="1000"/>
              </a:spcBef>
              <a:buClr>
                <a:schemeClr val="bg2">
                  <a:lumMod val="40000"/>
                  <a:lumOff val="60000"/>
                </a:schemeClr>
              </a:buClr>
              <a:buSzPct val="80000"/>
            </a:pPr>
            <a:r>
              <a:rPr lang="en-US" b="1">
                <a:latin typeface="+mj-lt"/>
                <a:ea typeface="+mj-ea"/>
                <a:cs typeface="+mj-cs"/>
              </a:rPr>
              <a:t>                                                   </a:t>
            </a:r>
            <a:r>
              <a:rPr lang="en-US" sz="1400" b="1">
                <a:latin typeface="+mj-lt"/>
                <a:ea typeface="+mj-ea"/>
                <a:cs typeface="+mj-cs"/>
              </a:rPr>
              <a:t>                  </a:t>
            </a:r>
            <a:r>
              <a:rPr lang="en-US" sz="1400">
                <a:latin typeface="+mj-lt"/>
                <a:ea typeface="+mj-ea"/>
                <a:cs typeface="+mj-cs"/>
              </a:rPr>
              <a:t>November 2020</a:t>
            </a:r>
          </a:p>
        </p:txBody>
      </p:sp>
      <p:sp>
        <p:nvSpPr>
          <p:cNvPr id="4" name="TextBox 3">
            <a:extLst>
              <a:ext uri="{FF2B5EF4-FFF2-40B4-BE49-F238E27FC236}">
                <a16:creationId xmlns:a16="http://schemas.microsoft.com/office/drawing/2014/main" id="{A38F3B6D-6B79-40C9-8285-7375233EE444}"/>
              </a:ext>
            </a:extLst>
          </p:cNvPr>
          <p:cNvSpPr txBox="1"/>
          <p:nvPr/>
        </p:nvSpPr>
        <p:spPr>
          <a:xfrm>
            <a:off x="4623931" y="4195959"/>
            <a:ext cx="274319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a:t>Mentor :</a:t>
            </a:r>
            <a:endParaRPr lang="en-US"/>
          </a:p>
          <a:p>
            <a:pPr algn="ctr">
              <a:spcAft>
                <a:spcPts val="600"/>
              </a:spcAft>
            </a:pPr>
            <a:r>
              <a:rPr lang="en-US" sz="2000"/>
              <a:t>Dr. Vinal Patel</a:t>
            </a:r>
          </a:p>
          <a:p>
            <a:pPr>
              <a:spcAft>
                <a:spcPts val="600"/>
              </a:spcAft>
            </a:pPr>
            <a:endParaRPr lang="en-US"/>
          </a:p>
        </p:txBody>
      </p:sp>
      <p:sp>
        <p:nvSpPr>
          <p:cNvPr id="5" name="TextBox 4">
            <a:extLst>
              <a:ext uri="{FF2B5EF4-FFF2-40B4-BE49-F238E27FC236}">
                <a16:creationId xmlns:a16="http://schemas.microsoft.com/office/drawing/2014/main" id="{27983D0A-6C4A-4642-8DCD-48332F8DD61B}"/>
              </a:ext>
            </a:extLst>
          </p:cNvPr>
          <p:cNvSpPr txBox="1"/>
          <p:nvPr/>
        </p:nvSpPr>
        <p:spPr>
          <a:xfrm>
            <a:off x="4996449" y="5215655"/>
            <a:ext cx="2002076"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a:t>Contributor :</a:t>
            </a:r>
          </a:p>
          <a:p>
            <a:pPr>
              <a:spcAft>
                <a:spcPts val="600"/>
              </a:spcAft>
            </a:pPr>
            <a:endParaRPr lang="en-US"/>
          </a:p>
        </p:txBody>
      </p:sp>
      <p:sp>
        <p:nvSpPr>
          <p:cNvPr id="6" name="TextBox 5">
            <a:extLst>
              <a:ext uri="{FF2B5EF4-FFF2-40B4-BE49-F238E27FC236}">
                <a16:creationId xmlns:a16="http://schemas.microsoft.com/office/drawing/2014/main" id="{4648665F-0985-4506-AA77-DA0D79C4B4AC}"/>
              </a:ext>
            </a:extLst>
          </p:cNvPr>
          <p:cNvSpPr txBox="1"/>
          <p:nvPr/>
        </p:nvSpPr>
        <p:spPr>
          <a:xfrm>
            <a:off x="2947269" y="5828256"/>
            <a:ext cx="5780761"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Divyansh Falodiya                               Prateek Singh</a:t>
            </a:r>
          </a:p>
          <a:p>
            <a:pPr algn="ctr">
              <a:spcAft>
                <a:spcPts val="600"/>
              </a:spcAft>
            </a:pPr>
            <a:r>
              <a:rPr lang="en-US"/>
              <a:t>(2019BCS-020)                                      (2019BCS-043)</a:t>
            </a:r>
          </a:p>
        </p:txBody>
      </p:sp>
    </p:spTree>
    <p:extLst>
      <p:ext uri="{BB962C8B-B14F-4D97-AF65-F5344CB8AC3E}">
        <p14:creationId xmlns:p14="http://schemas.microsoft.com/office/powerpoint/2010/main" val="33435708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29E418-93ED-4F54-AB85-1191567CB807}"/>
              </a:ext>
            </a:extLst>
          </p:cNvPr>
          <p:cNvSpPr txBox="1"/>
          <p:nvPr/>
        </p:nvSpPr>
        <p:spPr>
          <a:xfrm>
            <a:off x="862210" y="1050099"/>
            <a:ext cx="10404951"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GameLib is a project that we started a month ago to understand and apply our</a:t>
            </a:r>
            <a:endParaRPr lang="en-US" sz="2000"/>
          </a:p>
          <a:p>
            <a:r>
              <a:rPr lang="en-US" sz="2000">
                <a:ea typeface="+mn-lt"/>
                <a:cs typeface="+mn-lt"/>
              </a:rPr>
              <a:t>knowledge of Object Oriented Programming and its various domains. Little did we know that we would be able to increase our scope of knowledge to such a great extent. Working on GameLib has been a remarkable journey for us not only because we were able to implement our skills and knowledge but also because we were able to garner and grow our existing knowledge of such a vast topic.</a:t>
            </a:r>
            <a:endParaRPr lang="en-US" sz="2000"/>
          </a:p>
          <a:p>
            <a:endParaRPr lang="en-US" sz="2000">
              <a:ea typeface="+mn-lt"/>
              <a:cs typeface="+mn-lt"/>
            </a:endParaRPr>
          </a:p>
          <a:p>
            <a:r>
              <a:rPr lang="en-US" sz="2000">
                <a:ea typeface="+mn-lt"/>
                <a:cs typeface="+mn-lt"/>
              </a:rPr>
              <a:t>     Building GameLib from absolute scratch has been a really great experience</a:t>
            </a:r>
            <a:endParaRPr lang="en-US" sz="2000"/>
          </a:p>
          <a:p>
            <a:r>
              <a:rPr lang="en-US" sz="2000">
                <a:ea typeface="+mn-lt"/>
                <a:cs typeface="+mn-lt"/>
              </a:rPr>
              <a:t>for us because not only did it make us understand more about Object Oriented</a:t>
            </a:r>
            <a:endParaRPr lang="en-US" sz="2000"/>
          </a:p>
          <a:p>
            <a:r>
              <a:rPr lang="en-US" sz="2000">
                <a:ea typeface="+mn-lt"/>
                <a:cs typeface="+mn-lt"/>
              </a:rPr>
              <a:t>Programming but also introduced us to various aspects of programming in general. This project has been a real eye-opener for us.</a:t>
            </a:r>
            <a:endParaRPr lang="en-US" sz="2000"/>
          </a:p>
          <a:p>
            <a:endParaRPr lang="en-US" sz="2000">
              <a:ea typeface="+mn-lt"/>
              <a:cs typeface="+mn-lt"/>
            </a:endParaRPr>
          </a:p>
          <a:p>
            <a:r>
              <a:rPr lang="en-US" sz="2000">
                <a:ea typeface="+mn-lt"/>
                <a:cs typeface="+mn-lt"/>
              </a:rPr>
              <a:t>     While this may be the first version of GameLib and may not be the best one</a:t>
            </a:r>
            <a:endParaRPr lang="en-US" sz="2000"/>
          </a:p>
          <a:p>
            <a:r>
              <a:rPr lang="en-US" sz="2000">
                <a:ea typeface="+mn-lt"/>
                <a:cs typeface="+mn-lt"/>
              </a:rPr>
              <a:t>out there, we will make sure that we keep upgrading it with our growing knowledge of the domain and will try to implement some really important features which may have been missed in this one. You can build the source code from our github repository </a:t>
            </a:r>
            <a:r>
              <a:rPr lang="en-US" sz="2000">
                <a:ea typeface="+mn-lt"/>
                <a:cs typeface="+mn-lt"/>
                <a:hlinkClick r:id="rId2"/>
              </a:rPr>
              <a:t>here</a:t>
            </a:r>
            <a:r>
              <a:rPr lang="en-US" sz="2000">
                <a:ea typeface="+mn-lt"/>
                <a:cs typeface="+mn-lt"/>
              </a:rPr>
              <a:t> .</a:t>
            </a:r>
            <a:endParaRPr lang="en-US" sz="2000"/>
          </a:p>
        </p:txBody>
      </p:sp>
    </p:spTree>
    <p:extLst>
      <p:ext uri="{BB962C8B-B14F-4D97-AF65-F5344CB8AC3E}">
        <p14:creationId xmlns:p14="http://schemas.microsoft.com/office/powerpoint/2010/main" val="395941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9"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FFD7843D-9AFB-4E54-A2E1-AF0C33E51128}"/>
              </a:ext>
            </a:extLst>
          </p:cNvPr>
          <p:cNvSpPr txBox="1"/>
          <p:nvPr/>
        </p:nvSpPr>
        <p:spPr>
          <a:xfrm>
            <a:off x="1508119" y="433540"/>
            <a:ext cx="6974915" cy="33295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7200">
                <a:solidFill>
                  <a:schemeClr val="tx2"/>
                </a:solidFill>
                <a:ea typeface="+mj-ea"/>
                <a:cs typeface="+mj-cs"/>
              </a:rPr>
              <a:t>Thank You</a:t>
            </a:r>
          </a:p>
          <a:p>
            <a:pPr defTabSz="457200">
              <a:spcBef>
                <a:spcPct val="0"/>
              </a:spcBef>
              <a:spcAft>
                <a:spcPts val="600"/>
              </a:spcAft>
            </a:pPr>
            <a:r>
              <a:rPr lang="en-US" sz="7200">
                <a:solidFill>
                  <a:schemeClr val="tx2"/>
                </a:solidFill>
                <a:ea typeface="+mj-ea"/>
                <a:cs typeface="+mj-cs"/>
              </a:rPr>
              <a:t>____________</a:t>
            </a:r>
          </a:p>
        </p:txBody>
      </p:sp>
      <p:sp>
        <p:nvSpPr>
          <p:cNvPr id="40"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92661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0A9EE-D851-4A88-92B2-1BB18A1812B5}"/>
              </a:ext>
            </a:extLst>
          </p:cNvPr>
          <p:cNvSpPr txBox="1"/>
          <p:nvPr/>
        </p:nvSpPr>
        <p:spPr>
          <a:xfrm>
            <a:off x="3973233" y="438766"/>
            <a:ext cx="4415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Project Report</a:t>
            </a:r>
          </a:p>
        </p:txBody>
      </p:sp>
      <p:sp>
        <p:nvSpPr>
          <p:cNvPr id="3" name="TextBox 2">
            <a:extLst>
              <a:ext uri="{FF2B5EF4-FFF2-40B4-BE49-F238E27FC236}">
                <a16:creationId xmlns:a16="http://schemas.microsoft.com/office/drawing/2014/main" id="{4EC831D9-33D8-40A6-BBCA-C393BB66536D}"/>
              </a:ext>
            </a:extLst>
          </p:cNvPr>
          <p:cNvSpPr txBox="1"/>
          <p:nvPr/>
        </p:nvSpPr>
        <p:spPr>
          <a:xfrm>
            <a:off x="3406102" y="1709772"/>
            <a:ext cx="5191091" cy="1482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lnSpc>
                <a:spcPct val="150000"/>
              </a:lnSpc>
            </a:pPr>
            <a:r>
              <a:rPr lang="en-US" sz="2400"/>
              <a:t>Topic –</a:t>
            </a:r>
            <a:r>
              <a:rPr lang="en-US" sz="2400" b="1"/>
              <a:t> GameLib</a:t>
            </a:r>
            <a:endParaRPr lang="en-US"/>
          </a:p>
          <a:p>
            <a:pPr lvl="1" algn="ctr">
              <a:lnSpc>
                <a:spcPct val="150000"/>
              </a:lnSpc>
            </a:pPr>
            <a:r>
              <a:rPr lang="en-US" sz="2400"/>
              <a:t>Object Oriented Programming</a:t>
            </a:r>
          </a:p>
          <a:p>
            <a:pPr lvl="1" algn="ctr">
              <a:lnSpc>
                <a:spcPct val="150000"/>
              </a:lnSpc>
            </a:pPr>
            <a:r>
              <a:rPr lang="en-US" sz="1400"/>
              <a:t>November 2020</a:t>
            </a:r>
          </a:p>
        </p:txBody>
      </p:sp>
      <p:sp>
        <p:nvSpPr>
          <p:cNvPr id="4" name="TextBox 3">
            <a:extLst>
              <a:ext uri="{FF2B5EF4-FFF2-40B4-BE49-F238E27FC236}">
                <a16:creationId xmlns:a16="http://schemas.microsoft.com/office/drawing/2014/main" id="{A38F3B6D-6B79-40C9-8285-7375233EE444}"/>
              </a:ext>
            </a:extLst>
          </p:cNvPr>
          <p:cNvSpPr txBox="1"/>
          <p:nvPr/>
        </p:nvSpPr>
        <p:spPr>
          <a:xfrm>
            <a:off x="4728315" y="3809739"/>
            <a:ext cx="2743199"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Mentor :</a:t>
            </a:r>
            <a:endParaRPr lang="en-US"/>
          </a:p>
          <a:p>
            <a:pPr algn="ctr"/>
            <a:r>
              <a:rPr lang="en-US" sz="2000"/>
              <a:t>Dr. Vinal Patel</a:t>
            </a:r>
          </a:p>
          <a:p>
            <a:endParaRPr lang="en-US"/>
          </a:p>
        </p:txBody>
      </p:sp>
      <p:sp>
        <p:nvSpPr>
          <p:cNvPr id="5" name="TextBox 4">
            <a:extLst>
              <a:ext uri="{FF2B5EF4-FFF2-40B4-BE49-F238E27FC236}">
                <a16:creationId xmlns:a16="http://schemas.microsoft.com/office/drawing/2014/main" id="{27983D0A-6C4A-4642-8DCD-48332F8DD61B}"/>
              </a:ext>
            </a:extLst>
          </p:cNvPr>
          <p:cNvSpPr txBox="1"/>
          <p:nvPr/>
        </p:nvSpPr>
        <p:spPr>
          <a:xfrm>
            <a:off x="5100833" y="4933820"/>
            <a:ext cx="200207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Contributor :</a:t>
            </a:r>
          </a:p>
          <a:p>
            <a:endParaRPr lang="en-US"/>
          </a:p>
        </p:txBody>
      </p:sp>
      <p:sp>
        <p:nvSpPr>
          <p:cNvPr id="6" name="TextBox 5">
            <a:extLst>
              <a:ext uri="{FF2B5EF4-FFF2-40B4-BE49-F238E27FC236}">
                <a16:creationId xmlns:a16="http://schemas.microsoft.com/office/drawing/2014/main" id="{4648665F-0985-4506-AA77-DA0D79C4B4AC}"/>
              </a:ext>
            </a:extLst>
          </p:cNvPr>
          <p:cNvSpPr txBox="1"/>
          <p:nvPr/>
        </p:nvSpPr>
        <p:spPr>
          <a:xfrm>
            <a:off x="3249982" y="5421160"/>
            <a:ext cx="57807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Divyansh Falodiya                               Prateek Singh</a:t>
            </a:r>
          </a:p>
          <a:p>
            <a:pPr algn="ctr"/>
            <a:r>
              <a:rPr lang="en-US"/>
              <a:t>(2019BCS-020)                                      (2019BCS-043)</a:t>
            </a:r>
          </a:p>
        </p:txBody>
      </p:sp>
    </p:spTree>
    <p:extLst>
      <p:ext uri="{BB962C8B-B14F-4D97-AF65-F5344CB8AC3E}">
        <p14:creationId xmlns:p14="http://schemas.microsoft.com/office/powerpoint/2010/main" val="38106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307F46-5EA0-4FDB-927A-E6AA7CA86644}"/>
              </a:ext>
            </a:extLst>
          </p:cNvPr>
          <p:cNvSpPr txBox="1"/>
          <p:nvPr/>
        </p:nvSpPr>
        <p:spPr>
          <a:xfrm>
            <a:off x="3787036" y="626235"/>
            <a:ext cx="4819529" cy="203896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endParaRPr lang="en-US" sz="9600" b="0" i="0" kern="1200">
              <a:solidFill>
                <a:schemeClr val="tx2"/>
              </a:solidFill>
              <a:latin typeface="Garamond"/>
              <a:ea typeface="+mj-ea"/>
              <a:cs typeface="+mj-cs"/>
            </a:endParaRPr>
          </a:p>
        </p:txBody>
      </p:sp>
      <p:sp>
        <p:nvSpPr>
          <p:cNvPr id="4" name="Rectangle: Rounded Corners 3">
            <a:extLst>
              <a:ext uri="{FF2B5EF4-FFF2-40B4-BE49-F238E27FC236}">
                <a16:creationId xmlns:a16="http://schemas.microsoft.com/office/drawing/2014/main" id="{A62D5940-8BB1-4501-A492-4B7F086C30FB}"/>
              </a:ext>
            </a:extLst>
          </p:cNvPr>
          <p:cNvSpPr/>
          <p:nvPr/>
        </p:nvSpPr>
        <p:spPr>
          <a:xfrm>
            <a:off x="2831367" y="1209674"/>
            <a:ext cx="6437921" cy="196361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734170-32AD-4E97-9B2C-14DFEF175750}"/>
              </a:ext>
            </a:extLst>
          </p:cNvPr>
          <p:cNvSpPr txBox="1"/>
          <p:nvPr/>
        </p:nvSpPr>
        <p:spPr>
          <a:xfrm>
            <a:off x="4011246" y="1529862"/>
            <a:ext cx="40815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solidFill>
                  <a:schemeClr val="bg1"/>
                </a:solidFill>
                <a:latin typeface="Garamond"/>
              </a:rPr>
              <a:t>GameLib</a:t>
            </a:r>
            <a:endParaRPr lang="en-US" sz="8000" dirty="0">
              <a:solidFill>
                <a:schemeClr val="bg1"/>
              </a:solidFill>
            </a:endParaRPr>
          </a:p>
        </p:txBody>
      </p:sp>
    </p:spTree>
    <p:extLst>
      <p:ext uri="{BB962C8B-B14F-4D97-AF65-F5344CB8AC3E}">
        <p14:creationId xmlns:p14="http://schemas.microsoft.com/office/powerpoint/2010/main" val="165083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9"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FFD7843D-9AFB-4E54-A2E1-AF0C33E51128}"/>
              </a:ext>
            </a:extLst>
          </p:cNvPr>
          <p:cNvSpPr txBox="1"/>
          <p:nvPr/>
        </p:nvSpPr>
        <p:spPr>
          <a:xfrm>
            <a:off x="1024475" y="450671"/>
            <a:ext cx="8997145" cy="31212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7200">
                <a:solidFill>
                  <a:schemeClr val="tx2"/>
                </a:solidFill>
                <a:latin typeface="+mj-lt"/>
                <a:ea typeface="+mj-ea"/>
                <a:cs typeface="+mj-cs"/>
              </a:rPr>
              <a:t>Introduction</a:t>
            </a:r>
          </a:p>
          <a:p>
            <a:pPr defTabSz="457200">
              <a:spcBef>
                <a:spcPct val="0"/>
              </a:spcBef>
              <a:spcAft>
                <a:spcPts val="600"/>
              </a:spcAft>
            </a:pPr>
            <a:r>
              <a:rPr lang="en-US" sz="7200">
                <a:solidFill>
                  <a:schemeClr val="tx2"/>
                </a:solidFill>
                <a:ea typeface="+mj-ea"/>
                <a:cs typeface="+mj-cs"/>
              </a:rPr>
              <a:t>______________</a:t>
            </a:r>
          </a:p>
        </p:txBody>
      </p:sp>
      <p:sp>
        <p:nvSpPr>
          <p:cNvPr id="40"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69542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0" name="Rectangle 39">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29ECDA-7C20-4364-894B-A742C66DE3B7}"/>
              </a:ext>
            </a:extLst>
          </p:cNvPr>
          <p:cNvSpPr txBox="1"/>
          <p:nvPr/>
        </p:nvSpPr>
        <p:spPr>
          <a:xfrm>
            <a:off x="1206375" y="570768"/>
            <a:ext cx="5328713" cy="13601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defTabSz="457200">
              <a:spcBef>
                <a:spcPct val="0"/>
              </a:spcBef>
              <a:spcAft>
                <a:spcPts val="600"/>
              </a:spcAft>
            </a:pPr>
            <a:r>
              <a:rPr lang="en-US" sz="5400" b="0" i="0" kern="1200">
                <a:latin typeface="+mj-lt"/>
                <a:ea typeface="+mj-ea"/>
                <a:cs typeface="+mj-cs"/>
              </a:rPr>
              <a:t>INTRODUCTION</a:t>
            </a:r>
            <a:endParaRPr lang="en-US">
              <a:ea typeface="+mj-ea"/>
              <a:cs typeface="+mj-cs"/>
            </a:endParaRPr>
          </a:p>
          <a:p>
            <a:pPr defTabSz="457200">
              <a:spcBef>
                <a:spcPct val="0"/>
              </a:spcBef>
              <a:spcAft>
                <a:spcPts val="600"/>
              </a:spcAft>
            </a:pPr>
            <a:r>
              <a:rPr lang="en-US" sz="4200">
                <a:ea typeface="+mj-ea"/>
                <a:cs typeface="+mj-cs"/>
              </a:rPr>
              <a:t>______________________</a:t>
            </a:r>
            <a:endParaRPr lang="en-US">
              <a:ea typeface="+mj-ea"/>
              <a:cs typeface="+mj-cs"/>
            </a:endParaRPr>
          </a:p>
        </p:txBody>
      </p:sp>
      <p:sp>
        <p:nvSpPr>
          <p:cNvPr id="42" name="Rectangle 41">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638000BC-5223-4AE8-B046-59C21510FF7E}"/>
              </a:ext>
            </a:extLst>
          </p:cNvPr>
          <p:cNvSpPr txBox="1"/>
          <p:nvPr/>
        </p:nvSpPr>
        <p:spPr>
          <a:xfrm>
            <a:off x="1207055" y="2063454"/>
            <a:ext cx="8079405" cy="43455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pPr>
            <a:r>
              <a:rPr lang="en-US" sz="2400">
                <a:latin typeface="+mj-lt"/>
                <a:ea typeface="+mj-ea"/>
                <a:cs typeface="+mj-cs"/>
              </a:rPr>
              <a:t>In the Today's era , Game are the essential part of everyone's life. Be it a kid, a youngster or an elder, everyone is aware of and have played various games. Games have always been a part of our culture and they still are. Games like '</a:t>
            </a:r>
            <a:r>
              <a:rPr lang="en-US" sz="2400" err="1">
                <a:latin typeface="+mj-lt"/>
                <a:ea typeface="+mj-ea"/>
                <a:cs typeface="+mj-cs"/>
              </a:rPr>
              <a:t>Chaupar</a:t>
            </a:r>
            <a:r>
              <a:rPr lang="en-US" sz="2400">
                <a:latin typeface="+mj-lt"/>
                <a:ea typeface="+mj-ea"/>
                <a:cs typeface="+mj-cs"/>
              </a:rPr>
              <a:t>', '</a:t>
            </a:r>
            <a:r>
              <a:rPr lang="en-US" sz="2400" err="1">
                <a:latin typeface="+mj-lt"/>
                <a:ea typeface="+mj-ea"/>
                <a:cs typeface="+mj-cs"/>
              </a:rPr>
              <a:t>Ashtapad</a:t>
            </a:r>
            <a:r>
              <a:rPr lang="en-US" sz="2400">
                <a:latin typeface="+mj-lt"/>
                <a:ea typeface="+mj-ea"/>
                <a:cs typeface="+mj-cs"/>
              </a:rPr>
              <a:t>', '</a:t>
            </a:r>
            <a:r>
              <a:rPr lang="en-US" sz="2400" err="1">
                <a:latin typeface="+mj-lt"/>
                <a:ea typeface="+mj-ea"/>
                <a:cs typeface="+mj-cs"/>
              </a:rPr>
              <a:t>Krida</a:t>
            </a:r>
            <a:r>
              <a:rPr lang="en-US" sz="2400">
                <a:latin typeface="+mj-lt"/>
                <a:ea typeface="+mj-ea"/>
                <a:cs typeface="+mj-cs"/>
              </a:rPr>
              <a:t>-Patram' and many more have always been referenced in many historical texts. Be it any era, games have always been present to entertain people and have kept on evolving to suit the human mind</a:t>
            </a:r>
            <a:endParaRPr lang="en-US" sz="2400">
              <a:ea typeface="+mn-lt"/>
              <a:cs typeface="+mn-lt"/>
            </a:endParaRPr>
          </a:p>
          <a:p>
            <a:pPr defTabSz="457200">
              <a:spcBef>
                <a:spcPts val="1000"/>
              </a:spcBef>
            </a:pPr>
            <a:endParaRPr lang="en-US">
              <a:ea typeface="+mn-lt"/>
              <a:cs typeface="+mn-lt"/>
            </a:endParaRPr>
          </a:p>
          <a:p>
            <a:pPr defTabSz="457200">
              <a:spcBef>
                <a:spcPts val="1000"/>
              </a:spcBef>
            </a:pPr>
            <a:endParaRPr lang="en-US">
              <a:ea typeface="+mn-lt"/>
              <a:cs typeface="+mn-lt"/>
            </a:endParaRPr>
          </a:p>
          <a:p>
            <a:pPr defTabSz="457200">
              <a:spcBef>
                <a:spcPts val="1000"/>
              </a:spcBef>
            </a:pPr>
            <a:endParaRPr lang="en-US">
              <a:ea typeface="+mn-lt"/>
              <a:cs typeface="+mn-lt"/>
            </a:endParaRPr>
          </a:p>
          <a:p>
            <a:pPr defTabSz="457200">
              <a:spcBef>
                <a:spcPts val="1000"/>
              </a:spcBef>
            </a:pPr>
            <a:endParaRPr lang="en-US">
              <a:latin typeface="+mj-lt"/>
              <a:ea typeface="+mj-ea"/>
              <a:cs typeface="+mj-cs"/>
            </a:endParaRPr>
          </a:p>
          <a:p>
            <a:pPr defTabSz="457200">
              <a:spcBef>
                <a:spcPts val="1000"/>
              </a:spcBef>
            </a:pPr>
            <a:endParaRPr lang="en-US">
              <a:latin typeface="+mj-lt"/>
              <a:ea typeface="+mj-ea"/>
              <a:cs typeface="+mj-cs"/>
            </a:endParaRPr>
          </a:p>
          <a:p>
            <a:pPr defTabSz="457200">
              <a:spcBef>
                <a:spcPts val="1000"/>
              </a:spcBef>
            </a:pPr>
            <a:endParaRPr lang="en-US">
              <a:latin typeface="+mj-lt"/>
              <a:ea typeface="+mj-ea"/>
              <a:cs typeface="+mj-cs"/>
            </a:endParaRPr>
          </a:p>
          <a:p>
            <a:pPr defTabSz="457200">
              <a:spcBef>
                <a:spcPts val="1000"/>
              </a:spcBef>
              <a:buClr>
                <a:schemeClr val="bg2">
                  <a:lumMod val="40000"/>
                  <a:lumOff val="60000"/>
                </a:schemeClr>
              </a:buClr>
              <a:buSzPct val="80000"/>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10618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36D2E-8C6B-45EB-89CE-F1DEFF47C3BC}"/>
              </a:ext>
            </a:extLst>
          </p:cNvPr>
          <p:cNvSpPr txBox="1"/>
          <p:nvPr/>
        </p:nvSpPr>
        <p:spPr>
          <a:xfrm>
            <a:off x="1064794" y="703848"/>
            <a:ext cx="314425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t>GameLib</a:t>
            </a:r>
          </a:p>
          <a:p>
            <a:r>
              <a:rPr lang="en-US" sz="4000"/>
              <a:t>___________</a:t>
            </a:r>
          </a:p>
        </p:txBody>
      </p:sp>
      <p:sp>
        <p:nvSpPr>
          <p:cNvPr id="3" name="TextBox 2">
            <a:extLst>
              <a:ext uri="{FF2B5EF4-FFF2-40B4-BE49-F238E27FC236}">
                <a16:creationId xmlns:a16="http://schemas.microsoft.com/office/drawing/2014/main" id="{73C1C225-17EF-4200-95B9-C1B03D0B2F6C}"/>
              </a:ext>
            </a:extLst>
          </p:cNvPr>
          <p:cNvSpPr txBox="1"/>
          <p:nvPr/>
        </p:nvSpPr>
        <p:spPr>
          <a:xfrm>
            <a:off x="1067301" y="2130091"/>
            <a:ext cx="785661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GameLib is a software application which provides the user with plenty of games to play. It is written completely in the C++ programming language and is built specifically for the Windows(x64) Operating System.</a:t>
            </a:r>
            <a:endParaRPr lang="en-US" sz="2400"/>
          </a:p>
          <a:p>
            <a:endParaRPr lang="en-US" sz="2400">
              <a:ea typeface="+mn-lt"/>
              <a:cs typeface="+mn-lt"/>
            </a:endParaRPr>
          </a:p>
          <a:p>
            <a:r>
              <a:rPr lang="en-US" sz="2400">
                <a:ea typeface="+mn-lt"/>
                <a:cs typeface="+mn-lt"/>
              </a:rPr>
              <a:t>     The application utilizes a third party library known as Simple Direct Media Layer which provides us </a:t>
            </a:r>
          </a:p>
          <a:p>
            <a:r>
              <a:rPr lang="en-US" sz="2400">
                <a:ea typeface="+mn-lt"/>
                <a:cs typeface="+mn-lt"/>
              </a:rPr>
              <a:t>with low level access to audio, keyboard, mouse, and graphics hardware via OpenGL and </a:t>
            </a:r>
          </a:p>
          <a:p>
            <a:r>
              <a:rPr lang="en-US" sz="2400">
                <a:ea typeface="+mn-lt"/>
                <a:cs typeface="+mn-lt"/>
              </a:rPr>
              <a:t>Direct3D.</a:t>
            </a:r>
            <a:endParaRPr lang="en-US" sz="2400"/>
          </a:p>
        </p:txBody>
      </p:sp>
    </p:spTree>
    <p:extLst>
      <p:ext uri="{BB962C8B-B14F-4D97-AF65-F5344CB8AC3E}">
        <p14:creationId xmlns:p14="http://schemas.microsoft.com/office/powerpoint/2010/main" val="32251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7" name="Rectangle 56">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61" name="Straight Connector 60">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FD7843D-9AFB-4E54-A2E1-AF0C33E51128}"/>
              </a:ext>
            </a:extLst>
          </p:cNvPr>
          <p:cNvSpPr txBox="1"/>
          <p:nvPr/>
        </p:nvSpPr>
        <p:spPr>
          <a:xfrm>
            <a:off x="4654295" y="1266958"/>
            <a:ext cx="6808362" cy="45284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endParaRPr lang="en-US" sz="7200" b="0" i="0" kern="1200">
              <a:solidFill>
                <a:schemeClr val="tx2"/>
              </a:solidFill>
              <a:latin typeface="+mj-lt"/>
              <a:ea typeface="+mj-ea"/>
              <a:cs typeface="+mj-cs"/>
            </a:endParaRPr>
          </a:p>
        </p:txBody>
      </p:sp>
      <p:sp>
        <p:nvSpPr>
          <p:cNvPr id="3" name="TextBox 2">
            <a:extLst>
              <a:ext uri="{FF2B5EF4-FFF2-40B4-BE49-F238E27FC236}">
                <a16:creationId xmlns:a16="http://schemas.microsoft.com/office/drawing/2014/main" id="{2F18CA31-9290-4BB5-965A-19D870BD969E}"/>
              </a:ext>
            </a:extLst>
          </p:cNvPr>
          <p:cNvSpPr txBox="1"/>
          <p:nvPr/>
        </p:nvSpPr>
        <p:spPr>
          <a:xfrm>
            <a:off x="-118996" y="1947798"/>
            <a:ext cx="5029200"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ts val="600"/>
              </a:spcAft>
            </a:pPr>
            <a:r>
              <a:rPr lang="en-US" sz="4400">
                <a:solidFill>
                  <a:schemeClr val="tx2"/>
                </a:solidFill>
              </a:rPr>
              <a:t>Games </a:t>
            </a:r>
            <a:endParaRPr lang="en-US">
              <a:solidFill>
                <a:schemeClr val="tx2"/>
              </a:solidFill>
            </a:endParaRPr>
          </a:p>
          <a:p>
            <a:pPr algn="ctr">
              <a:spcBef>
                <a:spcPct val="0"/>
              </a:spcBef>
              <a:spcAft>
                <a:spcPts val="600"/>
              </a:spcAft>
            </a:pPr>
            <a:r>
              <a:rPr lang="en-US" sz="4400">
                <a:solidFill>
                  <a:schemeClr val="tx2"/>
                </a:solidFill>
              </a:rPr>
              <a:t>Available In</a:t>
            </a:r>
            <a:endParaRPr lang="en-US">
              <a:solidFill>
                <a:schemeClr val="tx2"/>
              </a:solidFill>
            </a:endParaRPr>
          </a:p>
          <a:p>
            <a:pPr algn="ctr">
              <a:spcBef>
                <a:spcPct val="0"/>
              </a:spcBef>
              <a:spcAft>
                <a:spcPts val="600"/>
              </a:spcAft>
            </a:pPr>
            <a:r>
              <a:rPr lang="en-US" sz="4400">
                <a:solidFill>
                  <a:schemeClr val="tx2"/>
                </a:solidFill>
              </a:rPr>
              <a:t> GameLib</a:t>
            </a:r>
            <a:endParaRPr lang="en-US">
              <a:solidFill>
                <a:schemeClr val="tx2"/>
              </a:solidFill>
            </a:endParaRPr>
          </a:p>
        </p:txBody>
      </p:sp>
      <p:sp>
        <p:nvSpPr>
          <p:cNvPr id="41" name="TextBox 40">
            <a:extLst>
              <a:ext uri="{FF2B5EF4-FFF2-40B4-BE49-F238E27FC236}">
                <a16:creationId xmlns:a16="http://schemas.microsoft.com/office/drawing/2014/main" id="{8F34AD26-F74A-4F3D-98B5-2FEB7E2369CB}"/>
              </a:ext>
            </a:extLst>
          </p:cNvPr>
          <p:cNvSpPr txBox="1"/>
          <p:nvPr/>
        </p:nvSpPr>
        <p:spPr>
          <a:xfrm>
            <a:off x="4901852" y="2073058"/>
            <a:ext cx="3505199" cy="3728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Wingdings 3',Sans-Serif"/>
              <a:buChar char=""/>
            </a:pPr>
            <a:r>
              <a:rPr lang="en-US" sz="3200"/>
              <a:t> Tic Tac Toe</a:t>
            </a:r>
            <a:endParaRPr lang="en-US" sz="3200">
              <a:ea typeface="+mn-lt"/>
              <a:cs typeface="+mn-lt"/>
            </a:endParaRPr>
          </a:p>
          <a:p>
            <a:pPr marL="285750" indent="-285750">
              <a:spcBef>
                <a:spcPts val="1000"/>
              </a:spcBef>
              <a:buFont typeface="'Wingdings 3',Sans-Serif"/>
              <a:buChar char=""/>
            </a:pPr>
            <a:r>
              <a:rPr lang="en-US" sz="3200"/>
              <a:t> Pong </a:t>
            </a:r>
            <a:endParaRPr lang="en-US" sz="3200">
              <a:ea typeface="+mn-lt"/>
              <a:cs typeface="+mn-lt"/>
            </a:endParaRPr>
          </a:p>
          <a:p>
            <a:pPr marL="285750" indent="-285750">
              <a:spcBef>
                <a:spcPts val="1000"/>
              </a:spcBef>
              <a:buFont typeface="'Wingdings 3',Sans-Serif"/>
              <a:buChar char=""/>
            </a:pPr>
            <a:r>
              <a:rPr lang="en-US" sz="3200"/>
              <a:t> Hangman</a:t>
            </a:r>
            <a:endParaRPr lang="en-US" sz="3200">
              <a:ea typeface="+mn-lt"/>
              <a:cs typeface="+mn-lt"/>
            </a:endParaRPr>
          </a:p>
          <a:p>
            <a:pPr marL="285750" indent="-285750">
              <a:spcBef>
                <a:spcPts val="1000"/>
              </a:spcBef>
              <a:buFont typeface="'Wingdings 3',Sans-Serif"/>
              <a:buChar char=""/>
            </a:pPr>
            <a:r>
              <a:rPr lang="en-US" sz="3200"/>
              <a:t> Snake</a:t>
            </a:r>
            <a:endParaRPr lang="en-US" sz="3200">
              <a:ea typeface="+mn-lt"/>
              <a:cs typeface="+mn-lt"/>
            </a:endParaRPr>
          </a:p>
          <a:p>
            <a:pPr marL="285750" indent="-285750">
              <a:spcBef>
                <a:spcPts val="1000"/>
              </a:spcBef>
              <a:buFont typeface="'Wingdings 3',Sans-Serif"/>
              <a:buChar char=""/>
            </a:pPr>
            <a:r>
              <a:rPr lang="en-US" sz="3200"/>
              <a:t> Flappy Bird</a:t>
            </a:r>
            <a:endParaRPr lang="en-US" sz="3200">
              <a:ea typeface="+mn-lt"/>
              <a:cs typeface="+mn-lt"/>
            </a:endParaRPr>
          </a:p>
          <a:p>
            <a:pPr marL="285750" indent="-285750">
              <a:spcBef>
                <a:spcPts val="1000"/>
              </a:spcBef>
              <a:buFont typeface="'Wingdings 3',Sans-Serif"/>
              <a:buChar char=""/>
            </a:pPr>
            <a:endParaRPr lang="en-US">
              <a:ea typeface="+mn-lt"/>
              <a:cs typeface="+mn-lt"/>
            </a:endParaRPr>
          </a:p>
          <a:p>
            <a:pPr algn="l"/>
            <a:endParaRPr lang="en-US"/>
          </a:p>
        </p:txBody>
      </p:sp>
    </p:spTree>
    <p:extLst>
      <p:ext uri="{BB962C8B-B14F-4D97-AF65-F5344CB8AC3E}">
        <p14:creationId xmlns:p14="http://schemas.microsoft.com/office/powerpoint/2010/main" val="274095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9"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FFD7843D-9AFB-4E54-A2E1-AF0C33E51128}"/>
              </a:ext>
            </a:extLst>
          </p:cNvPr>
          <p:cNvSpPr txBox="1"/>
          <p:nvPr/>
        </p:nvSpPr>
        <p:spPr>
          <a:xfrm>
            <a:off x="1583194" y="2553596"/>
            <a:ext cx="6974915" cy="10540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defTabSz="457200">
              <a:spcBef>
                <a:spcPct val="0"/>
              </a:spcBef>
              <a:spcAft>
                <a:spcPts val="600"/>
              </a:spcAft>
            </a:pPr>
            <a:r>
              <a:rPr lang="en-US" sz="7200">
                <a:solidFill>
                  <a:schemeClr val="tx2"/>
                </a:solidFill>
                <a:latin typeface="+mj-lt"/>
                <a:ea typeface="+mj-ea"/>
                <a:cs typeface="+mj-cs"/>
              </a:rPr>
              <a:t>Features</a:t>
            </a:r>
          </a:p>
          <a:p>
            <a:pPr defTabSz="457200">
              <a:spcBef>
                <a:spcPct val="0"/>
              </a:spcBef>
              <a:spcAft>
                <a:spcPts val="600"/>
              </a:spcAft>
            </a:pPr>
            <a:r>
              <a:rPr lang="en-US" sz="7200">
                <a:solidFill>
                  <a:schemeClr val="tx2"/>
                </a:solidFill>
                <a:ea typeface="+mj-ea"/>
                <a:cs typeface="+mj-cs"/>
              </a:rPr>
              <a:t>__________</a:t>
            </a:r>
          </a:p>
        </p:txBody>
      </p:sp>
      <p:sp>
        <p:nvSpPr>
          <p:cNvPr id="40"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158227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cp:revision>
  <dcterms:created xsi:type="dcterms:W3CDTF">2020-11-14T07:18:49Z</dcterms:created>
  <dcterms:modified xsi:type="dcterms:W3CDTF">2020-11-14T11:18:36Z</dcterms:modified>
</cp:coreProperties>
</file>