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99" r:id="rId3"/>
    <p:sldId id="275" r:id="rId4"/>
    <p:sldId id="297" r:id="rId5"/>
    <p:sldId id="302" r:id="rId6"/>
    <p:sldId id="258" r:id="rId7"/>
    <p:sldId id="285" r:id="rId8"/>
    <p:sldId id="298" r:id="rId9"/>
    <p:sldId id="300" r:id="rId10"/>
    <p:sldId id="301" r:id="rId11"/>
    <p:sldId id="304" r:id="rId12"/>
    <p:sldId id="303" r:id="rId13"/>
    <p:sldId id="272" r:id="rId14"/>
  </p:sldIdLst>
  <p:sldSz cx="9144000" cy="5143500" type="screen16x9"/>
  <p:notesSz cx="6858000" cy="9144000"/>
  <p:embeddedFontLst>
    <p:embeddedFont>
      <p:font typeface="Product Sans" pitchFamily="34" charset="0"/>
      <p:regular r:id="rId16"/>
      <p:bold r:id="rId17"/>
      <p:italic r:id="rId18"/>
      <p:boldItalic r:id="rId19"/>
    </p:embeddedFont>
    <p:embeddedFont>
      <p:font typeface="Raleway" pitchFamily="34" charset="0"/>
      <p:regular r:id="rId20"/>
      <p:bold r:id="rId21"/>
      <p:italic r:id="rId22"/>
      <p:boldItalic r:id="rId23"/>
    </p:embeddedFont>
    <p:embeddedFont>
      <p:font typeface="Lato" pitchFamily="34" charset="0"/>
      <p:regular r:id="rId24"/>
      <p:bold r:id="rId25"/>
    </p:embeddedFont>
    <p:embeddedFont>
      <p:font typeface="Arial Black" pitchFamily="34" charset="0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7F21E548-34E3-45BE-AA1B-D081D7682C9F}">
  <a:tblStyle styleId="{7F21E548-34E3-45BE-AA1B-D081D7682C9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>
      <p:cViewPr varScale="1">
        <p:scale>
          <a:sx n="92" d="100"/>
          <a:sy n="92" d="100"/>
        </p:scale>
        <p:origin x="-72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48950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591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6991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6991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7" name="Google Shape;66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1816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sz="4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8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8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8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8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8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8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8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8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8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B9A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B9A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B9A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B9A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3238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 Black"/>
              <a:buNone/>
              <a:defRPr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323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 Black"/>
              <a:buNone/>
              <a:defRPr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32385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 Black"/>
              <a:buNone/>
              <a:defRPr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3238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 Black"/>
              <a:buNone/>
              <a:defRPr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32385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 Black"/>
              <a:buNone/>
              <a:defRPr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32385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 Black"/>
              <a:buNone/>
              <a:defRPr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32385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 Black"/>
              <a:buNone/>
              <a:defRPr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32385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 Black"/>
              <a:buNone/>
              <a:defRPr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32385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 Black"/>
              <a:buNone/>
              <a:defRPr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32385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5" name="Google Shape;105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1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oogle.co.in/url?sa=i&amp;rct=j&amp;q=&amp;esrc=s&amp;source=images&amp;cd=&amp;cad=rja&amp;uact=8&amp;ved=2ahUKEwjg6sTcvYPhAhWKuo8KHbSgDT0QjRx6BAgBEAU&amp;url=https://www.sensefly.com/software/pix4d/&amp;psig=AOvVaw07gH5AnM7G66JYOKgpf8jX&amp;ust=1552716414820332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 amt="68000"/>
          </a:blip>
          <a:srcRect/>
          <a:stretch/>
        </p:blipFill>
        <p:spPr>
          <a:xfrm>
            <a:off x="4419600" y="971550"/>
            <a:ext cx="45594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>
            <a:spLocks noGrp="1"/>
          </p:cNvSpPr>
          <p:nvPr>
            <p:ph type="ctrTitle"/>
          </p:nvPr>
        </p:nvSpPr>
        <p:spPr>
          <a:xfrm>
            <a:off x="304800" y="1428750"/>
            <a:ext cx="4114800" cy="19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</a:pPr>
            <a:r>
              <a:rPr lang="en-US" sz="4000" b="1" i="0" u="none" strike="noStrike" cap="none" dirty="0" smtClean="0">
                <a:solidFill>
                  <a:schemeClr val="dk2"/>
                </a:solidFill>
                <a:latin typeface="Product Sans" pitchFamily="34" charset="0"/>
                <a:sym typeface="Raleway"/>
              </a:rPr>
              <a:t>Future</a:t>
            </a:r>
            <a:br>
              <a:rPr lang="en-US" sz="4000" b="1" i="0" u="none" strike="noStrike" cap="none" dirty="0" smtClean="0">
                <a:solidFill>
                  <a:schemeClr val="dk2"/>
                </a:solidFill>
                <a:latin typeface="Product Sans" pitchFamily="34" charset="0"/>
                <a:sym typeface="Raleway"/>
              </a:rPr>
            </a:br>
            <a:r>
              <a:rPr lang="en-US" dirty="0" smtClean="0">
                <a:latin typeface="Product Sans" pitchFamily="34" charset="0"/>
              </a:rPr>
              <a:t>Gadgets</a:t>
            </a:r>
            <a:r>
              <a:rPr lang="en-US" dirty="0">
                <a:latin typeface="Product Sans" pitchFamily="34" charset="0"/>
              </a:rPr>
              <a:t> </a:t>
            </a:r>
            <a:r>
              <a:rPr lang="en-US" dirty="0" smtClean="0">
                <a:latin typeface="Product Sans" pitchFamily="34" charset="0"/>
              </a:rPr>
              <a:t>Lab</a:t>
            </a:r>
            <a:br>
              <a:rPr lang="en-US" dirty="0" smtClean="0">
                <a:latin typeface="Product Sans" pitchFamily="34" charset="0"/>
              </a:rPr>
            </a:br>
            <a:r>
              <a:rPr lang="en-US" sz="2000" dirty="0" smtClean="0">
                <a:latin typeface="Product Sans" pitchFamily="34" charset="0"/>
              </a:rPr>
              <a:t>Bharati Vidyapeeth’s College Of Engineering</a:t>
            </a:r>
            <a:br>
              <a:rPr lang="en-US" sz="2000" dirty="0" smtClean="0">
                <a:latin typeface="Product Sans" pitchFamily="34" charset="0"/>
              </a:rPr>
            </a:br>
            <a:r>
              <a:rPr lang="en-US" sz="2000" dirty="0" smtClean="0">
                <a:latin typeface="Product Sans" pitchFamily="34" charset="0"/>
              </a:rPr>
              <a:t>New Delhi</a:t>
            </a:r>
            <a:r>
              <a:rPr lang="en-US" dirty="0" smtClean="0">
                <a:latin typeface="Product Sans" pitchFamily="34" charset="0"/>
              </a:rPr>
              <a:t/>
            </a:r>
            <a:br>
              <a:rPr lang="en-US" dirty="0" smtClean="0">
                <a:latin typeface="Product Sans" pitchFamily="34" charset="0"/>
              </a:rPr>
            </a:br>
            <a:r>
              <a:rPr lang="en-US" sz="4000" b="1" i="0" u="none" strike="noStrike" cap="none" dirty="0">
                <a:solidFill>
                  <a:schemeClr val="dk2"/>
                </a:solidFill>
                <a:latin typeface="Product Sans" pitchFamily="34" charset="0"/>
                <a:sym typeface="Raleway"/>
              </a:rPr>
              <a:t/>
            </a:r>
            <a:br>
              <a:rPr lang="en-US" sz="4000" b="1" i="0" u="none" strike="noStrike" cap="none" dirty="0">
                <a:solidFill>
                  <a:schemeClr val="dk2"/>
                </a:solidFill>
                <a:latin typeface="Product Sans" pitchFamily="34" charset="0"/>
                <a:sym typeface="Raleway"/>
              </a:rPr>
            </a:br>
            <a:r>
              <a:rPr lang="en-US" sz="4000" b="1" i="0" u="none" strike="noStrike" cap="none" dirty="0">
                <a:solidFill>
                  <a:schemeClr val="dk2"/>
                </a:solidFill>
                <a:latin typeface="Product Sans" pitchFamily="34" charset="0"/>
                <a:sym typeface="Raleway"/>
              </a:rPr>
              <a:t/>
            </a:r>
            <a:br>
              <a:rPr lang="en-US" sz="4000" b="1" i="0" u="none" strike="noStrike" cap="none" dirty="0">
                <a:solidFill>
                  <a:schemeClr val="dk2"/>
                </a:solidFill>
                <a:latin typeface="Product Sans" pitchFamily="34" charset="0"/>
                <a:sym typeface="Raleway"/>
              </a:rPr>
            </a:br>
            <a:endParaRPr sz="4000" b="1" i="0" u="none" strike="noStrike" cap="none" dirty="0">
              <a:solidFill>
                <a:schemeClr val="dk2"/>
              </a:solidFill>
              <a:latin typeface="Product Sans" pitchFamily="34" charset="0"/>
              <a:sym typeface="Raleway"/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subTitle" idx="1"/>
          </p:nvPr>
        </p:nvSpPr>
        <p:spPr>
          <a:xfrm>
            <a:off x="0" y="4095750"/>
            <a:ext cx="9144000" cy="97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</a:pPr>
            <a:r>
              <a:rPr lang="en-US" dirty="0" smtClean="0">
                <a:latin typeface="Product Sans" pitchFamily="34" charset="0"/>
              </a:rPr>
              <a:t>Members:</a:t>
            </a:r>
            <a:endParaRPr dirty="0">
              <a:latin typeface="Product Sans" pitchFamily="34" charset="0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</a:pPr>
            <a:r>
              <a:rPr lang="en-US" b="1" dirty="0" smtClean="0">
                <a:latin typeface="Product Sans" pitchFamily="34" charset="0"/>
              </a:rPr>
              <a:t>Chetan Chawla	</a:t>
            </a:r>
            <a:r>
              <a:rPr lang="en-US" b="1" dirty="0">
                <a:latin typeface="Product Sans" pitchFamily="34" charset="0"/>
              </a:rPr>
              <a:t> </a:t>
            </a:r>
            <a:r>
              <a:rPr lang="en-US" b="1" dirty="0" smtClean="0">
                <a:latin typeface="Product Sans" pitchFamily="34" charset="0"/>
              </a:rPr>
              <a:t>             </a:t>
            </a:r>
            <a:r>
              <a:rPr lang="en-US" b="1" dirty="0" err="1" smtClean="0">
                <a:latin typeface="Product Sans" pitchFamily="34" charset="0"/>
              </a:rPr>
              <a:t>Divyansh</a:t>
            </a:r>
            <a:r>
              <a:rPr lang="en-US" b="1" dirty="0" smtClean="0">
                <a:latin typeface="Product Sans" pitchFamily="34" charset="0"/>
              </a:rPr>
              <a:t> </a:t>
            </a:r>
            <a:r>
              <a:rPr lang="en-US" b="1" dirty="0" err="1" smtClean="0">
                <a:latin typeface="Product Sans" pitchFamily="34" charset="0"/>
              </a:rPr>
              <a:t>Malhotra</a:t>
            </a:r>
            <a:r>
              <a:rPr lang="en-US" b="1" dirty="0">
                <a:latin typeface="Product Sans" pitchFamily="34" charset="0"/>
              </a:rPr>
              <a:t>	</a:t>
            </a:r>
            <a:r>
              <a:rPr lang="en-US" b="1" dirty="0" smtClean="0">
                <a:latin typeface="Product Sans" pitchFamily="34" charset="0"/>
              </a:rPr>
              <a:t>          </a:t>
            </a:r>
            <a:r>
              <a:rPr lang="en-US" b="1" dirty="0" err="1" smtClean="0">
                <a:latin typeface="Product Sans" pitchFamily="34" charset="0"/>
              </a:rPr>
              <a:t>Himanshu</a:t>
            </a:r>
            <a:r>
              <a:rPr lang="en-US" b="1" dirty="0" smtClean="0">
                <a:latin typeface="Product Sans" pitchFamily="34" charset="0"/>
              </a:rPr>
              <a:t> Kumar 	     </a:t>
            </a:r>
            <a:r>
              <a:rPr lang="en-US" b="1" dirty="0" err="1" smtClean="0">
                <a:latin typeface="Product Sans" pitchFamily="34" charset="0"/>
              </a:rPr>
              <a:t>Yashvi</a:t>
            </a:r>
            <a:r>
              <a:rPr lang="en-US" b="1" dirty="0" smtClean="0">
                <a:latin typeface="Product Sans" pitchFamily="34" charset="0"/>
              </a:rPr>
              <a:t> </a:t>
            </a:r>
            <a:r>
              <a:rPr lang="en-US" b="1" dirty="0" err="1" smtClean="0">
                <a:latin typeface="Product Sans" pitchFamily="34" charset="0"/>
              </a:rPr>
              <a:t>Gulati</a:t>
            </a:r>
            <a:endParaRPr sz="1600" b="1" i="0" u="none" strike="noStrike" cap="none" dirty="0">
              <a:solidFill>
                <a:schemeClr val="accent1"/>
              </a:solidFill>
              <a:latin typeface="Product Sans" pitchFamily="34" charset="0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sd\Desktop\IIT Roorkee\Meish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52463"/>
            <a:ext cx="792480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712682" y="209550"/>
            <a:ext cx="3300900" cy="1687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 smtClean="0">
                <a:latin typeface="Product Sans" pitchFamily="34" charset="0"/>
              </a:rPr>
              <a:t>Schematic</a:t>
            </a:r>
            <a:endParaRPr lang="en-US" sz="3600" dirty="0">
              <a:latin typeface="Product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88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12682" y="1417950"/>
            <a:ext cx="7821718" cy="1687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AutoNum type="arabicPeriod"/>
            </a:pPr>
            <a:r>
              <a:rPr lang="en-US" sz="3000" dirty="0" smtClean="0">
                <a:latin typeface="Product Sans" pitchFamily="34" charset="0"/>
              </a:rPr>
              <a:t>Node MCU for Local Hotspot communication</a:t>
            </a:r>
          </a:p>
          <a:p>
            <a:pPr marL="742950" indent="-742950">
              <a:buAutoNum type="arabicPeriod"/>
            </a:pPr>
            <a:r>
              <a:rPr lang="en-US" sz="3000" dirty="0" smtClean="0">
                <a:latin typeface="Product Sans" pitchFamily="34" charset="0"/>
              </a:rPr>
              <a:t>Android Application for user side communication</a:t>
            </a:r>
          </a:p>
          <a:p>
            <a:pPr marL="742950" indent="-742950">
              <a:buAutoNum type="arabicPeriod"/>
            </a:pPr>
            <a:r>
              <a:rPr lang="en-US" sz="3000" dirty="0" smtClean="0">
                <a:latin typeface="Product Sans" pitchFamily="34" charset="0"/>
              </a:rPr>
              <a:t>Depth Mapping using Monocular Cameras for overhead images</a:t>
            </a:r>
          </a:p>
          <a:p>
            <a:pPr marL="742950" indent="-742950">
              <a:buAutoNum type="arabicPeriod"/>
            </a:pPr>
            <a:r>
              <a:rPr lang="en-US" sz="3000" dirty="0" smtClean="0">
                <a:latin typeface="Product Sans" pitchFamily="34" charset="0"/>
              </a:rPr>
              <a:t>Drone Simulation for Path Planning</a:t>
            </a:r>
            <a:endParaRPr lang="en-US" sz="3000" dirty="0">
              <a:latin typeface="Product Sans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438150"/>
            <a:ext cx="7467600" cy="609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000" b="1" dirty="0" smtClean="0">
                <a:latin typeface="Product Sans" pitchFamily="34" charset="0"/>
              </a:rPr>
              <a:t>Deliverables and Progress</a:t>
            </a:r>
            <a:endParaRPr lang="en-US" sz="3000" b="1" dirty="0">
              <a:latin typeface="Product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16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590800" y="351150"/>
            <a:ext cx="3821876" cy="1687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500" b="1" dirty="0" smtClean="0">
                <a:latin typeface="Product Sans" pitchFamily="34" charset="0"/>
              </a:rPr>
              <a:t>FEASIBILITY</a:t>
            </a:r>
            <a:endParaRPr lang="en-US" sz="4500" b="1" dirty="0">
              <a:latin typeface="Product Sans" pitchFamily="34" charset="0"/>
            </a:endParaRPr>
          </a:p>
        </p:txBody>
      </p:sp>
      <p:sp>
        <p:nvSpPr>
          <p:cNvPr id="4" name="Google Shape;133;p17"/>
          <p:cNvSpPr txBox="1">
            <a:spLocks/>
          </p:cNvSpPr>
          <p:nvPr/>
        </p:nvSpPr>
        <p:spPr>
          <a:xfrm>
            <a:off x="304800" y="1733550"/>
            <a:ext cx="86106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8800" indent="-457200">
              <a:buClr>
                <a:schemeClr val="dk1"/>
              </a:buClr>
              <a:buSzPts val="2000"/>
            </a:pPr>
            <a:r>
              <a:rPr lang="en-US" sz="2400" dirty="0" smtClean="0">
                <a:solidFill>
                  <a:schemeClr val="dk2"/>
                </a:solidFill>
                <a:latin typeface="Lato" pitchFamily="34" charset="0"/>
                <a:ea typeface="Raleway"/>
                <a:cs typeface="Raleway"/>
                <a:sym typeface="Raleway"/>
              </a:rPr>
              <a:t>Cost: </a:t>
            </a:r>
            <a:r>
              <a:rPr lang="en-US" sz="2400" dirty="0" smtClean="0">
                <a:solidFill>
                  <a:schemeClr val="dk2"/>
                </a:solidFill>
                <a:latin typeface="Lato" pitchFamily="34" charset="0"/>
                <a:ea typeface="Raleway"/>
                <a:cs typeface="Raleway"/>
                <a:sym typeface="Raleway"/>
              </a:rPr>
              <a:t>~3,500 </a:t>
            </a:r>
            <a:r>
              <a:rPr lang="en-US" sz="2400" dirty="0" err="1" smtClean="0">
                <a:solidFill>
                  <a:schemeClr val="dk2"/>
                </a:solidFill>
                <a:latin typeface="Lato" pitchFamily="34" charset="0"/>
                <a:ea typeface="Raleway"/>
                <a:cs typeface="Raleway"/>
                <a:sym typeface="Raleway"/>
              </a:rPr>
              <a:t>Rs</a:t>
            </a:r>
            <a:r>
              <a:rPr lang="en-US" sz="2400" dirty="0" smtClean="0">
                <a:solidFill>
                  <a:schemeClr val="dk2"/>
                </a:solidFill>
                <a:latin typeface="Lato" pitchFamily="34" charset="0"/>
                <a:ea typeface="Raleway"/>
                <a:cs typeface="Raleway"/>
                <a:sym typeface="Raleway"/>
              </a:rPr>
              <a:t> Extra Expenditure (</a:t>
            </a:r>
            <a:r>
              <a:rPr lang="en-US" sz="2400" dirty="0" err="1" smtClean="0">
                <a:solidFill>
                  <a:schemeClr val="dk2"/>
                </a:solidFill>
                <a:latin typeface="Lato" pitchFamily="34" charset="0"/>
                <a:ea typeface="Raleway"/>
                <a:cs typeface="Raleway"/>
                <a:sym typeface="Raleway"/>
              </a:rPr>
              <a:t>NodeMCU</a:t>
            </a:r>
            <a:r>
              <a:rPr lang="en-US" sz="2400" dirty="0">
                <a:solidFill>
                  <a:schemeClr val="dk2"/>
                </a:solidFill>
                <a:latin typeface="Lato" pitchFamily="34" charset="0"/>
                <a:ea typeface="Raleway"/>
                <a:cs typeface="Raleway"/>
                <a:sym typeface="Raleway"/>
              </a:rPr>
              <a:t> </a:t>
            </a:r>
            <a:r>
              <a:rPr lang="en-US" sz="2400" dirty="0" smtClean="0">
                <a:solidFill>
                  <a:schemeClr val="dk2"/>
                </a:solidFill>
                <a:latin typeface="Lato" pitchFamily="34" charset="0"/>
                <a:ea typeface="Raleway"/>
                <a:cs typeface="Raleway"/>
                <a:sym typeface="Raleway"/>
              </a:rPr>
              <a:t>and Monocular Camera and Raspberry Pi 3B+ for on-board processing and data </a:t>
            </a:r>
            <a:r>
              <a:rPr lang="en-US" sz="2400" dirty="0" err="1" smtClean="0">
                <a:solidFill>
                  <a:schemeClr val="dk2"/>
                </a:solidFill>
                <a:latin typeface="Lato" pitchFamily="34" charset="0"/>
                <a:ea typeface="Raleway"/>
                <a:cs typeface="Raleway"/>
                <a:sym typeface="Raleway"/>
              </a:rPr>
              <a:t>acquistion</a:t>
            </a:r>
            <a:r>
              <a:rPr lang="en-US" sz="2400" dirty="0" smtClean="0">
                <a:solidFill>
                  <a:schemeClr val="dk2"/>
                </a:solidFill>
                <a:latin typeface="Lato" pitchFamily="34" charset="0"/>
                <a:ea typeface="Raleway"/>
                <a:cs typeface="Raleway"/>
                <a:sym typeface="Raleway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652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1"/>
          <p:cNvSpPr txBox="1">
            <a:spLocks noGrp="1"/>
          </p:cNvSpPr>
          <p:nvPr>
            <p:ph type="title"/>
          </p:nvPr>
        </p:nvSpPr>
        <p:spPr>
          <a:xfrm>
            <a:off x="457200" y="742950"/>
            <a:ext cx="8316600" cy="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</a:pPr>
            <a:r>
              <a:rPr lang="en-US" sz="4000" b="0" i="0" u="none" strike="noStrike" cap="none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Questions and Suggestions please</a:t>
            </a:r>
            <a:endParaRPr sz="4000" b="0" i="0" u="none" strike="noStrike" cap="none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" name="Google Shape;680;p33"/>
          <p:cNvSpPr txBox="1">
            <a:spLocks/>
          </p:cNvSpPr>
          <p:nvPr/>
        </p:nvSpPr>
        <p:spPr>
          <a:xfrm>
            <a:off x="990600" y="3333750"/>
            <a:ext cx="7021200" cy="1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6000" b="0" dirty="0" smtClean="0"/>
              <a:t>Thank You!</a:t>
            </a:r>
          </a:p>
          <a:p>
            <a:pPr algn="ctr"/>
            <a:endParaRPr lang="en-US" sz="6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4550"/>
            <a:ext cx="5321912" cy="53219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954" y="438150"/>
            <a:ext cx="8109750" cy="1244700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bg2"/>
                </a:solidFill>
              </a:rPr>
              <a:t>Meishu</a:t>
            </a:r>
            <a:endParaRPr lang="en-US" sz="4000" dirty="0">
              <a:solidFill>
                <a:schemeClr val="bg2"/>
              </a:solidFill>
              <a:latin typeface="Product Sans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88275" y="2148254"/>
            <a:ext cx="5321912" cy="532191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3400" y="2114550"/>
            <a:ext cx="810975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8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8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8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8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8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8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8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8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8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5000" dirty="0" smtClean="0">
                <a:solidFill>
                  <a:schemeClr val="bg1"/>
                </a:solidFill>
                <a:latin typeface="Product Sans" pitchFamily="34" charset="0"/>
              </a:rPr>
              <a:t>Drone Based Rescue System</a:t>
            </a:r>
          </a:p>
        </p:txBody>
      </p:sp>
    </p:spTree>
    <p:extLst>
      <p:ext uri="{BB962C8B-B14F-4D97-AF65-F5344CB8AC3E}">
        <p14:creationId xmlns:p14="http://schemas.microsoft.com/office/powerpoint/2010/main" val="278919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68" y="209550"/>
            <a:ext cx="7688400" cy="1244700"/>
          </a:xfrm>
        </p:spPr>
        <p:txBody>
          <a:bodyPr/>
          <a:lstStyle/>
          <a:p>
            <a:r>
              <a:rPr lang="en-US" dirty="0" smtClean="0">
                <a:latin typeface="Product Sans" pitchFamily="34" charset="0"/>
              </a:rPr>
              <a:t>Problem	</a:t>
            </a:r>
            <a:endParaRPr lang="en-US" dirty="0">
              <a:latin typeface="Product Sans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668" y="1524750"/>
            <a:ext cx="7688400" cy="1580400"/>
          </a:xfrm>
        </p:spPr>
        <p:txBody>
          <a:bodyPr/>
          <a:lstStyle/>
          <a:p>
            <a:r>
              <a:rPr lang="en-US" sz="2000" dirty="0"/>
              <a:t>76,031 reported  deaths due to natural disasters in the last 17 years in India itself.*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Lack of communication</a:t>
            </a:r>
            <a:r>
              <a:rPr lang="en-US" sz="2000" dirty="0" smtClean="0"/>
              <a:t> in disaster-stricken areas which cause haphazard and imbalanced scenario</a:t>
            </a:r>
          </a:p>
          <a:p>
            <a:endParaRPr lang="en-US" sz="2000" dirty="0" smtClean="0"/>
          </a:p>
          <a:p>
            <a:r>
              <a:rPr lang="en-US" sz="2000" b="1" dirty="0" smtClean="0"/>
              <a:t>Unguided</a:t>
            </a:r>
            <a:r>
              <a:rPr lang="en-US" sz="2000" dirty="0" smtClean="0"/>
              <a:t> rescue operations based on intentions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29450" y="4781550"/>
            <a:ext cx="4155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</a:t>
            </a:r>
            <a:r>
              <a:rPr lang="en-US" dirty="0" smtClean="0"/>
              <a:t>According to the International Disaster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64300"/>
            <a:ext cx="4114800" cy="2985000"/>
          </a:xfrm>
        </p:spPr>
        <p:txBody>
          <a:bodyPr/>
          <a:lstStyle/>
          <a:p>
            <a:r>
              <a:rPr lang="en-US" sz="6000" dirty="0" smtClean="0"/>
              <a:t>Proposed Solution</a:t>
            </a:r>
            <a:endParaRPr lang="en-US" sz="60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114800" y="438150"/>
            <a:ext cx="5029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US" sz="2400" b="0" dirty="0" smtClean="0">
                <a:latin typeface="Lato" pitchFamily="34" charset="0"/>
              </a:rPr>
              <a:t>Drone based 3D mapping of the affected area to find </a:t>
            </a:r>
            <a:r>
              <a:rPr lang="en-US" sz="2400" dirty="0" smtClean="0">
                <a:latin typeface="Lato" pitchFamily="34" charset="0"/>
              </a:rPr>
              <a:t>Highest and most stable point in the area</a:t>
            </a:r>
            <a:r>
              <a:rPr lang="en-US" sz="2400" b="0" dirty="0" smtClean="0">
                <a:latin typeface="Lato" pitchFamily="34" charset="0"/>
              </a:rPr>
              <a:t>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b="0" dirty="0" smtClean="0">
              <a:latin typeface="Lato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0" dirty="0" err="1" smtClean="0">
                <a:latin typeface="Lato" pitchFamily="34" charset="0"/>
              </a:rPr>
              <a:t>Localised</a:t>
            </a:r>
            <a:r>
              <a:rPr lang="en-US" sz="2400" b="0" dirty="0" smtClean="0">
                <a:latin typeface="Lato" pitchFamily="34" charset="0"/>
              </a:rPr>
              <a:t> communication set up by drones to </a:t>
            </a:r>
            <a:r>
              <a:rPr lang="en-US" sz="2400" dirty="0" smtClean="0">
                <a:latin typeface="Lato" pitchFamily="34" charset="0"/>
              </a:rPr>
              <a:t>people’s smartphones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>
              <a:latin typeface="Lato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0" dirty="0" smtClean="0">
                <a:latin typeface="Lato" pitchFamily="34" charset="0"/>
              </a:rPr>
              <a:t>Providing directions for easy rescue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latin typeface="Lato" pitchFamily="34" charset="0"/>
              </a:rPr>
              <a:t>SOS facility</a:t>
            </a:r>
            <a:r>
              <a:rPr lang="en-US" sz="2400" b="0" dirty="0" smtClean="0">
                <a:latin typeface="Lato" pitchFamily="34" charset="0"/>
              </a:rPr>
              <a:t> for immobile people to aid (but not supplement) the rescue operations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b="0" dirty="0">
              <a:latin typeface="Lato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114800" y="285750"/>
            <a:ext cx="0" cy="4724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6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21524" y="2038350"/>
            <a:ext cx="3300900" cy="1687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 smtClean="0">
                <a:latin typeface="Product Sans" pitchFamily="34" charset="0"/>
              </a:rPr>
              <a:t>Flow Diagram</a:t>
            </a:r>
            <a:endParaRPr lang="en-US" sz="3600" dirty="0">
              <a:latin typeface="Product Sans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424" y="0"/>
            <a:ext cx="149915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6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740510" y="1276350"/>
            <a:ext cx="3645601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en-US" sz="3600" dirty="0" smtClean="0">
                <a:latin typeface="Product Sans" pitchFamily="34" charset="0"/>
              </a:rPr>
              <a:t>3D Mapping System</a:t>
            </a:r>
            <a:endParaRPr sz="3600" b="1" i="0" u="none" strike="noStrike" cap="none" dirty="0">
              <a:solidFill>
                <a:schemeClr val="dk2"/>
              </a:solidFill>
              <a:latin typeface="Product Sans" pitchFamily="34" charset="0"/>
              <a:sym typeface="Raleway"/>
            </a:endParaRPr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2"/>
          </p:nvPr>
        </p:nvSpPr>
        <p:spPr>
          <a:xfrm>
            <a:off x="4572000" y="133350"/>
            <a:ext cx="4343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Clr>
                <a:schemeClr val="dk1"/>
              </a:buClr>
              <a:buSzPts val="2000"/>
            </a:pPr>
            <a:r>
              <a:rPr lang="en-IN" sz="2400" dirty="0">
                <a:solidFill>
                  <a:schemeClr val="dk2"/>
                </a:solidFill>
                <a:latin typeface="Lato" pitchFamily="34" charset="0"/>
                <a:ea typeface="Raleway"/>
                <a:cs typeface="Raleway"/>
                <a:sym typeface="Raleway"/>
              </a:rPr>
              <a:t>U</a:t>
            </a:r>
            <a:r>
              <a:rPr lang="en-IN" sz="2400" dirty="0" smtClean="0">
                <a:solidFill>
                  <a:schemeClr val="dk2"/>
                </a:solidFill>
                <a:latin typeface="Lato" pitchFamily="34" charset="0"/>
                <a:ea typeface="Raleway"/>
                <a:cs typeface="Raleway"/>
                <a:sym typeface="Raleway"/>
              </a:rPr>
              <a:t>sing </a:t>
            </a:r>
            <a:r>
              <a:rPr lang="en-IN" sz="2400" dirty="0">
                <a:solidFill>
                  <a:schemeClr val="dk2"/>
                </a:solidFill>
                <a:latin typeface="Lato" pitchFamily="34" charset="0"/>
                <a:ea typeface="Raleway"/>
                <a:cs typeface="Raleway"/>
                <a:sym typeface="Raleway"/>
              </a:rPr>
              <a:t>a stereo camera for capturing </a:t>
            </a:r>
            <a:r>
              <a:rPr lang="en-IN" sz="2400" dirty="0" smtClean="0">
                <a:solidFill>
                  <a:schemeClr val="dk2"/>
                </a:solidFill>
                <a:latin typeface="Lato" pitchFamily="34" charset="0"/>
                <a:ea typeface="Raleway"/>
                <a:cs typeface="Raleway"/>
                <a:sym typeface="Raleway"/>
              </a:rPr>
              <a:t>the Depth information or using a LIDAR sensor with geo-tagging </a:t>
            </a:r>
            <a:r>
              <a:rPr lang="en-IN" sz="2400" b="1" dirty="0" smtClean="0">
                <a:solidFill>
                  <a:schemeClr val="dk2"/>
                </a:solidFill>
                <a:latin typeface="Lato" pitchFamily="34" charset="0"/>
                <a:ea typeface="Raleway"/>
                <a:cs typeface="Raleway"/>
                <a:sym typeface="Raleway"/>
              </a:rPr>
              <a:t>or</a:t>
            </a:r>
            <a:endParaRPr lang="en-IN" sz="2400" dirty="0" smtClean="0">
              <a:solidFill>
                <a:schemeClr val="dk2"/>
              </a:solidFill>
              <a:latin typeface="Lato" pitchFamily="34" charset="0"/>
              <a:ea typeface="Raleway"/>
              <a:cs typeface="Raleway"/>
              <a:sym typeface="Raleway"/>
            </a:endParaRPr>
          </a:p>
          <a:p>
            <a:pPr marL="558800" indent="-457200">
              <a:buClr>
                <a:schemeClr val="dk1"/>
              </a:buClr>
              <a:buSzPts val="2000"/>
            </a:pPr>
            <a:r>
              <a:rPr lang="en-IN" sz="2400" dirty="0" smtClean="0">
                <a:solidFill>
                  <a:schemeClr val="dk2"/>
                </a:solidFill>
                <a:latin typeface="Lato" pitchFamily="34" charset="0"/>
                <a:ea typeface="Raleway"/>
                <a:cs typeface="Raleway"/>
                <a:sym typeface="Raleway"/>
              </a:rPr>
              <a:t>A </a:t>
            </a:r>
            <a:r>
              <a:rPr lang="en-IN" sz="2400" b="1" dirty="0" smtClean="0">
                <a:solidFill>
                  <a:schemeClr val="dk2"/>
                </a:solidFill>
                <a:latin typeface="Lato" pitchFamily="34" charset="0"/>
                <a:ea typeface="Raleway"/>
                <a:cs typeface="Raleway"/>
                <a:sym typeface="Raleway"/>
              </a:rPr>
              <a:t>cheaper</a:t>
            </a:r>
            <a:r>
              <a:rPr lang="en-IN" sz="2400" dirty="0" smtClean="0">
                <a:solidFill>
                  <a:schemeClr val="dk2"/>
                </a:solidFill>
                <a:latin typeface="Lato" pitchFamily="34" charset="0"/>
                <a:ea typeface="Raleway"/>
                <a:cs typeface="Raleway"/>
                <a:sym typeface="Raleway"/>
              </a:rPr>
              <a:t> </a:t>
            </a:r>
            <a:r>
              <a:rPr lang="en-IN" sz="2400" dirty="0">
                <a:solidFill>
                  <a:schemeClr val="dk2"/>
                </a:solidFill>
                <a:latin typeface="Lato" pitchFamily="34" charset="0"/>
                <a:ea typeface="Raleway"/>
                <a:cs typeface="Raleway"/>
                <a:sym typeface="Raleway"/>
              </a:rPr>
              <a:t>method is the </a:t>
            </a:r>
            <a:r>
              <a:rPr lang="en-IN" sz="2400" dirty="0" smtClean="0">
                <a:solidFill>
                  <a:schemeClr val="dk2"/>
                </a:solidFill>
                <a:latin typeface="Lato" pitchFamily="34" charset="0"/>
                <a:ea typeface="Raleway"/>
                <a:cs typeface="Raleway"/>
                <a:sym typeface="Raleway"/>
              </a:rPr>
              <a:t>use of a monocular camera along with deep learning </a:t>
            </a:r>
            <a:r>
              <a:rPr lang="en-IN" sz="2400" dirty="0">
                <a:solidFill>
                  <a:schemeClr val="dk2"/>
                </a:solidFill>
                <a:latin typeface="Lato" pitchFamily="34" charset="0"/>
                <a:ea typeface="Raleway"/>
                <a:cs typeface="Raleway"/>
                <a:sym typeface="Raleway"/>
              </a:rPr>
              <a:t>to make a depth map of the captured </a:t>
            </a:r>
            <a:r>
              <a:rPr lang="en-IN" sz="2400" dirty="0" smtClean="0">
                <a:solidFill>
                  <a:schemeClr val="dk2"/>
                </a:solidFill>
                <a:latin typeface="Lato" pitchFamily="34" charset="0"/>
                <a:ea typeface="Raleway"/>
                <a:cs typeface="Raleway"/>
                <a:sym typeface="Raleway"/>
              </a:rPr>
              <a:t>area. A contour of the area to be formed.</a:t>
            </a:r>
            <a:endParaRPr lang="en-US" sz="2400" dirty="0" smtClean="0">
              <a:solidFill>
                <a:schemeClr val="dk2"/>
              </a:solidFill>
              <a:latin typeface="Lato" pitchFamily="34" charset="0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126089"/>
            <a:ext cx="861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Mapping of disaster-stricken area:</a:t>
            </a:r>
          </a:p>
          <a:p>
            <a:pPr algn="ctr"/>
            <a:r>
              <a:rPr lang="en-US" sz="2000" dirty="0" smtClean="0"/>
              <a:t> Using this, we can locate the highest and most stable contour in the area  from which extraction (rescuing) is feasible</a:t>
            </a:r>
            <a:endParaRPr lang="en-US" sz="2000" dirty="0"/>
          </a:p>
        </p:txBody>
      </p:sp>
      <p:sp>
        <p:nvSpPr>
          <p:cNvPr id="2" name="AutoShape 2" descr="Related imag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246188" y="-1608138"/>
            <a:ext cx="5953125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 descr="C:\Users\asd\Desktop\pix4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3" t="8915" r="20976"/>
          <a:stretch/>
        </p:blipFill>
        <p:spPr bwMode="auto">
          <a:xfrm>
            <a:off x="1524000" y="0"/>
            <a:ext cx="6084237" cy="414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56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740510" y="1276350"/>
            <a:ext cx="3645601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en-US" sz="3600" dirty="0" smtClean="0"/>
              <a:t>Setting up communication</a:t>
            </a:r>
            <a:endParaRPr sz="3600" b="1" i="0" u="none" strike="noStrike" cap="none" dirty="0">
              <a:solidFill>
                <a:schemeClr val="dk2"/>
              </a:solidFill>
              <a:sym typeface="Raleway"/>
            </a:endParaRPr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2"/>
          </p:nvPr>
        </p:nvSpPr>
        <p:spPr>
          <a:xfrm>
            <a:off x="4876800" y="133350"/>
            <a:ext cx="40386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Clr>
                <a:schemeClr val="dk1"/>
              </a:buClr>
              <a:buSzPts val="2000"/>
            </a:pPr>
            <a:r>
              <a:rPr lang="en-US" sz="2400" dirty="0" smtClean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 hotspot (LAN) is set up using a </a:t>
            </a:r>
            <a:r>
              <a:rPr lang="en-US" sz="2400" dirty="0" err="1" smtClean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NodeMCU</a:t>
            </a:r>
            <a:r>
              <a:rPr lang="en-US" sz="2400" dirty="0" smtClean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on the drone. It is </a:t>
            </a:r>
            <a:r>
              <a:rPr lang="en-US" sz="2400" b="1" dirty="0" smtClean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local in connectivity.</a:t>
            </a:r>
          </a:p>
          <a:p>
            <a:pPr marL="558800" indent="-457200">
              <a:buClr>
                <a:schemeClr val="dk1"/>
              </a:buClr>
              <a:buSzPts val="2000"/>
            </a:pPr>
            <a:endParaRPr lang="en-US" sz="2400" dirty="0" smtClean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558800" indent="-457200">
              <a:buClr>
                <a:schemeClr val="dk1"/>
              </a:buClr>
              <a:buSzPts val="2000"/>
            </a:pPr>
            <a:r>
              <a:rPr lang="en-US" sz="2400" dirty="0" smtClean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An android application helps the victims to connect to this network, making a Wireless LAN and transmitting data</a:t>
            </a:r>
          </a:p>
          <a:p>
            <a:pPr marL="558800" indent="-457200">
              <a:buClr>
                <a:schemeClr val="dk1"/>
              </a:buClr>
              <a:buSzPts val="2000"/>
            </a:pPr>
            <a:endParaRPr lang="en-US" sz="2400" dirty="0" smtClean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01273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github.com/Future-Gadgets-Lab/FOS-Fire-SOS-System/raw/dev/Screenshots/Map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58883"/>
            <a:ext cx="4495800" cy="566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Product Sans" pitchFamily="34" charset="0"/>
              </a:rPr>
              <a:t>Position-</a:t>
            </a:r>
            <a:r>
              <a:rPr lang="en-US" sz="3600" dirty="0" err="1" smtClean="0">
                <a:latin typeface="Product Sans" pitchFamily="34" charset="0"/>
              </a:rPr>
              <a:t>localisation</a:t>
            </a:r>
            <a:r>
              <a:rPr lang="en-US" sz="3600" dirty="0" smtClean="0">
                <a:latin typeface="Product Sans" pitchFamily="34" charset="0"/>
              </a:rPr>
              <a:t> and alerting of victims</a:t>
            </a:r>
            <a:endParaRPr lang="en-US" sz="3600" dirty="0">
              <a:latin typeface="Product Sans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0" y="689250"/>
            <a:ext cx="4572000" cy="3025500"/>
          </a:xfrm>
        </p:spPr>
        <p:txBody>
          <a:bodyPr/>
          <a:lstStyle/>
          <a:p>
            <a:r>
              <a:rPr lang="en-US" sz="2200" dirty="0" smtClean="0">
                <a:latin typeface="Lato" pitchFamily="34" charset="0"/>
              </a:rPr>
              <a:t>Once connected, we can find the relative position of the victim using Wi-Fi positioning system</a:t>
            </a:r>
          </a:p>
          <a:p>
            <a:pPr marL="146050" indent="0">
              <a:buNone/>
            </a:pPr>
            <a:endParaRPr lang="en-US" sz="2200" dirty="0" smtClean="0">
              <a:latin typeface="Lato" pitchFamily="34" charset="0"/>
            </a:endParaRPr>
          </a:p>
          <a:p>
            <a:r>
              <a:rPr lang="en-US" sz="2200" dirty="0" smtClean="0">
                <a:latin typeface="Lato" pitchFamily="34" charset="0"/>
              </a:rPr>
              <a:t>Then, in accordance to the victim’s position, he /she may be directed to the highest point of the arena through the app or location-directed help may be sent if immobile.</a:t>
            </a:r>
            <a:endParaRPr lang="en-US" sz="2200" dirty="0">
              <a:latin typeface="Lato" pitchFamily="34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572000" y="57150"/>
            <a:ext cx="4572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ctr">
              <a:buNone/>
            </a:pPr>
            <a:r>
              <a:rPr lang="en-US" sz="2200" b="1" dirty="0" smtClean="0">
                <a:latin typeface="Lato" pitchFamily="34" charset="0"/>
              </a:rPr>
              <a:t>We also hope to achieve</a:t>
            </a:r>
            <a:endParaRPr lang="en-US" sz="2200" b="1" dirty="0">
              <a:latin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4632</TotalTime>
  <Words>349</Words>
  <Application>Microsoft Office PowerPoint</Application>
  <PresentationFormat>On-screen Show (16:9)</PresentationFormat>
  <Paragraphs>44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Product Sans</vt:lpstr>
      <vt:lpstr>Raleway</vt:lpstr>
      <vt:lpstr>Lato</vt:lpstr>
      <vt:lpstr>Arial Black</vt:lpstr>
      <vt:lpstr>Streamline</vt:lpstr>
      <vt:lpstr>Future Gadgets Lab Bharati Vidyapeeth’s College Of Engineering New Delhi   </vt:lpstr>
      <vt:lpstr>Meishu</vt:lpstr>
      <vt:lpstr>Problem </vt:lpstr>
      <vt:lpstr>Proposed Solution</vt:lpstr>
      <vt:lpstr>PowerPoint Presentation</vt:lpstr>
      <vt:lpstr>3D Mapping System</vt:lpstr>
      <vt:lpstr>PowerPoint Presentation</vt:lpstr>
      <vt:lpstr>Setting up communication</vt:lpstr>
      <vt:lpstr>Position-localisation and alerting of victims</vt:lpstr>
      <vt:lpstr>PowerPoint Presentation</vt:lpstr>
      <vt:lpstr>PowerPoint Presentation</vt:lpstr>
      <vt:lpstr>PowerPoint Presentation</vt:lpstr>
      <vt:lpstr>Questions and Suggestions please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Gadgets Lab JH2018028</dc:title>
  <dc:creator>Chetan Chawla</dc:creator>
  <cp:lastModifiedBy>Chetan Chawla</cp:lastModifiedBy>
  <cp:revision>43</cp:revision>
  <dcterms:modified xsi:type="dcterms:W3CDTF">2019-03-30T11:20:33Z</dcterms:modified>
</cp:coreProperties>
</file>