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TT Hoves" panose="020B0604020202020204" charset="0"/>
      <p:regular r:id="rId15"/>
    </p:embeddedFont>
    <p:embeddedFont>
      <p:font typeface="TT Hoves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046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openxmlformats.org/officeDocument/2006/relationships/tableStyles" Target="tableStyles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48371" y="-2546670"/>
            <a:ext cx="11221859" cy="11221859"/>
          </a:xfrm>
          <a:custGeom>
            <a:avLst/>
            <a:gdLst/>
            <a:ahLst/>
            <a:cxnLst/>
            <a:rect l="l" t="t" r="r" b="b"/>
            <a:pathLst>
              <a:path w="11221859" h="11221859">
                <a:moveTo>
                  <a:pt x="0" y="0"/>
                </a:moveTo>
                <a:lnTo>
                  <a:pt x="11221858" y="0"/>
                </a:lnTo>
                <a:lnTo>
                  <a:pt x="11221858" y="11221859"/>
                </a:lnTo>
                <a:lnTo>
                  <a:pt x="0" y="11221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3" name="TextBox 3"/>
          <p:cNvSpPr txBox="1"/>
          <p:nvPr/>
        </p:nvSpPr>
        <p:spPr>
          <a:xfrm>
            <a:off x="5484590" y="344568"/>
            <a:ext cx="140626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330761" y="344568"/>
            <a:ext cx="140626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id="5" name="Freeform 5"/>
          <p:cNvSpPr/>
          <p:nvPr/>
        </p:nvSpPr>
        <p:spPr>
          <a:xfrm>
            <a:off x="-4582229" y="4574018"/>
            <a:ext cx="11221859" cy="11221859"/>
          </a:xfrm>
          <a:custGeom>
            <a:avLst/>
            <a:gdLst/>
            <a:ahLst/>
            <a:cxnLst/>
            <a:rect l="l" t="t" r="r" b="b"/>
            <a:pathLst>
              <a:path w="11221859" h="11221859">
                <a:moveTo>
                  <a:pt x="0" y="0"/>
                </a:moveTo>
                <a:lnTo>
                  <a:pt x="11221858" y="0"/>
                </a:lnTo>
                <a:lnTo>
                  <a:pt x="11221858" y="11221859"/>
                </a:lnTo>
                <a:lnTo>
                  <a:pt x="0" y="11221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grpSp>
        <p:nvGrpSpPr>
          <p:cNvPr id="6" name="Group 6"/>
          <p:cNvGrpSpPr/>
          <p:nvPr/>
        </p:nvGrpSpPr>
        <p:grpSpPr>
          <a:xfrm>
            <a:off x="-963456" y="9171067"/>
            <a:ext cx="19680517" cy="1115933"/>
            <a:chOff x="0" y="0"/>
            <a:chExt cx="5183346" cy="29390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83346" cy="293908"/>
            </a:xfrm>
            <a:custGeom>
              <a:avLst/>
              <a:gdLst/>
              <a:ahLst/>
              <a:cxnLst/>
              <a:rect l="l" t="t" r="r" b="b"/>
              <a:pathLst>
                <a:path w="5183346" h="293908">
                  <a:moveTo>
                    <a:pt x="0" y="0"/>
                  </a:moveTo>
                  <a:lnTo>
                    <a:pt x="5183346" y="0"/>
                  </a:lnTo>
                  <a:lnTo>
                    <a:pt x="5183346" y="293908"/>
                  </a:lnTo>
                  <a:lnTo>
                    <a:pt x="0" y="293908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5183346" cy="351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484590" y="2670457"/>
            <a:ext cx="7549301" cy="2175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21"/>
              </a:lnSpc>
              <a:spcBef>
                <a:spcPct val="0"/>
              </a:spcBef>
            </a:pPr>
            <a:r>
              <a:rPr lang="en-US" sz="12658" b="1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Kriti 2025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21548" y="5229225"/>
            <a:ext cx="6193856" cy="783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22"/>
              </a:lnSpc>
            </a:pPr>
            <a:r>
              <a:rPr lang="en-US" sz="5750" b="1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Optimization PS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010268" y="9496662"/>
            <a:ext cx="4083332" cy="531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6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126789" y="-2986203"/>
            <a:ext cx="7624730" cy="7624730"/>
          </a:xfrm>
          <a:custGeom>
            <a:avLst/>
            <a:gdLst/>
            <a:ahLst/>
            <a:cxnLst/>
            <a:rect l="l" t="t" r="r" b="b"/>
            <a:pathLst>
              <a:path w="7624730" h="7624730">
                <a:moveTo>
                  <a:pt x="0" y="0"/>
                </a:moveTo>
                <a:lnTo>
                  <a:pt x="7624731" y="0"/>
                </a:lnTo>
                <a:lnTo>
                  <a:pt x="7624731" y="7624731"/>
                </a:lnTo>
                <a:lnTo>
                  <a:pt x="0" y="7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3" name="TextBox 3"/>
          <p:cNvSpPr txBox="1"/>
          <p:nvPr/>
        </p:nvSpPr>
        <p:spPr>
          <a:xfrm>
            <a:off x="1028700" y="1026188"/>
            <a:ext cx="8809251" cy="985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7"/>
              </a:lnSpc>
            </a:pPr>
            <a:r>
              <a:rPr lang="en-US" sz="7816" b="1" spc="-38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Edge Generation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85577" y="2722243"/>
            <a:ext cx="15966943" cy="5384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4361" lvl="1" indent="-427181" algn="just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Uses coordinate transformations to define segment boundaries.</a:t>
            </a:r>
          </a:p>
          <a:p>
            <a:pPr algn="just">
              <a:lnSpc>
                <a:spcPts val="5342"/>
              </a:lnSpc>
            </a:pPr>
            <a:endParaRPr lang="en-US" sz="3957" spc="237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marL="854361" lvl="1" indent="-427181" algn="just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Iterates through merged rectangles to construct the final shape.</a:t>
            </a:r>
          </a:p>
          <a:p>
            <a:pPr algn="just">
              <a:lnSpc>
                <a:spcPts val="5342"/>
              </a:lnSpc>
            </a:pPr>
            <a:endParaRPr lang="en-US" sz="3957" spc="237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marL="854361" lvl="1" indent="-427181" algn="just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Outputs results in a formatted structure.</a:t>
            </a:r>
          </a:p>
          <a:p>
            <a:pPr marL="0" lvl="0" indent="0" algn="just">
              <a:lnSpc>
                <a:spcPts val="5342"/>
              </a:lnSpc>
              <a:spcBef>
                <a:spcPct val="0"/>
              </a:spcBef>
            </a:pPr>
            <a:endParaRPr lang="en-US" sz="3957" spc="237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-963456" y="9171067"/>
            <a:ext cx="19680517" cy="1115933"/>
            <a:chOff x="0" y="0"/>
            <a:chExt cx="5183346" cy="29390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183346" cy="293908"/>
            </a:xfrm>
            <a:custGeom>
              <a:avLst/>
              <a:gdLst/>
              <a:ahLst/>
              <a:cxnLst/>
              <a:rect l="l" t="t" r="r" b="b"/>
              <a:pathLst>
                <a:path w="5183346" h="293908">
                  <a:moveTo>
                    <a:pt x="0" y="0"/>
                  </a:moveTo>
                  <a:lnTo>
                    <a:pt x="5183346" y="0"/>
                  </a:lnTo>
                  <a:lnTo>
                    <a:pt x="5183346" y="293908"/>
                  </a:lnTo>
                  <a:lnTo>
                    <a:pt x="0" y="293908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5183346" cy="351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010268" y="9496662"/>
            <a:ext cx="4083332" cy="531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6"/>
              </a:lnSpc>
            </a:p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126789" y="-2986203"/>
            <a:ext cx="7624730" cy="7624730"/>
          </a:xfrm>
          <a:custGeom>
            <a:avLst/>
            <a:gdLst/>
            <a:ahLst/>
            <a:cxnLst/>
            <a:rect l="l" t="t" r="r" b="b"/>
            <a:pathLst>
              <a:path w="7624730" h="7624730">
                <a:moveTo>
                  <a:pt x="0" y="0"/>
                </a:moveTo>
                <a:lnTo>
                  <a:pt x="7624731" y="0"/>
                </a:lnTo>
                <a:lnTo>
                  <a:pt x="7624731" y="7624731"/>
                </a:lnTo>
                <a:lnTo>
                  <a:pt x="0" y="7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3" name="TextBox 3"/>
          <p:cNvSpPr txBox="1"/>
          <p:nvPr/>
        </p:nvSpPr>
        <p:spPr>
          <a:xfrm>
            <a:off x="1028700" y="1228725"/>
            <a:ext cx="12483217" cy="985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7"/>
              </a:lnSpc>
            </a:pPr>
            <a:r>
              <a:rPr lang="en-US" sz="7816" b="1" spc="-38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Alternate Methods Explored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85577" y="2763913"/>
            <a:ext cx="15966943" cy="6059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4361" lvl="1" indent="-427181" algn="just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Linear Programming with variables as (x, y) coordinates of the vertices.</a:t>
            </a:r>
          </a:p>
          <a:p>
            <a:pPr algn="just">
              <a:lnSpc>
                <a:spcPts val="5342"/>
              </a:lnSpc>
            </a:pPr>
            <a:endParaRPr lang="en-US" sz="3957" spc="237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marL="854361" lvl="1" indent="-427181" algn="just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Constraining the vertices to form a polygon with its edges parallel to X or Y axis.</a:t>
            </a:r>
          </a:p>
          <a:p>
            <a:pPr algn="just">
              <a:lnSpc>
                <a:spcPts val="5342"/>
              </a:lnSpc>
            </a:pPr>
            <a:endParaRPr lang="en-US" sz="3957" spc="237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marL="854361" lvl="1" indent="-427181" algn="just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Using Ray Projection Method to find if the point is inside or outside the polygon.</a:t>
            </a:r>
          </a:p>
          <a:p>
            <a:pPr marL="0" lvl="0" indent="0" algn="just">
              <a:lnSpc>
                <a:spcPts val="5342"/>
              </a:lnSpc>
              <a:spcBef>
                <a:spcPct val="0"/>
              </a:spcBef>
            </a:pPr>
            <a:endParaRPr lang="en-US" sz="3957" spc="237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-963456" y="9171067"/>
            <a:ext cx="19680517" cy="1115933"/>
            <a:chOff x="0" y="0"/>
            <a:chExt cx="5183346" cy="29390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183346" cy="293908"/>
            </a:xfrm>
            <a:custGeom>
              <a:avLst/>
              <a:gdLst/>
              <a:ahLst/>
              <a:cxnLst/>
              <a:rect l="l" t="t" r="r" b="b"/>
              <a:pathLst>
                <a:path w="5183346" h="293908">
                  <a:moveTo>
                    <a:pt x="0" y="0"/>
                  </a:moveTo>
                  <a:lnTo>
                    <a:pt x="5183346" y="0"/>
                  </a:lnTo>
                  <a:lnTo>
                    <a:pt x="5183346" y="293908"/>
                  </a:lnTo>
                  <a:lnTo>
                    <a:pt x="0" y="293908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5183346" cy="351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010268" y="9496662"/>
            <a:ext cx="4083332" cy="531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6"/>
              </a:lnSpc>
            </a:pP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126789" y="-2986203"/>
            <a:ext cx="7624730" cy="7624730"/>
          </a:xfrm>
          <a:custGeom>
            <a:avLst/>
            <a:gdLst/>
            <a:ahLst/>
            <a:cxnLst/>
            <a:rect l="l" t="t" r="r" b="b"/>
            <a:pathLst>
              <a:path w="7624730" h="7624730">
                <a:moveTo>
                  <a:pt x="0" y="0"/>
                </a:moveTo>
                <a:lnTo>
                  <a:pt x="7624731" y="0"/>
                </a:lnTo>
                <a:lnTo>
                  <a:pt x="7624731" y="7624731"/>
                </a:lnTo>
                <a:lnTo>
                  <a:pt x="0" y="7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3" name="TextBox 3"/>
          <p:cNvSpPr txBox="1"/>
          <p:nvPr/>
        </p:nvSpPr>
        <p:spPr>
          <a:xfrm>
            <a:off x="1028700" y="1404717"/>
            <a:ext cx="13062145" cy="985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7"/>
              </a:lnSpc>
            </a:pPr>
            <a:r>
              <a:rPr lang="en-US" sz="7816" b="1" spc="-38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Performance Considerations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08452" y="3345704"/>
            <a:ext cx="15966943" cy="403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4361" lvl="1" indent="-427181" algn="just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Efficient use of prefix sums reduces computation time.</a:t>
            </a:r>
          </a:p>
          <a:p>
            <a:pPr algn="just">
              <a:lnSpc>
                <a:spcPts val="5342"/>
              </a:lnSpc>
            </a:pPr>
            <a:endParaRPr lang="en-US" sz="3957" spc="237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marL="854361" lvl="1" indent="-427181" algn="just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Sorting and merging optimize rectangle choices.</a:t>
            </a:r>
          </a:p>
          <a:p>
            <a:pPr algn="just">
              <a:lnSpc>
                <a:spcPts val="5342"/>
              </a:lnSpc>
            </a:pPr>
            <a:endParaRPr lang="en-US" sz="3957" spc="237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marL="854361" lvl="1" indent="-427181" algn="just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Complexity considerations for large grid sizes.</a:t>
            </a:r>
          </a:p>
          <a:p>
            <a:pPr marL="0" lvl="0" indent="0" algn="just">
              <a:lnSpc>
                <a:spcPts val="5342"/>
              </a:lnSpc>
              <a:spcBef>
                <a:spcPct val="0"/>
              </a:spcBef>
            </a:pPr>
            <a:endParaRPr lang="en-US" sz="3957" spc="237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-963456" y="9171067"/>
            <a:ext cx="19680517" cy="1115933"/>
            <a:chOff x="0" y="0"/>
            <a:chExt cx="5183346" cy="29390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183346" cy="293908"/>
            </a:xfrm>
            <a:custGeom>
              <a:avLst/>
              <a:gdLst/>
              <a:ahLst/>
              <a:cxnLst/>
              <a:rect l="l" t="t" r="r" b="b"/>
              <a:pathLst>
                <a:path w="5183346" h="293908">
                  <a:moveTo>
                    <a:pt x="0" y="0"/>
                  </a:moveTo>
                  <a:lnTo>
                    <a:pt x="5183346" y="0"/>
                  </a:lnTo>
                  <a:lnTo>
                    <a:pt x="5183346" y="293908"/>
                  </a:lnTo>
                  <a:lnTo>
                    <a:pt x="0" y="293908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5183346" cy="351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010268" y="9496662"/>
            <a:ext cx="4083332" cy="531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6"/>
              </a:lnSpc>
            </a:p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93642" y="9079517"/>
            <a:ext cx="19680517" cy="1704491"/>
            <a:chOff x="0" y="0"/>
            <a:chExt cx="5183346" cy="4489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83346" cy="448919"/>
            </a:xfrm>
            <a:custGeom>
              <a:avLst/>
              <a:gdLst/>
              <a:ahLst/>
              <a:cxnLst/>
              <a:rect l="l" t="t" r="r" b="b"/>
              <a:pathLst>
                <a:path w="5183346" h="448919">
                  <a:moveTo>
                    <a:pt x="0" y="0"/>
                  </a:moveTo>
                  <a:lnTo>
                    <a:pt x="5183346" y="0"/>
                  </a:lnTo>
                  <a:lnTo>
                    <a:pt x="5183346" y="448919"/>
                  </a:lnTo>
                  <a:lnTo>
                    <a:pt x="0" y="448919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183346" cy="5060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468" y="9279071"/>
            <a:ext cx="4594301" cy="652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364"/>
              </a:lnSpc>
              <a:spcBef>
                <a:spcPct val="0"/>
              </a:spcBef>
            </a:pPr>
            <a:r>
              <a:rPr lang="en-US" sz="3831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Optimization PS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78315" y="9340504"/>
            <a:ext cx="4180631" cy="591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81"/>
              </a:lnSpc>
              <a:spcBef>
                <a:spcPct val="0"/>
              </a:spcBef>
            </a:pPr>
            <a:r>
              <a:rPr lang="en-US" sz="3486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Kriti 2025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47361" y="3547483"/>
            <a:ext cx="10598510" cy="2084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418"/>
              </a:lnSpc>
            </a:pPr>
            <a:r>
              <a:rPr lang="en-US" sz="16402" b="1" spc="-803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Thank You</a:t>
            </a:r>
          </a:p>
        </p:txBody>
      </p:sp>
      <p:sp>
        <p:nvSpPr>
          <p:cNvPr id="8" name="Freeform 8"/>
          <p:cNvSpPr/>
          <p:nvPr/>
        </p:nvSpPr>
        <p:spPr>
          <a:xfrm>
            <a:off x="-3126789" y="-2986203"/>
            <a:ext cx="7624730" cy="7624730"/>
          </a:xfrm>
          <a:custGeom>
            <a:avLst/>
            <a:gdLst/>
            <a:ahLst/>
            <a:cxnLst/>
            <a:rect l="l" t="t" r="r" b="b"/>
            <a:pathLst>
              <a:path w="7624730" h="7624730">
                <a:moveTo>
                  <a:pt x="0" y="0"/>
                </a:moveTo>
                <a:lnTo>
                  <a:pt x="7624731" y="0"/>
                </a:lnTo>
                <a:lnTo>
                  <a:pt x="7624731" y="7624731"/>
                </a:lnTo>
                <a:lnTo>
                  <a:pt x="0" y="7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126789" y="-2986203"/>
            <a:ext cx="7624730" cy="7624730"/>
          </a:xfrm>
          <a:custGeom>
            <a:avLst/>
            <a:gdLst/>
            <a:ahLst/>
            <a:cxnLst/>
            <a:rect l="l" t="t" r="r" b="b"/>
            <a:pathLst>
              <a:path w="7624730" h="7624730">
                <a:moveTo>
                  <a:pt x="0" y="0"/>
                </a:moveTo>
                <a:lnTo>
                  <a:pt x="7624731" y="0"/>
                </a:lnTo>
                <a:lnTo>
                  <a:pt x="7624731" y="7624731"/>
                </a:lnTo>
                <a:lnTo>
                  <a:pt x="0" y="7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3" name="TextBox 3"/>
          <p:cNvSpPr txBox="1"/>
          <p:nvPr/>
        </p:nvSpPr>
        <p:spPr>
          <a:xfrm>
            <a:off x="1028700" y="1026188"/>
            <a:ext cx="7117000" cy="985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7"/>
              </a:lnSpc>
            </a:pPr>
            <a:r>
              <a:rPr lang="en-US" sz="7816" b="1" spc="-38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85577" y="2722243"/>
            <a:ext cx="15966943" cy="6059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4361" lvl="1" indent="-427181" algn="just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Our program processes a grid-based dataset to determine optimal divisions and extract key values.</a:t>
            </a:r>
          </a:p>
          <a:p>
            <a:pPr algn="just">
              <a:lnSpc>
                <a:spcPts val="5342"/>
              </a:lnSpc>
            </a:pPr>
            <a:endParaRPr lang="en-US" sz="3957" spc="237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marL="854361" lvl="1" indent="-427181" algn="just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It reads data from input files, performs calculations, and outputs optimized grid segmentations.</a:t>
            </a:r>
          </a:p>
          <a:p>
            <a:pPr algn="just">
              <a:lnSpc>
                <a:spcPts val="5342"/>
              </a:lnSpc>
            </a:pPr>
            <a:endParaRPr lang="en-US" sz="3957" spc="237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marL="854361" lvl="1" indent="-427181" algn="just">
              <a:lnSpc>
                <a:spcPts val="5342"/>
              </a:lnSpc>
              <a:spcBef>
                <a:spcPct val="0"/>
              </a:spcBef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The approach involves matrix operations, sorting, and optimization techniques.</a:t>
            </a:r>
          </a:p>
          <a:p>
            <a:pPr marL="0" lvl="0" indent="0" algn="just">
              <a:lnSpc>
                <a:spcPts val="5342"/>
              </a:lnSpc>
              <a:spcBef>
                <a:spcPct val="0"/>
              </a:spcBef>
            </a:pPr>
            <a:endParaRPr lang="en-US" sz="3957" spc="237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-963456" y="9171067"/>
            <a:ext cx="19680517" cy="1115933"/>
            <a:chOff x="0" y="0"/>
            <a:chExt cx="5183346" cy="29390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183346" cy="293908"/>
            </a:xfrm>
            <a:custGeom>
              <a:avLst/>
              <a:gdLst/>
              <a:ahLst/>
              <a:cxnLst/>
              <a:rect l="l" t="t" r="r" b="b"/>
              <a:pathLst>
                <a:path w="5183346" h="293908">
                  <a:moveTo>
                    <a:pt x="0" y="0"/>
                  </a:moveTo>
                  <a:lnTo>
                    <a:pt x="5183346" y="0"/>
                  </a:lnTo>
                  <a:lnTo>
                    <a:pt x="5183346" y="293908"/>
                  </a:lnTo>
                  <a:lnTo>
                    <a:pt x="0" y="293908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5183346" cy="351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010268" y="9496662"/>
            <a:ext cx="4083332" cy="531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6"/>
              </a:lnSpc>
            </a:p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126789" y="-2986203"/>
            <a:ext cx="7624730" cy="7624730"/>
          </a:xfrm>
          <a:custGeom>
            <a:avLst/>
            <a:gdLst/>
            <a:ahLst/>
            <a:cxnLst/>
            <a:rect l="l" t="t" r="r" b="b"/>
            <a:pathLst>
              <a:path w="7624730" h="7624730">
                <a:moveTo>
                  <a:pt x="0" y="0"/>
                </a:moveTo>
                <a:lnTo>
                  <a:pt x="7624731" y="0"/>
                </a:lnTo>
                <a:lnTo>
                  <a:pt x="7624731" y="7624731"/>
                </a:lnTo>
                <a:lnTo>
                  <a:pt x="0" y="7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3" name="TextBox 3"/>
          <p:cNvSpPr txBox="1"/>
          <p:nvPr/>
        </p:nvSpPr>
        <p:spPr>
          <a:xfrm>
            <a:off x="1028700" y="1026188"/>
            <a:ext cx="7117000" cy="985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7"/>
              </a:lnSpc>
            </a:pPr>
            <a:r>
              <a:rPr lang="en-US" sz="7816" b="1" spc="-38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Code Overview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85577" y="2722243"/>
            <a:ext cx="15966943" cy="5384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4361" lvl="1" indent="-427181" algn="just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Reads input from files and initializes grid structures.</a:t>
            </a:r>
          </a:p>
          <a:p>
            <a:pPr algn="just">
              <a:lnSpc>
                <a:spcPts val="5342"/>
              </a:lnSpc>
            </a:pPr>
            <a:endParaRPr lang="en-US" sz="3957" spc="237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marL="854361" lvl="1" indent="-427181" algn="just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Computes factors of 10,000 to determine possible divisions.</a:t>
            </a:r>
          </a:p>
          <a:p>
            <a:pPr algn="just">
              <a:lnSpc>
                <a:spcPts val="5342"/>
              </a:lnSpc>
            </a:pPr>
            <a:endParaRPr lang="en-US" sz="3957" spc="237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marL="854361" lvl="1" indent="-427181" algn="just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Processes data to find optimal rectangular regions.</a:t>
            </a:r>
          </a:p>
          <a:p>
            <a:pPr algn="just">
              <a:lnSpc>
                <a:spcPts val="5342"/>
              </a:lnSpc>
            </a:pPr>
            <a:endParaRPr lang="en-US" sz="3957" spc="237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marL="854361" lvl="1" indent="-427181" algn="just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Outputs edges for further processing or visualization.</a:t>
            </a:r>
          </a:p>
          <a:p>
            <a:pPr marL="0" lvl="0" indent="0" algn="just">
              <a:lnSpc>
                <a:spcPts val="5342"/>
              </a:lnSpc>
              <a:spcBef>
                <a:spcPct val="0"/>
              </a:spcBef>
            </a:pPr>
            <a:endParaRPr lang="en-US" sz="3957" spc="237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-963456" y="9171067"/>
            <a:ext cx="19680517" cy="1115933"/>
            <a:chOff x="0" y="0"/>
            <a:chExt cx="5183346" cy="29390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183346" cy="293908"/>
            </a:xfrm>
            <a:custGeom>
              <a:avLst/>
              <a:gdLst/>
              <a:ahLst/>
              <a:cxnLst/>
              <a:rect l="l" t="t" r="r" b="b"/>
              <a:pathLst>
                <a:path w="5183346" h="293908">
                  <a:moveTo>
                    <a:pt x="0" y="0"/>
                  </a:moveTo>
                  <a:lnTo>
                    <a:pt x="5183346" y="0"/>
                  </a:lnTo>
                  <a:lnTo>
                    <a:pt x="5183346" y="293908"/>
                  </a:lnTo>
                  <a:lnTo>
                    <a:pt x="0" y="293908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5183346" cy="351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010268" y="9496662"/>
            <a:ext cx="4083332" cy="531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6"/>
              </a:lnSpc>
            </a:p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126789" y="-2986203"/>
            <a:ext cx="7624730" cy="7624730"/>
          </a:xfrm>
          <a:custGeom>
            <a:avLst/>
            <a:gdLst/>
            <a:ahLst/>
            <a:cxnLst/>
            <a:rect l="l" t="t" r="r" b="b"/>
            <a:pathLst>
              <a:path w="7624730" h="7624730">
                <a:moveTo>
                  <a:pt x="0" y="0"/>
                </a:moveTo>
                <a:lnTo>
                  <a:pt x="7624731" y="0"/>
                </a:lnTo>
                <a:lnTo>
                  <a:pt x="7624731" y="7624731"/>
                </a:lnTo>
                <a:lnTo>
                  <a:pt x="0" y="7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3" name="TextBox 3"/>
          <p:cNvSpPr txBox="1"/>
          <p:nvPr/>
        </p:nvSpPr>
        <p:spPr>
          <a:xfrm>
            <a:off x="1028700" y="1404717"/>
            <a:ext cx="15155192" cy="985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7"/>
              </a:lnSpc>
            </a:pPr>
            <a:r>
              <a:rPr lang="en-US" sz="7816" b="1" spc="-38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File Handling &amp; Input Processing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08452" y="3323438"/>
            <a:ext cx="15966943" cy="403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4361" lvl="1" indent="-427181" algn="just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Reads data from multiple input files using `freopen`.</a:t>
            </a:r>
          </a:p>
          <a:p>
            <a:pPr algn="just">
              <a:lnSpc>
                <a:spcPts val="5342"/>
              </a:lnSpc>
            </a:pPr>
            <a:endParaRPr lang="en-US" sz="3957" spc="237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marL="854361" lvl="1" indent="-427181" algn="just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Parses integer values and initializes matrices.</a:t>
            </a:r>
          </a:p>
          <a:p>
            <a:pPr algn="just">
              <a:lnSpc>
                <a:spcPts val="5342"/>
              </a:lnSpc>
            </a:pPr>
            <a:endParaRPr lang="en-US" sz="3957" spc="237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marL="854361" lvl="1" indent="-427181" algn="just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Stores values in a 2D vector for further computations.</a:t>
            </a:r>
          </a:p>
          <a:p>
            <a:pPr marL="0" lvl="0" indent="0" algn="just">
              <a:lnSpc>
                <a:spcPts val="5342"/>
              </a:lnSpc>
              <a:spcBef>
                <a:spcPct val="0"/>
              </a:spcBef>
            </a:pPr>
            <a:endParaRPr lang="en-US" sz="3957" spc="237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-963456" y="9171067"/>
            <a:ext cx="19680517" cy="1115933"/>
            <a:chOff x="0" y="0"/>
            <a:chExt cx="5183346" cy="29390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183346" cy="293908"/>
            </a:xfrm>
            <a:custGeom>
              <a:avLst/>
              <a:gdLst/>
              <a:ahLst/>
              <a:cxnLst/>
              <a:rect l="l" t="t" r="r" b="b"/>
              <a:pathLst>
                <a:path w="5183346" h="293908">
                  <a:moveTo>
                    <a:pt x="0" y="0"/>
                  </a:moveTo>
                  <a:lnTo>
                    <a:pt x="5183346" y="0"/>
                  </a:lnTo>
                  <a:lnTo>
                    <a:pt x="5183346" y="293908"/>
                  </a:lnTo>
                  <a:lnTo>
                    <a:pt x="0" y="293908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5183346" cy="351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010268" y="9496662"/>
            <a:ext cx="4083332" cy="531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6"/>
              </a:lnSpc>
            </a:p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126789" y="-2986203"/>
            <a:ext cx="7624730" cy="7624730"/>
          </a:xfrm>
          <a:custGeom>
            <a:avLst/>
            <a:gdLst/>
            <a:ahLst/>
            <a:cxnLst/>
            <a:rect l="l" t="t" r="r" b="b"/>
            <a:pathLst>
              <a:path w="7624730" h="7624730">
                <a:moveTo>
                  <a:pt x="0" y="0"/>
                </a:moveTo>
                <a:lnTo>
                  <a:pt x="7624731" y="0"/>
                </a:lnTo>
                <a:lnTo>
                  <a:pt x="7624731" y="7624731"/>
                </a:lnTo>
                <a:lnTo>
                  <a:pt x="0" y="7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3" name="TextBox 3"/>
          <p:cNvSpPr txBox="1"/>
          <p:nvPr/>
        </p:nvSpPr>
        <p:spPr>
          <a:xfrm>
            <a:off x="1028700" y="1026188"/>
            <a:ext cx="10234304" cy="985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7"/>
              </a:lnSpc>
            </a:pPr>
            <a:r>
              <a:rPr lang="en-US" sz="7816" b="1" spc="-38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Data Structures Used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85577" y="2731768"/>
            <a:ext cx="16368348" cy="5955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878" lvl="1" indent="-377939" algn="just">
              <a:lnSpc>
                <a:spcPts val="4726"/>
              </a:lnSpc>
              <a:buFont typeface="Arial"/>
              <a:buChar char="•"/>
            </a:pPr>
            <a:r>
              <a:rPr lang="en-US" sz="3501" spc="210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vector&lt;vector&lt;int&gt;&gt; v(10001, arr(10001, 0)): Stores input values.</a:t>
            </a:r>
          </a:p>
          <a:p>
            <a:pPr algn="just">
              <a:lnSpc>
                <a:spcPts val="4726"/>
              </a:lnSpc>
            </a:pPr>
            <a:endParaRPr lang="en-US" sz="3501" spc="210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marL="755878" lvl="1" indent="-377939" algn="just">
              <a:lnSpc>
                <a:spcPts val="4726"/>
              </a:lnSpc>
              <a:buFont typeface="Arial"/>
              <a:buChar char="•"/>
            </a:pPr>
            <a:r>
              <a:rPr lang="en-US" sz="3501" spc="210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vector&lt;vector&lt;int&gt;&gt; pre(10002, arr(10002, 0)): Prefix sum matrix.</a:t>
            </a:r>
          </a:p>
          <a:p>
            <a:pPr algn="just">
              <a:lnSpc>
                <a:spcPts val="4726"/>
              </a:lnSpc>
            </a:pPr>
            <a:endParaRPr lang="en-US" sz="3501" spc="210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marL="755878" lvl="1" indent="-377939" algn="just">
              <a:lnSpc>
                <a:spcPts val="4726"/>
              </a:lnSpc>
              <a:buFont typeface="Arial"/>
              <a:buChar char="•"/>
            </a:pPr>
            <a:r>
              <a:rPr lang="en-US" sz="3501" spc="210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vector&lt;pair&lt;int, vector&lt;int&gt;&gt;&gt; s: Stores candidate rectangles sorted by value.</a:t>
            </a:r>
          </a:p>
          <a:p>
            <a:pPr algn="just">
              <a:lnSpc>
                <a:spcPts val="4726"/>
              </a:lnSpc>
            </a:pPr>
            <a:endParaRPr lang="en-US" sz="3501" spc="210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marL="755878" lvl="1" indent="-377939" algn="just">
              <a:lnSpc>
                <a:spcPts val="4726"/>
              </a:lnSpc>
              <a:buFont typeface="Arial"/>
              <a:buChar char="•"/>
            </a:pPr>
            <a:r>
              <a:rPr lang="en-US" sz="3501" spc="210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vector&lt;pair&lt;pair&lt;float, float&gt;, pair&lt;float, float&gt;&gt;&gt; edges: Stores output edges</a:t>
            </a:r>
          </a:p>
          <a:p>
            <a:pPr marL="0" lvl="0" indent="0" algn="just">
              <a:lnSpc>
                <a:spcPts val="4726"/>
              </a:lnSpc>
              <a:spcBef>
                <a:spcPct val="0"/>
              </a:spcBef>
            </a:pPr>
            <a:endParaRPr lang="en-US" sz="3501" spc="210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-963456" y="9171067"/>
            <a:ext cx="19680517" cy="1115933"/>
            <a:chOff x="0" y="0"/>
            <a:chExt cx="5183346" cy="29390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183346" cy="293908"/>
            </a:xfrm>
            <a:custGeom>
              <a:avLst/>
              <a:gdLst/>
              <a:ahLst/>
              <a:cxnLst/>
              <a:rect l="l" t="t" r="r" b="b"/>
              <a:pathLst>
                <a:path w="5183346" h="293908">
                  <a:moveTo>
                    <a:pt x="0" y="0"/>
                  </a:moveTo>
                  <a:lnTo>
                    <a:pt x="5183346" y="0"/>
                  </a:lnTo>
                  <a:lnTo>
                    <a:pt x="5183346" y="293908"/>
                  </a:lnTo>
                  <a:lnTo>
                    <a:pt x="0" y="293908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5183346" cy="351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010268" y="9496662"/>
            <a:ext cx="4083332" cy="531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6"/>
              </a:lnSpc>
            </a:p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126789" y="-2986203"/>
            <a:ext cx="7624730" cy="7624730"/>
          </a:xfrm>
          <a:custGeom>
            <a:avLst/>
            <a:gdLst/>
            <a:ahLst/>
            <a:cxnLst/>
            <a:rect l="l" t="t" r="r" b="b"/>
            <a:pathLst>
              <a:path w="7624730" h="7624730">
                <a:moveTo>
                  <a:pt x="0" y="0"/>
                </a:moveTo>
                <a:lnTo>
                  <a:pt x="7624731" y="0"/>
                </a:lnTo>
                <a:lnTo>
                  <a:pt x="7624731" y="7624731"/>
                </a:lnTo>
                <a:lnTo>
                  <a:pt x="0" y="7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grpSp>
        <p:nvGrpSpPr>
          <p:cNvPr id="3" name="Group 3"/>
          <p:cNvGrpSpPr/>
          <p:nvPr/>
        </p:nvGrpSpPr>
        <p:grpSpPr>
          <a:xfrm>
            <a:off x="-963456" y="9171067"/>
            <a:ext cx="19680517" cy="1115933"/>
            <a:chOff x="0" y="0"/>
            <a:chExt cx="5183346" cy="29390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183346" cy="293908"/>
            </a:xfrm>
            <a:custGeom>
              <a:avLst/>
              <a:gdLst/>
              <a:ahLst/>
              <a:cxnLst/>
              <a:rect l="l" t="t" r="r" b="b"/>
              <a:pathLst>
                <a:path w="5183346" h="293908">
                  <a:moveTo>
                    <a:pt x="0" y="0"/>
                  </a:moveTo>
                  <a:lnTo>
                    <a:pt x="5183346" y="0"/>
                  </a:lnTo>
                  <a:lnTo>
                    <a:pt x="5183346" y="293908"/>
                  </a:lnTo>
                  <a:lnTo>
                    <a:pt x="0" y="293908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5183346" cy="351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9978571" y="2529945"/>
            <a:ext cx="7280729" cy="5767702"/>
          </a:xfrm>
          <a:custGeom>
            <a:avLst/>
            <a:gdLst/>
            <a:ahLst/>
            <a:cxnLst/>
            <a:rect l="l" t="t" r="r" b="b"/>
            <a:pathLst>
              <a:path w="7280729" h="5767702">
                <a:moveTo>
                  <a:pt x="0" y="0"/>
                </a:moveTo>
                <a:lnTo>
                  <a:pt x="7280729" y="0"/>
                </a:lnTo>
                <a:lnTo>
                  <a:pt x="7280729" y="5767702"/>
                </a:lnTo>
                <a:lnTo>
                  <a:pt x="0" y="57677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p/>
        </p:txBody>
      </p:sp>
      <p:sp>
        <p:nvSpPr>
          <p:cNvPr id="7" name="TextBox 7"/>
          <p:cNvSpPr txBox="1"/>
          <p:nvPr/>
        </p:nvSpPr>
        <p:spPr>
          <a:xfrm>
            <a:off x="1028700" y="1026188"/>
            <a:ext cx="14420399" cy="985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7"/>
              </a:lnSpc>
            </a:pPr>
            <a:r>
              <a:rPr lang="en-US" sz="7816" b="1" spc="-38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Factor Calculation and Divisions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85577" y="3120758"/>
            <a:ext cx="8949871" cy="4519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6616" lvl="1" indent="-408308" algn="just">
              <a:lnSpc>
                <a:spcPts val="5106"/>
              </a:lnSpc>
              <a:buFont typeface="Arial"/>
              <a:buChar char="•"/>
            </a:pPr>
            <a:r>
              <a:rPr lang="en-US" sz="3782" spc="226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Determines factors of 10,000 to divide the grid.</a:t>
            </a:r>
          </a:p>
          <a:p>
            <a:pPr marL="816616" lvl="1" indent="-408308" algn="just">
              <a:lnSpc>
                <a:spcPts val="5106"/>
              </a:lnSpc>
              <a:buFont typeface="Arial"/>
              <a:buChar char="•"/>
            </a:pPr>
            <a:r>
              <a:rPr lang="en-US" sz="3782" spc="226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Iterates through factors to find optimal rectangular divisions.</a:t>
            </a:r>
          </a:p>
          <a:p>
            <a:pPr marL="816616" lvl="1" indent="-408308" algn="just">
              <a:lnSpc>
                <a:spcPts val="5106"/>
              </a:lnSpc>
              <a:buFont typeface="Arial"/>
              <a:buChar char="•"/>
            </a:pPr>
            <a:r>
              <a:rPr lang="en-US" sz="3782" spc="226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Uses a nested loop to iterate through potential division values.</a:t>
            </a:r>
          </a:p>
          <a:p>
            <a:pPr marL="0" lvl="0" indent="0" algn="just">
              <a:lnSpc>
                <a:spcPts val="5106"/>
              </a:lnSpc>
              <a:spcBef>
                <a:spcPct val="0"/>
              </a:spcBef>
            </a:pPr>
            <a:endParaRPr lang="en-US" sz="3782" spc="226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010268" y="9496662"/>
            <a:ext cx="4083332" cy="531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6"/>
              </a:lnSpc>
            </a:p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126789" y="-2986203"/>
            <a:ext cx="7624730" cy="7624730"/>
          </a:xfrm>
          <a:custGeom>
            <a:avLst/>
            <a:gdLst/>
            <a:ahLst/>
            <a:cxnLst/>
            <a:rect l="l" t="t" r="r" b="b"/>
            <a:pathLst>
              <a:path w="7624730" h="7624730">
                <a:moveTo>
                  <a:pt x="0" y="0"/>
                </a:moveTo>
                <a:lnTo>
                  <a:pt x="7624731" y="0"/>
                </a:lnTo>
                <a:lnTo>
                  <a:pt x="7624731" y="7624731"/>
                </a:lnTo>
                <a:lnTo>
                  <a:pt x="0" y="7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grpSp>
        <p:nvGrpSpPr>
          <p:cNvPr id="3" name="Group 3"/>
          <p:cNvGrpSpPr/>
          <p:nvPr/>
        </p:nvGrpSpPr>
        <p:grpSpPr>
          <a:xfrm>
            <a:off x="-963456" y="9171067"/>
            <a:ext cx="19680517" cy="1115933"/>
            <a:chOff x="0" y="0"/>
            <a:chExt cx="5183346" cy="29390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183346" cy="293908"/>
            </a:xfrm>
            <a:custGeom>
              <a:avLst/>
              <a:gdLst/>
              <a:ahLst/>
              <a:cxnLst/>
              <a:rect l="l" t="t" r="r" b="b"/>
              <a:pathLst>
                <a:path w="5183346" h="293908">
                  <a:moveTo>
                    <a:pt x="0" y="0"/>
                  </a:moveTo>
                  <a:lnTo>
                    <a:pt x="5183346" y="0"/>
                  </a:lnTo>
                  <a:lnTo>
                    <a:pt x="5183346" y="293908"/>
                  </a:lnTo>
                  <a:lnTo>
                    <a:pt x="0" y="293908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5183346" cy="351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9656129" y="2267572"/>
            <a:ext cx="7894545" cy="5751857"/>
          </a:xfrm>
          <a:custGeom>
            <a:avLst/>
            <a:gdLst/>
            <a:ahLst/>
            <a:cxnLst/>
            <a:rect l="l" t="t" r="r" b="b"/>
            <a:pathLst>
              <a:path w="7894545" h="5751857">
                <a:moveTo>
                  <a:pt x="0" y="0"/>
                </a:moveTo>
                <a:lnTo>
                  <a:pt x="7894545" y="0"/>
                </a:lnTo>
                <a:lnTo>
                  <a:pt x="7894545" y="5751856"/>
                </a:lnTo>
                <a:lnTo>
                  <a:pt x="0" y="57518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p/>
        </p:txBody>
      </p:sp>
      <p:sp>
        <p:nvSpPr>
          <p:cNvPr id="7" name="TextBox 7"/>
          <p:cNvSpPr txBox="1"/>
          <p:nvPr/>
        </p:nvSpPr>
        <p:spPr>
          <a:xfrm>
            <a:off x="1028700" y="1026188"/>
            <a:ext cx="14977060" cy="985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7"/>
              </a:lnSpc>
            </a:pPr>
            <a:r>
              <a:rPr lang="en-US" sz="7816" b="1" spc="-38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Merging Rectangles in Each Row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85577" y="2536119"/>
            <a:ext cx="8458423" cy="54833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1225" lvl="1" indent="-385612" algn="just">
              <a:lnSpc>
                <a:spcPts val="4822"/>
              </a:lnSpc>
              <a:buFont typeface="Arial"/>
              <a:buChar char="•"/>
            </a:pPr>
            <a:r>
              <a:rPr lang="en-US" sz="3572" spc="214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After forming rectangles, we iterate through each row.</a:t>
            </a:r>
          </a:p>
          <a:p>
            <a:pPr marL="771225" lvl="1" indent="-385612" algn="just">
              <a:lnSpc>
                <a:spcPts val="4822"/>
              </a:lnSpc>
              <a:buFont typeface="Arial"/>
              <a:buChar char="•"/>
            </a:pPr>
            <a:r>
              <a:rPr lang="en-US" sz="3572" spc="214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Adjacent rectangles are merged if they do not enclose a total negative value.</a:t>
            </a:r>
          </a:p>
          <a:p>
            <a:pPr marL="771225" lvl="1" indent="-385612" algn="just">
              <a:lnSpc>
                <a:spcPts val="4822"/>
              </a:lnSpc>
              <a:buFont typeface="Arial"/>
              <a:buChar char="•"/>
            </a:pPr>
            <a:r>
              <a:rPr lang="en-US" sz="3572" spc="214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This step reduces the number of separate regions and simplifies final polygon formation.</a:t>
            </a:r>
          </a:p>
          <a:p>
            <a:pPr marL="0" lvl="0" indent="0" algn="just">
              <a:lnSpc>
                <a:spcPts val="4822"/>
              </a:lnSpc>
              <a:spcBef>
                <a:spcPct val="0"/>
              </a:spcBef>
            </a:pPr>
            <a:endParaRPr lang="en-US" sz="3572" spc="214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010268" y="9496662"/>
            <a:ext cx="4083332" cy="531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6"/>
              </a:lnSpc>
            </a:p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126789" y="-2986203"/>
            <a:ext cx="7624730" cy="7624730"/>
          </a:xfrm>
          <a:custGeom>
            <a:avLst/>
            <a:gdLst/>
            <a:ahLst/>
            <a:cxnLst/>
            <a:rect l="l" t="t" r="r" b="b"/>
            <a:pathLst>
              <a:path w="7624730" h="7624730">
                <a:moveTo>
                  <a:pt x="0" y="0"/>
                </a:moveTo>
                <a:lnTo>
                  <a:pt x="7624731" y="0"/>
                </a:lnTo>
                <a:lnTo>
                  <a:pt x="7624731" y="7624731"/>
                </a:lnTo>
                <a:lnTo>
                  <a:pt x="0" y="7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3" name="TextBox 3"/>
          <p:cNvSpPr txBox="1"/>
          <p:nvPr/>
        </p:nvSpPr>
        <p:spPr>
          <a:xfrm>
            <a:off x="1028700" y="1026188"/>
            <a:ext cx="11481226" cy="985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7"/>
              </a:lnSpc>
            </a:pPr>
            <a:r>
              <a:rPr lang="en-US" sz="7816" b="1" spc="-38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Sorting and Optimization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85577" y="2722243"/>
            <a:ext cx="15966943" cy="5384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4361" lvl="1" indent="-427181" algn="just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Calculates enclosed values for each rectangular segment.</a:t>
            </a:r>
          </a:p>
          <a:p>
            <a:pPr algn="just">
              <a:lnSpc>
                <a:spcPts val="5342"/>
              </a:lnSpc>
            </a:pPr>
            <a:endParaRPr lang="en-US" sz="3957" spc="237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marL="854361" lvl="1" indent="-427181" algn="just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Sorts values to maximize total sum.</a:t>
            </a:r>
          </a:p>
          <a:p>
            <a:pPr algn="just">
              <a:lnSpc>
                <a:spcPts val="5342"/>
              </a:lnSpc>
            </a:pPr>
            <a:endParaRPr lang="en-US" sz="3957" spc="237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marL="854361" lvl="1" indent="-427181" algn="just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Keeps the top 200 rectangles with the highest sum.</a:t>
            </a:r>
          </a:p>
          <a:p>
            <a:pPr algn="just">
              <a:lnSpc>
                <a:spcPts val="5342"/>
              </a:lnSpc>
            </a:pPr>
            <a:endParaRPr lang="en-US" sz="3957" spc="237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marL="854361" lvl="1" indent="-427181" algn="just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Stores best-case rectangles for further processing.</a:t>
            </a:r>
          </a:p>
          <a:p>
            <a:pPr marL="0" lvl="0" indent="0" algn="just">
              <a:lnSpc>
                <a:spcPts val="5342"/>
              </a:lnSpc>
              <a:spcBef>
                <a:spcPct val="0"/>
              </a:spcBef>
            </a:pPr>
            <a:endParaRPr lang="en-US" sz="3957" spc="237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-963456" y="9171067"/>
            <a:ext cx="19680517" cy="1115933"/>
            <a:chOff x="0" y="0"/>
            <a:chExt cx="5183346" cy="29390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183346" cy="293908"/>
            </a:xfrm>
            <a:custGeom>
              <a:avLst/>
              <a:gdLst/>
              <a:ahLst/>
              <a:cxnLst/>
              <a:rect l="l" t="t" r="r" b="b"/>
              <a:pathLst>
                <a:path w="5183346" h="293908">
                  <a:moveTo>
                    <a:pt x="0" y="0"/>
                  </a:moveTo>
                  <a:lnTo>
                    <a:pt x="5183346" y="0"/>
                  </a:lnTo>
                  <a:lnTo>
                    <a:pt x="5183346" y="293908"/>
                  </a:lnTo>
                  <a:lnTo>
                    <a:pt x="0" y="293908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5183346" cy="351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010268" y="9496662"/>
            <a:ext cx="4083332" cy="531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6"/>
              </a:lnSpc>
            </a:p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126789" y="-2986203"/>
            <a:ext cx="7624730" cy="7624730"/>
          </a:xfrm>
          <a:custGeom>
            <a:avLst/>
            <a:gdLst/>
            <a:ahLst/>
            <a:cxnLst/>
            <a:rect l="l" t="t" r="r" b="b"/>
            <a:pathLst>
              <a:path w="7624730" h="7624730">
                <a:moveTo>
                  <a:pt x="0" y="0"/>
                </a:moveTo>
                <a:lnTo>
                  <a:pt x="7624731" y="0"/>
                </a:lnTo>
                <a:lnTo>
                  <a:pt x="7624731" y="7624731"/>
                </a:lnTo>
                <a:lnTo>
                  <a:pt x="0" y="7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grpSp>
        <p:nvGrpSpPr>
          <p:cNvPr id="3" name="Group 3"/>
          <p:cNvGrpSpPr/>
          <p:nvPr/>
        </p:nvGrpSpPr>
        <p:grpSpPr>
          <a:xfrm>
            <a:off x="-963456" y="9429987"/>
            <a:ext cx="19680517" cy="1115933"/>
            <a:chOff x="0" y="0"/>
            <a:chExt cx="5183346" cy="29390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183346" cy="293908"/>
            </a:xfrm>
            <a:custGeom>
              <a:avLst/>
              <a:gdLst/>
              <a:ahLst/>
              <a:cxnLst/>
              <a:rect l="l" t="t" r="r" b="b"/>
              <a:pathLst>
                <a:path w="5183346" h="293908">
                  <a:moveTo>
                    <a:pt x="0" y="0"/>
                  </a:moveTo>
                  <a:lnTo>
                    <a:pt x="5183346" y="0"/>
                  </a:lnTo>
                  <a:lnTo>
                    <a:pt x="5183346" y="293908"/>
                  </a:lnTo>
                  <a:lnTo>
                    <a:pt x="0" y="293908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5183346" cy="351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1246895" y="2590540"/>
            <a:ext cx="5831432" cy="5663617"/>
          </a:xfrm>
          <a:custGeom>
            <a:avLst/>
            <a:gdLst/>
            <a:ahLst/>
            <a:cxnLst/>
            <a:rect l="l" t="t" r="r" b="b"/>
            <a:pathLst>
              <a:path w="5831432" h="5663617">
                <a:moveTo>
                  <a:pt x="0" y="0"/>
                </a:moveTo>
                <a:lnTo>
                  <a:pt x="5831432" y="0"/>
                </a:lnTo>
                <a:lnTo>
                  <a:pt x="5831432" y="5663617"/>
                </a:lnTo>
                <a:lnTo>
                  <a:pt x="0" y="56636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374" b="-17373"/>
            </a:stretch>
          </a:blipFill>
        </p:spPr>
        <p:txBody>
          <a:bodyPr/>
          <a:p/>
        </p:txBody>
      </p:sp>
      <p:sp>
        <p:nvSpPr>
          <p:cNvPr id="7" name="TextBox 7"/>
          <p:cNvSpPr txBox="1"/>
          <p:nvPr/>
        </p:nvSpPr>
        <p:spPr>
          <a:xfrm>
            <a:off x="1028700" y="1026188"/>
            <a:ext cx="11726157" cy="985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7"/>
              </a:lnSpc>
            </a:pPr>
            <a:r>
              <a:rPr lang="en-US" sz="7816" b="1" spc="-38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Forming the Final Polygon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151825"/>
            <a:ext cx="9275912" cy="4493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1987" lvl="1" indent="-355994" algn="just">
              <a:lnSpc>
                <a:spcPts val="4451"/>
              </a:lnSpc>
              <a:buFont typeface="Arial"/>
              <a:buChar char="•"/>
            </a:pPr>
            <a:r>
              <a:rPr lang="en-US" sz="3297" spc="19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Once the best-case rectangles are selected and merged, they are connected.</a:t>
            </a:r>
          </a:p>
          <a:p>
            <a:pPr marL="711987" lvl="1" indent="-355994" algn="just">
              <a:lnSpc>
                <a:spcPts val="4451"/>
              </a:lnSpc>
              <a:buFont typeface="Arial"/>
              <a:buChar char="•"/>
            </a:pPr>
            <a:r>
              <a:rPr lang="en-US" sz="3297" spc="19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The program generates edges by iterating through the merged rectangles.</a:t>
            </a:r>
          </a:p>
          <a:p>
            <a:pPr marL="711987" lvl="1" indent="-355994" algn="just">
              <a:lnSpc>
                <a:spcPts val="4451"/>
              </a:lnSpc>
              <a:buFont typeface="Arial"/>
              <a:buChar char="•"/>
            </a:pPr>
            <a:r>
              <a:rPr lang="en-US" sz="3297" spc="19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The result is a single, optimized polygon enclosing the highest values in the grid.</a:t>
            </a:r>
          </a:p>
          <a:p>
            <a:pPr marL="0" lvl="0" indent="0" algn="just">
              <a:lnSpc>
                <a:spcPts val="4451"/>
              </a:lnSpc>
              <a:spcBef>
                <a:spcPct val="0"/>
              </a:spcBef>
            </a:pPr>
            <a:endParaRPr lang="en-US" sz="3297" spc="197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010268" y="9496662"/>
            <a:ext cx="4083332" cy="531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6"/>
              </a:lnSpc>
            </a:p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Microsoft Office PowerPoint</Application>
  <PresentationFormat>Custom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TT Hoves Bold</vt:lpstr>
      <vt:lpstr>TT Hoves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Kriti - 25, Optimization PS, Manas PPT</dc:title>
  <dc:creator>Raghul P</dc:creator>
  <cp:lastModifiedBy>Raghul Parthasarathy</cp:lastModifiedBy>
  <cp:revision>1</cp:revision>
  <dcterms:created xsi:type="dcterms:W3CDTF">2006-08-16T00:00:00Z</dcterms:created>
  <dcterms:modified xsi:type="dcterms:W3CDTF">2025-06-17T10:10:26Z</dcterms:modified>
  <dc:identifier>DAGeWOR9REQ</dc:identifier>
</cp:coreProperties>
</file>