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1" d="100"/>
          <a:sy n="81" d="100"/>
        </p:scale>
        <p:origin x="7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0F02889-C33B-4C0D-8BD7-5D4DCB44A3A0}" type="datetimeFigureOut">
              <a:rPr lang="en-IN" smtClean="0"/>
              <a:t>18-06-2024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C63C4EF-97B5-4887-8B39-C694F687356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9815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F02889-C33B-4C0D-8BD7-5D4DCB44A3A0}"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3C4EF-97B5-4887-8B39-C694F6873565}" type="slidenum">
              <a:rPr lang="en-IN" smtClean="0"/>
              <a:t>‹#›</a:t>
            </a:fld>
            <a:endParaRPr lang="en-IN"/>
          </a:p>
        </p:txBody>
      </p:sp>
    </p:spTree>
    <p:extLst>
      <p:ext uri="{BB962C8B-B14F-4D97-AF65-F5344CB8AC3E}">
        <p14:creationId xmlns:p14="http://schemas.microsoft.com/office/powerpoint/2010/main" val="377294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F02889-C33B-4C0D-8BD7-5D4DCB44A3A0}"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3C4EF-97B5-4887-8B39-C694F6873565}" type="slidenum">
              <a:rPr lang="en-IN" smtClean="0"/>
              <a:t>‹#›</a:t>
            </a:fld>
            <a:endParaRPr lang="en-IN"/>
          </a:p>
        </p:txBody>
      </p:sp>
    </p:spTree>
    <p:extLst>
      <p:ext uri="{BB962C8B-B14F-4D97-AF65-F5344CB8AC3E}">
        <p14:creationId xmlns:p14="http://schemas.microsoft.com/office/powerpoint/2010/main" val="269003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F02889-C33B-4C0D-8BD7-5D4DCB44A3A0}"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3C4EF-97B5-4887-8B39-C694F6873565}" type="slidenum">
              <a:rPr lang="en-IN" smtClean="0"/>
              <a:t>‹#›</a:t>
            </a:fld>
            <a:endParaRPr lang="en-IN"/>
          </a:p>
        </p:txBody>
      </p:sp>
    </p:spTree>
    <p:extLst>
      <p:ext uri="{BB962C8B-B14F-4D97-AF65-F5344CB8AC3E}">
        <p14:creationId xmlns:p14="http://schemas.microsoft.com/office/powerpoint/2010/main" val="308236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F02889-C33B-4C0D-8BD7-5D4DCB44A3A0}"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3C4EF-97B5-4887-8B39-C694F687356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29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F02889-C33B-4C0D-8BD7-5D4DCB44A3A0}"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3C4EF-97B5-4887-8B39-C694F6873565}" type="slidenum">
              <a:rPr lang="en-IN" smtClean="0"/>
              <a:t>‹#›</a:t>
            </a:fld>
            <a:endParaRPr lang="en-IN"/>
          </a:p>
        </p:txBody>
      </p:sp>
    </p:spTree>
    <p:extLst>
      <p:ext uri="{BB962C8B-B14F-4D97-AF65-F5344CB8AC3E}">
        <p14:creationId xmlns:p14="http://schemas.microsoft.com/office/powerpoint/2010/main" val="48540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F02889-C33B-4C0D-8BD7-5D4DCB44A3A0}"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3C4EF-97B5-4887-8B39-C694F6873565}" type="slidenum">
              <a:rPr lang="en-IN" smtClean="0"/>
              <a:t>‹#›</a:t>
            </a:fld>
            <a:endParaRPr lang="en-IN"/>
          </a:p>
        </p:txBody>
      </p:sp>
    </p:spTree>
    <p:extLst>
      <p:ext uri="{BB962C8B-B14F-4D97-AF65-F5344CB8AC3E}">
        <p14:creationId xmlns:p14="http://schemas.microsoft.com/office/powerpoint/2010/main" val="147157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F02889-C33B-4C0D-8BD7-5D4DCB44A3A0}"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3C4EF-97B5-4887-8B39-C694F6873565}" type="slidenum">
              <a:rPr lang="en-IN" smtClean="0"/>
              <a:t>‹#›</a:t>
            </a:fld>
            <a:endParaRPr lang="en-IN"/>
          </a:p>
        </p:txBody>
      </p:sp>
    </p:spTree>
    <p:extLst>
      <p:ext uri="{BB962C8B-B14F-4D97-AF65-F5344CB8AC3E}">
        <p14:creationId xmlns:p14="http://schemas.microsoft.com/office/powerpoint/2010/main" val="42627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02889-C33B-4C0D-8BD7-5D4DCB44A3A0}"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63C4EF-97B5-4887-8B39-C694F6873565}" type="slidenum">
              <a:rPr lang="en-IN" smtClean="0"/>
              <a:t>‹#›</a:t>
            </a:fld>
            <a:endParaRPr lang="en-IN"/>
          </a:p>
        </p:txBody>
      </p:sp>
    </p:spTree>
    <p:extLst>
      <p:ext uri="{BB962C8B-B14F-4D97-AF65-F5344CB8AC3E}">
        <p14:creationId xmlns:p14="http://schemas.microsoft.com/office/powerpoint/2010/main" val="342691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F02889-C33B-4C0D-8BD7-5D4DCB44A3A0}"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3C4EF-97B5-4887-8B39-C694F6873565}" type="slidenum">
              <a:rPr lang="en-IN" smtClean="0"/>
              <a:t>‹#›</a:t>
            </a:fld>
            <a:endParaRPr lang="en-IN"/>
          </a:p>
        </p:txBody>
      </p:sp>
    </p:spTree>
    <p:extLst>
      <p:ext uri="{BB962C8B-B14F-4D97-AF65-F5344CB8AC3E}">
        <p14:creationId xmlns:p14="http://schemas.microsoft.com/office/powerpoint/2010/main" val="422640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F02889-C33B-4C0D-8BD7-5D4DCB44A3A0}"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3C4EF-97B5-4887-8B39-C694F6873565}" type="slidenum">
              <a:rPr lang="en-IN" smtClean="0"/>
              <a:t>‹#›</a:t>
            </a:fld>
            <a:endParaRPr lang="en-IN"/>
          </a:p>
        </p:txBody>
      </p:sp>
    </p:spTree>
    <p:extLst>
      <p:ext uri="{BB962C8B-B14F-4D97-AF65-F5344CB8AC3E}">
        <p14:creationId xmlns:p14="http://schemas.microsoft.com/office/powerpoint/2010/main" val="392560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0F02889-C33B-4C0D-8BD7-5D4DCB44A3A0}" type="datetimeFigureOut">
              <a:rPr lang="en-IN" smtClean="0"/>
              <a:t>18-06-2024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C63C4EF-97B5-4887-8B39-C694F6873565}" type="slidenum">
              <a:rPr lang="en-IN" smtClean="0"/>
              <a:t>‹#›</a:t>
            </a:fld>
            <a:endParaRPr lang="en-IN"/>
          </a:p>
        </p:txBody>
      </p:sp>
    </p:spTree>
    <p:extLst>
      <p:ext uri="{BB962C8B-B14F-4D97-AF65-F5344CB8AC3E}">
        <p14:creationId xmlns:p14="http://schemas.microsoft.com/office/powerpoint/2010/main" val="2634498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3E4B-F42D-4AB5-0A4A-EAB1C9711813}"/>
              </a:ext>
            </a:extLst>
          </p:cNvPr>
          <p:cNvSpPr>
            <a:spLocks noGrp="1"/>
          </p:cNvSpPr>
          <p:nvPr>
            <p:ph type="ctrTitle"/>
          </p:nvPr>
        </p:nvSpPr>
        <p:spPr>
          <a:xfrm>
            <a:off x="1261872" y="678729"/>
            <a:ext cx="9418320" cy="2047973"/>
          </a:xfrm>
        </p:spPr>
        <p:txBody>
          <a:bodyPr/>
          <a:lstStyle/>
          <a:p>
            <a:r>
              <a:rPr lang="en-US" b="1" dirty="0">
                <a:solidFill>
                  <a:schemeClr val="tx1">
                    <a:lumMod val="50000"/>
                    <a:lumOff val="50000"/>
                  </a:schemeClr>
                </a:solidFill>
              </a:rPr>
              <a:t>Introduction to </a:t>
            </a:r>
            <a:br>
              <a:rPr lang="en-US" b="1" dirty="0">
                <a:solidFill>
                  <a:schemeClr val="tx1">
                    <a:lumMod val="50000"/>
                    <a:lumOff val="50000"/>
                  </a:schemeClr>
                </a:solidFill>
              </a:rPr>
            </a:br>
            <a:r>
              <a:rPr lang="en-US" b="1" dirty="0">
                <a:solidFill>
                  <a:schemeClr val="tx1">
                    <a:lumMod val="50000"/>
                    <a:lumOff val="50000"/>
                  </a:schemeClr>
                </a:solidFill>
              </a:rPr>
              <a:t>Phishing Attacks</a:t>
            </a:r>
            <a:endParaRPr lang="en-IN" b="1" dirty="0">
              <a:solidFill>
                <a:schemeClr val="tx1">
                  <a:lumMod val="50000"/>
                  <a:lumOff val="50000"/>
                </a:schemeClr>
              </a:solidFill>
            </a:endParaRPr>
          </a:p>
        </p:txBody>
      </p:sp>
      <p:sp>
        <p:nvSpPr>
          <p:cNvPr id="3" name="Subtitle 2">
            <a:extLst>
              <a:ext uri="{FF2B5EF4-FFF2-40B4-BE49-F238E27FC236}">
                <a16:creationId xmlns:a16="http://schemas.microsoft.com/office/drawing/2014/main" id="{03A217C4-DD6A-9172-909C-8503B7DF7058}"/>
              </a:ext>
            </a:extLst>
          </p:cNvPr>
          <p:cNvSpPr>
            <a:spLocks noGrp="1"/>
          </p:cNvSpPr>
          <p:nvPr>
            <p:ph type="subTitle" idx="1"/>
          </p:nvPr>
        </p:nvSpPr>
        <p:spPr>
          <a:xfrm>
            <a:off x="1261872" y="3285478"/>
            <a:ext cx="8108371" cy="2521433"/>
          </a:xfrm>
        </p:spPr>
        <p:txBody>
          <a:bodyPr>
            <a:normAutofit/>
          </a:bodyPr>
          <a:lstStyle/>
          <a:p>
            <a:pPr algn="l"/>
            <a:r>
              <a:rPr lang="en-US" dirty="0">
                <a:solidFill>
                  <a:schemeClr val="tx2"/>
                </a:solidFill>
              </a:rPr>
              <a:t>Phishing is a form of social engineering and scam where attackers disguise themselves as trustworthy entities in order to gain sensitive information or installing malware. </a:t>
            </a:r>
          </a:p>
          <a:p>
            <a:pPr algn="l"/>
            <a:r>
              <a:rPr lang="en-US" dirty="0">
                <a:solidFill>
                  <a:schemeClr val="tx2"/>
                </a:solidFill>
              </a:rPr>
              <a:t>This section provides an overview of how phishing works and the importance of recognizing and avoiding these threats.</a:t>
            </a:r>
            <a:endParaRPr lang="en-IN" dirty="0">
              <a:solidFill>
                <a:schemeClr val="tx2"/>
              </a:solidFill>
            </a:endParaRPr>
          </a:p>
        </p:txBody>
      </p:sp>
    </p:spTree>
    <p:extLst>
      <p:ext uri="{BB962C8B-B14F-4D97-AF65-F5344CB8AC3E}">
        <p14:creationId xmlns:p14="http://schemas.microsoft.com/office/powerpoint/2010/main" val="343445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B498-933C-1CB0-664D-5AFD00162AB1}"/>
              </a:ext>
            </a:extLst>
          </p:cNvPr>
          <p:cNvSpPr>
            <a:spLocks noGrp="1"/>
          </p:cNvSpPr>
          <p:nvPr>
            <p:ph type="title"/>
          </p:nvPr>
        </p:nvSpPr>
        <p:spPr>
          <a:xfrm>
            <a:off x="733972" y="2127159"/>
            <a:ext cx="9692640" cy="2283172"/>
          </a:xfrm>
        </p:spPr>
        <p:txBody>
          <a:bodyPr>
            <a:normAutofit/>
          </a:bodyPr>
          <a:lstStyle/>
          <a:p>
            <a:pPr algn="ctr"/>
            <a:r>
              <a:rPr lang="en-US" sz="11500" dirty="0">
                <a:latin typeface="Segoe Print" panose="02000600000000000000" pitchFamily="2" charset="0"/>
                <a:cs typeface="Courier New" panose="02070309020205020404" pitchFamily="49" charset="0"/>
              </a:rPr>
              <a:t>Thank you!</a:t>
            </a:r>
            <a:endParaRPr lang="en-IN" sz="11500" dirty="0">
              <a:latin typeface="Segoe Print" panose="02000600000000000000" pitchFamily="2" charset="0"/>
              <a:cs typeface="Courier New" panose="02070309020205020404" pitchFamily="49" charset="0"/>
            </a:endParaRPr>
          </a:p>
        </p:txBody>
      </p:sp>
    </p:spTree>
    <p:extLst>
      <p:ext uri="{BB962C8B-B14F-4D97-AF65-F5344CB8AC3E}">
        <p14:creationId xmlns:p14="http://schemas.microsoft.com/office/powerpoint/2010/main" val="51518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0BE5-3261-8339-AE0A-D135470089EA}"/>
              </a:ext>
            </a:extLst>
          </p:cNvPr>
          <p:cNvSpPr>
            <a:spLocks noGrp="1"/>
          </p:cNvSpPr>
          <p:nvPr>
            <p:ph type="title"/>
          </p:nvPr>
        </p:nvSpPr>
        <p:spPr>
          <a:xfrm>
            <a:off x="1261872" y="232841"/>
            <a:ext cx="9692640" cy="890044"/>
          </a:xfrm>
        </p:spPr>
        <p:txBody>
          <a:bodyPr/>
          <a:lstStyle/>
          <a:p>
            <a:r>
              <a:rPr lang="en-US" dirty="0">
                <a:solidFill>
                  <a:schemeClr val="tx2"/>
                </a:solidFill>
              </a:rPr>
              <a:t>Understanding Phishing Tactics</a:t>
            </a:r>
            <a:endParaRPr lang="en-IN" dirty="0">
              <a:solidFill>
                <a:schemeClr val="tx2"/>
              </a:solidFill>
            </a:endParaRPr>
          </a:p>
        </p:txBody>
      </p:sp>
      <p:sp>
        <p:nvSpPr>
          <p:cNvPr id="3" name="Content Placeholder 2">
            <a:extLst>
              <a:ext uri="{FF2B5EF4-FFF2-40B4-BE49-F238E27FC236}">
                <a16:creationId xmlns:a16="http://schemas.microsoft.com/office/drawing/2014/main" id="{9998BE80-473F-8BF9-66D7-561F1EFE42F1}"/>
              </a:ext>
            </a:extLst>
          </p:cNvPr>
          <p:cNvSpPr>
            <a:spLocks noGrp="1"/>
          </p:cNvSpPr>
          <p:nvPr>
            <p:ph idx="1"/>
          </p:nvPr>
        </p:nvSpPr>
        <p:spPr>
          <a:xfrm>
            <a:off x="1261872" y="1253331"/>
            <a:ext cx="4460198" cy="4351337"/>
          </a:xfrm>
        </p:spPr>
        <p:txBody>
          <a:bodyPr/>
          <a:lstStyle/>
          <a:p>
            <a:pPr marL="0" indent="0">
              <a:buNone/>
            </a:pPr>
            <a:r>
              <a:rPr lang="en-US" dirty="0">
                <a:solidFill>
                  <a:schemeClr val="accent1"/>
                </a:solidFill>
              </a:rPr>
              <a:t>Phishing attacks use deceiving tactics to trick victim into revealing sensitive information or performing harmful actions by acting as trustworthy source.</a:t>
            </a:r>
            <a:endParaRPr lang="en-IN" dirty="0">
              <a:solidFill>
                <a:schemeClr val="accent1"/>
              </a:solidFill>
            </a:endParaRPr>
          </a:p>
          <a:p>
            <a:pPr marL="0" indent="0">
              <a:buNone/>
            </a:pPr>
            <a:r>
              <a:rPr lang="en-US" dirty="0">
                <a:solidFill>
                  <a:schemeClr val="accent1"/>
                </a:solidFill>
              </a:rPr>
              <a:t>Cybercriminals may impersonate trusted organizations, create fake website or leverage social engineering to manipulate people.</a:t>
            </a:r>
          </a:p>
          <a:p>
            <a:pPr marL="0" indent="0">
              <a:buNone/>
            </a:pPr>
            <a:r>
              <a:rPr lang="en-US" dirty="0">
                <a:solidFill>
                  <a:schemeClr val="accent1"/>
                </a:solidFill>
              </a:rPr>
              <a:t>Some common phishing methods include sending fraudulent emails , exploiting social media platforms and deploying malicious links.</a:t>
            </a:r>
          </a:p>
        </p:txBody>
      </p:sp>
      <p:pic>
        <p:nvPicPr>
          <p:cNvPr id="5" name="Picture 4">
            <a:extLst>
              <a:ext uri="{FF2B5EF4-FFF2-40B4-BE49-F238E27FC236}">
                <a16:creationId xmlns:a16="http://schemas.microsoft.com/office/drawing/2014/main" id="{7BE71A8E-7EFE-3EC3-39EE-A58823C90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070" y="1253331"/>
            <a:ext cx="4460198" cy="4882239"/>
          </a:xfrm>
          <a:prstGeom prst="rect">
            <a:avLst/>
          </a:prstGeom>
        </p:spPr>
      </p:pic>
    </p:spTree>
    <p:extLst>
      <p:ext uri="{BB962C8B-B14F-4D97-AF65-F5344CB8AC3E}">
        <p14:creationId xmlns:p14="http://schemas.microsoft.com/office/powerpoint/2010/main" val="202481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4F3D-8412-C703-5275-E0FDB0797791}"/>
              </a:ext>
            </a:extLst>
          </p:cNvPr>
          <p:cNvSpPr>
            <a:spLocks noGrp="1"/>
          </p:cNvSpPr>
          <p:nvPr>
            <p:ph type="title"/>
          </p:nvPr>
        </p:nvSpPr>
        <p:spPr/>
        <p:txBody>
          <a:bodyPr/>
          <a:lstStyle/>
          <a:p>
            <a:r>
              <a:rPr lang="en-US" dirty="0">
                <a:solidFill>
                  <a:schemeClr val="tx1">
                    <a:lumMod val="50000"/>
                    <a:lumOff val="50000"/>
                  </a:schemeClr>
                </a:solidFill>
              </a:rPr>
              <a:t>Recognizing Phishing Emails</a:t>
            </a:r>
            <a:endParaRPr lang="en-IN" dirty="0">
              <a:solidFill>
                <a:schemeClr val="tx1">
                  <a:lumMod val="50000"/>
                  <a:lumOff val="50000"/>
                </a:schemeClr>
              </a:solidFill>
            </a:endParaRPr>
          </a:p>
        </p:txBody>
      </p:sp>
      <p:pic>
        <p:nvPicPr>
          <p:cNvPr id="5" name="Content Placeholder 4">
            <a:extLst>
              <a:ext uri="{FF2B5EF4-FFF2-40B4-BE49-F238E27FC236}">
                <a16:creationId xmlns:a16="http://schemas.microsoft.com/office/drawing/2014/main" id="{9E9FE0BF-44EF-7777-2F89-94F9D83E3C12}"/>
              </a:ext>
            </a:extLst>
          </p:cNvPr>
          <p:cNvPicPr>
            <a:picLocks noGrp="1" noChangeAspect="1"/>
          </p:cNvPicPr>
          <p:nvPr>
            <p:ph idx="1"/>
          </p:nvPr>
        </p:nvPicPr>
        <p:blipFill>
          <a:blip r:embed="rId2"/>
          <a:stretch>
            <a:fillRect/>
          </a:stretch>
        </p:blipFill>
        <p:spPr>
          <a:xfrm>
            <a:off x="1261872" y="2067452"/>
            <a:ext cx="8391621" cy="3909141"/>
          </a:xfrm>
        </p:spPr>
      </p:pic>
    </p:spTree>
    <p:extLst>
      <p:ext uri="{BB962C8B-B14F-4D97-AF65-F5344CB8AC3E}">
        <p14:creationId xmlns:p14="http://schemas.microsoft.com/office/powerpoint/2010/main" val="193256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1BA0-5007-F5E1-8F9C-59666D441F7F}"/>
              </a:ext>
            </a:extLst>
          </p:cNvPr>
          <p:cNvSpPr>
            <a:spLocks noGrp="1"/>
          </p:cNvSpPr>
          <p:nvPr>
            <p:ph type="title"/>
          </p:nvPr>
        </p:nvSpPr>
        <p:spPr>
          <a:xfrm>
            <a:off x="1035629" y="254524"/>
            <a:ext cx="9692640" cy="758068"/>
          </a:xfrm>
        </p:spPr>
        <p:txBody>
          <a:bodyPr/>
          <a:lstStyle/>
          <a:p>
            <a:r>
              <a:rPr lang="en-US" dirty="0">
                <a:solidFill>
                  <a:schemeClr val="accent1"/>
                </a:solidFill>
              </a:rPr>
              <a:t>Identifying Suspicious Websites</a:t>
            </a:r>
            <a:endParaRPr lang="en-IN" dirty="0">
              <a:solidFill>
                <a:schemeClr val="accent1"/>
              </a:solidFill>
            </a:endParaRPr>
          </a:p>
        </p:txBody>
      </p:sp>
      <p:pic>
        <p:nvPicPr>
          <p:cNvPr id="5" name="Content Placeholder 4">
            <a:extLst>
              <a:ext uri="{FF2B5EF4-FFF2-40B4-BE49-F238E27FC236}">
                <a16:creationId xmlns:a16="http://schemas.microsoft.com/office/drawing/2014/main" id="{972E764C-4FFA-A65C-F45B-C101BF4FFE73}"/>
              </a:ext>
            </a:extLst>
          </p:cNvPr>
          <p:cNvPicPr>
            <a:picLocks noGrp="1" noChangeAspect="1"/>
          </p:cNvPicPr>
          <p:nvPr>
            <p:ph idx="1"/>
          </p:nvPr>
        </p:nvPicPr>
        <p:blipFill>
          <a:blip r:embed="rId2"/>
          <a:stretch>
            <a:fillRect/>
          </a:stretch>
        </p:blipFill>
        <p:spPr>
          <a:xfrm>
            <a:off x="1035629" y="1130801"/>
            <a:ext cx="8200907" cy="3082981"/>
          </a:xfrm>
        </p:spPr>
      </p:pic>
      <p:pic>
        <p:nvPicPr>
          <p:cNvPr id="6" name="Content Placeholder 4">
            <a:extLst>
              <a:ext uri="{FF2B5EF4-FFF2-40B4-BE49-F238E27FC236}">
                <a16:creationId xmlns:a16="http://schemas.microsoft.com/office/drawing/2014/main" id="{02418B60-1332-9293-830D-D99B61E3E8EA}"/>
              </a:ext>
            </a:extLst>
          </p:cNvPr>
          <p:cNvPicPr>
            <a:picLocks noChangeAspect="1"/>
          </p:cNvPicPr>
          <p:nvPr/>
        </p:nvPicPr>
        <p:blipFill rotWithShape="1">
          <a:blip r:embed="rId3">
            <a:extLst>
              <a:ext uri="{28A0092B-C50C-407E-A947-70E740481C1C}">
                <a14:useLocalDpi xmlns:a14="http://schemas.microsoft.com/office/drawing/2010/main" val="0"/>
              </a:ext>
            </a:extLst>
          </a:blip>
          <a:srcRect t="29599" b="12460"/>
          <a:stretch/>
        </p:blipFill>
        <p:spPr>
          <a:xfrm>
            <a:off x="1035629" y="4331991"/>
            <a:ext cx="8594725" cy="2450969"/>
          </a:xfrm>
          <a:prstGeom prst="rect">
            <a:avLst/>
          </a:prstGeom>
        </p:spPr>
      </p:pic>
    </p:spTree>
    <p:extLst>
      <p:ext uri="{BB962C8B-B14F-4D97-AF65-F5344CB8AC3E}">
        <p14:creationId xmlns:p14="http://schemas.microsoft.com/office/powerpoint/2010/main" val="331728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AAB4-A521-33A9-2268-B9D44478A9FC}"/>
              </a:ext>
            </a:extLst>
          </p:cNvPr>
          <p:cNvSpPr>
            <a:spLocks noGrp="1"/>
          </p:cNvSpPr>
          <p:nvPr>
            <p:ph type="title"/>
          </p:nvPr>
        </p:nvSpPr>
        <p:spPr/>
        <p:txBody>
          <a:bodyPr/>
          <a:lstStyle/>
          <a:p>
            <a:r>
              <a:rPr lang="en-US" dirty="0">
                <a:solidFill>
                  <a:schemeClr val="tx2"/>
                </a:solidFill>
              </a:rPr>
              <a:t>Protection Against </a:t>
            </a:r>
            <a:br>
              <a:rPr lang="en-US" dirty="0">
                <a:solidFill>
                  <a:schemeClr val="tx2"/>
                </a:solidFill>
              </a:rPr>
            </a:br>
            <a:r>
              <a:rPr lang="en-US" dirty="0">
                <a:solidFill>
                  <a:schemeClr val="tx2"/>
                </a:solidFill>
              </a:rPr>
              <a:t>Social Engineering</a:t>
            </a:r>
            <a:endParaRPr lang="en-IN" dirty="0">
              <a:solidFill>
                <a:schemeClr val="tx2"/>
              </a:solidFill>
            </a:endParaRPr>
          </a:p>
        </p:txBody>
      </p:sp>
      <p:pic>
        <p:nvPicPr>
          <p:cNvPr id="5" name="Content Placeholder 4">
            <a:extLst>
              <a:ext uri="{FF2B5EF4-FFF2-40B4-BE49-F238E27FC236}">
                <a16:creationId xmlns:a16="http://schemas.microsoft.com/office/drawing/2014/main" id="{CDDF6A82-E3C8-29ED-1D92-DA9E2A7C41E8}"/>
              </a:ext>
            </a:extLst>
          </p:cNvPr>
          <p:cNvPicPr>
            <a:picLocks noGrp="1" noChangeAspect="1"/>
          </p:cNvPicPr>
          <p:nvPr>
            <p:ph idx="1"/>
          </p:nvPr>
        </p:nvPicPr>
        <p:blipFill rotWithShape="1">
          <a:blip r:embed="rId2"/>
          <a:srcRect b="2385"/>
          <a:stretch/>
        </p:blipFill>
        <p:spPr>
          <a:xfrm>
            <a:off x="1261872" y="1943018"/>
            <a:ext cx="8262917" cy="4549222"/>
          </a:xfrm>
        </p:spPr>
      </p:pic>
    </p:spTree>
    <p:extLst>
      <p:ext uri="{BB962C8B-B14F-4D97-AF65-F5344CB8AC3E}">
        <p14:creationId xmlns:p14="http://schemas.microsoft.com/office/powerpoint/2010/main" val="99483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3217-5597-51C9-7F38-08298BA92F52}"/>
              </a:ext>
            </a:extLst>
          </p:cNvPr>
          <p:cNvSpPr>
            <a:spLocks noGrp="1"/>
          </p:cNvSpPr>
          <p:nvPr>
            <p:ph type="title"/>
          </p:nvPr>
        </p:nvSpPr>
        <p:spPr/>
        <p:txBody>
          <a:bodyPr/>
          <a:lstStyle/>
          <a:p>
            <a:r>
              <a:rPr lang="en-US" dirty="0">
                <a:solidFill>
                  <a:schemeClr val="tx2"/>
                </a:solidFill>
              </a:rPr>
              <a:t>Reporting Phishing Attempts</a:t>
            </a:r>
            <a:endParaRPr lang="en-IN" dirty="0">
              <a:solidFill>
                <a:schemeClr val="tx2"/>
              </a:solidFill>
            </a:endParaRPr>
          </a:p>
        </p:txBody>
      </p:sp>
      <p:sp>
        <p:nvSpPr>
          <p:cNvPr id="3" name="Content Placeholder 2">
            <a:extLst>
              <a:ext uri="{FF2B5EF4-FFF2-40B4-BE49-F238E27FC236}">
                <a16:creationId xmlns:a16="http://schemas.microsoft.com/office/drawing/2014/main" id="{77BBDE78-C43B-AAAC-6DDA-CBAC5B904462}"/>
              </a:ext>
            </a:extLst>
          </p:cNvPr>
          <p:cNvSpPr>
            <a:spLocks noGrp="1"/>
          </p:cNvSpPr>
          <p:nvPr>
            <p:ph idx="1"/>
          </p:nvPr>
        </p:nvSpPr>
        <p:spPr/>
        <p:txBody>
          <a:bodyPr/>
          <a:lstStyle/>
          <a:p>
            <a:pPr marL="342900" indent="-342900">
              <a:buAutoNum type="arabicPeriod"/>
            </a:pPr>
            <a:r>
              <a:rPr lang="en-US" dirty="0">
                <a:solidFill>
                  <a:schemeClr val="accent1"/>
                </a:solidFill>
              </a:rPr>
              <a:t>Recognize : Identify suspicious emails, websites and messages.</a:t>
            </a:r>
          </a:p>
          <a:p>
            <a:pPr marL="342900" indent="-342900">
              <a:buAutoNum type="arabicPeriod"/>
            </a:pPr>
            <a:r>
              <a:rPr lang="en-US" dirty="0">
                <a:solidFill>
                  <a:schemeClr val="accent1"/>
                </a:solidFill>
              </a:rPr>
              <a:t>Report      : Contact your organization's security system.</a:t>
            </a:r>
          </a:p>
          <a:p>
            <a:pPr marL="342900" indent="-342900">
              <a:buAutoNum type="arabicPeriod"/>
            </a:pPr>
            <a:r>
              <a:rPr lang="en-US" dirty="0">
                <a:solidFill>
                  <a:schemeClr val="accent1"/>
                </a:solidFill>
              </a:rPr>
              <a:t>Prevent    : Help stop the spread of phishing attacks.</a:t>
            </a:r>
          </a:p>
          <a:p>
            <a:pPr marL="0" indent="0">
              <a:buNone/>
            </a:pPr>
            <a:endParaRPr lang="en-IN" dirty="0">
              <a:solidFill>
                <a:schemeClr val="accent1"/>
              </a:solidFill>
            </a:endParaRPr>
          </a:p>
          <a:p>
            <a:pPr marL="0" indent="0">
              <a:buNone/>
            </a:pPr>
            <a:r>
              <a:rPr lang="en-IN" dirty="0">
                <a:solidFill>
                  <a:schemeClr val="accent1"/>
                </a:solidFill>
              </a:rPr>
              <a:t>If you suspect a phishing attack was attempted, its important to report it right away. </a:t>
            </a:r>
          </a:p>
          <a:p>
            <a:pPr marL="0" indent="0">
              <a:buNone/>
            </a:pPr>
            <a:r>
              <a:rPr lang="en-IN" dirty="0">
                <a:solidFill>
                  <a:schemeClr val="accent1"/>
                </a:solidFill>
              </a:rPr>
              <a:t>Recognize </a:t>
            </a:r>
            <a:r>
              <a:rPr lang="en-US" dirty="0">
                <a:solidFill>
                  <a:schemeClr val="accent1"/>
                </a:solidFill>
              </a:rPr>
              <a:t>the signs of a phishing attack - things like misspellings, urgent demands, or suspicious links. Then, immediately report the incident to your organization's security team or IT department. This will help them investigate the threat and take steps to prevent further attacks.</a:t>
            </a:r>
          </a:p>
        </p:txBody>
      </p:sp>
    </p:spTree>
    <p:extLst>
      <p:ext uri="{BB962C8B-B14F-4D97-AF65-F5344CB8AC3E}">
        <p14:creationId xmlns:p14="http://schemas.microsoft.com/office/powerpoint/2010/main" val="226571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2393-4436-8011-2FE4-DFBFFCD12C89}"/>
              </a:ext>
            </a:extLst>
          </p:cNvPr>
          <p:cNvSpPr>
            <a:spLocks noGrp="1"/>
          </p:cNvSpPr>
          <p:nvPr>
            <p:ph type="title"/>
          </p:nvPr>
        </p:nvSpPr>
        <p:spPr/>
        <p:txBody>
          <a:bodyPr/>
          <a:lstStyle/>
          <a:p>
            <a:r>
              <a:rPr lang="en-US" dirty="0">
                <a:solidFill>
                  <a:schemeClr val="tx2"/>
                </a:solidFill>
              </a:rPr>
              <a:t>Educating Employees and Individuals</a:t>
            </a:r>
            <a:endParaRPr lang="en-IN" dirty="0">
              <a:solidFill>
                <a:schemeClr val="tx2"/>
              </a:solidFill>
            </a:endParaRPr>
          </a:p>
        </p:txBody>
      </p:sp>
      <p:sp>
        <p:nvSpPr>
          <p:cNvPr id="3" name="Content Placeholder 2">
            <a:extLst>
              <a:ext uri="{FF2B5EF4-FFF2-40B4-BE49-F238E27FC236}">
                <a16:creationId xmlns:a16="http://schemas.microsoft.com/office/drawing/2014/main" id="{8D07EA66-6277-D50C-50A7-420A6AD11539}"/>
              </a:ext>
            </a:extLst>
          </p:cNvPr>
          <p:cNvSpPr>
            <a:spLocks noGrp="1"/>
          </p:cNvSpPr>
          <p:nvPr>
            <p:ph idx="1"/>
          </p:nvPr>
        </p:nvSpPr>
        <p:spPr>
          <a:xfrm>
            <a:off x="1261872" y="1828800"/>
            <a:ext cx="8890796" cy="4663440"/>
          </a:xfrm>
        </p:spPr>
        <p:txBody>
          <a:bodyPr>
            <a:normAutofit/>
          </a:bodyPr>
          <a:lstStyle/>
          <a:p>
            <a:pPr marL="0" indent="0">
              <a:buNone/>
            </a:pPr>
            <a:r>
              <a:rPr lang="en-US" sz="2000" dirty="0">
                <a:solidFill>
                  <a:schemeClr val="accent1"/>
                </a:solidFill>
              </a:rPr>
              <a:t>Effective phishing prevention requires comprehensive education programs to empower employees and individuals with the knowledge and skills to identify and avoid scams. Regular training sessions, simulated phishing exercises, and awareness campaigns can help create a culture of cybersecurity vigilance.</a:t>
            </a:r>
          </a:p>
          <a:p>
            <a:pPr marL="0" indent="0">
              <a:buNone/>
            </a:pPr>
            <a:endParaRPr lang="en-US" sz="2000" dirty="0">
              <a:solidFill>
                <a:schemeClr val="accent1"/>
              </a:solidFill>
            </a:endParaRPr>
          </a:p>
          <a:p>
            <a:pPr marL="0" indent="0">
              <a:buNone/>
            </a:pPr>
            <a:r>
              <a:rPr lang="en-US" sz="2000" dirty="0">
                <a:solidFill>
                  <a:schemeClr val="accent1"/>
                </a:solidFill>
              </a:rPr>
              <a:t>By equipping people with the ability to recognize suspicious email, social media, and website indicators, organizations can significantly reduce their vulnerability to phishing attacks. Fostering a proactive, security-minded mindset is crucial for protecting against the evolving tactics of cybercriminals.</a:t>
            </a:r>
            <a:endParaRPr lang="en-IN" sz="2000" dirty="0">
              <a:solidFill>
                <a:schemeClr val="accent1"/>
              </a:solidFill>
            </a:endParaRPr>
          </a:p>
        </p:txBody>
      </p:sp>
    </p:spTree>
    <p:extLst>
      <p:ext uri="{BB962C8B-B14F-4D97-AF65-F5344CB8AC3E}">
        <p14:creationId xmlns:p14="http://schemas.microsoft.com/office/powerpoint/2010/main" val="80073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98A4-4E37-32F2-4A25-D589BD795651}"/>
              </a:ext>
            </a:extLst>
          </p:cNvPr>
          <p:cNvSpPr>
            <a:spLocks noGrp="1"/>
          </p:cNvSpPr>
          <p:nvPr>
            <p:ph type="title"/>
          </p:nvPr>
        </p:nvSpPr>
        <p:spPr>
          <a:xfrm>
            <a:off x="1061426" y="358218"/>
            <a:ext cx="10069147" cy="880617"/>
          </a:xfrm>
        </p:spPr>
        <p:txBody>
          <a:bodyPr>
            <a:normAutofit fontScale="90000"/>
          </a:bodyPr>
          <a:lstStyle/>
          <a:p>
            <a:br>
              <a:rPr lang="en-US" dirty="0">
                <a:solidFill>
                  <a:schemeClr val="tx2"/>
                </a:solidFill>
              </a:rPr>
            </a:br>
            <a:r>
              <a:rPr lang="en-US" dirty="0">
                <a:solidFill>
                  <a:schemeClr val="tx2"/>
                </a:solidFill>
              </a:rPr>
              <a:t>Best Practices for Phishing Prevention</a:t>
            </a:r>
            <a:endParaRPr lang="en-IN" dirty="0">
              <a:solidFill>
                <a:schemeClr val="tx2"/>
              </a:solidFill>
            </a:endParaRPr>
          </a:p>
        </p:txBody>
      </p:sp>
      <p:pic>
        <p:nvPicPr>
          <p:cNvPr id="5" name="Content Placeholder 4">
            <a:extLst>
              <a:ext uri="{FF2B5EF4-FFF2-40B4-BE49-F238E27FC236}">
                <a16:creationId xmlns:a16="http://schemas.microsoft.com/office/drawing/2014/main" id="{31B7964C-5F3A-6C8F-77C2-CF42EF534ABC}"/>
              </a:ext>
            </a:extLst>
          </p:cNvPr>
          <p:cNvPicPr>
            <a:picLocks noGrp="1" noChangeAspect="1"/>
          </p:cNvPicPr>
          <p:nvPr>
            <p:ph idx="1"/>
          </p:nvPr>
        </p:nvPicPr>
        <p:blipFill>
          <a:blip r:embed="rId2"/>
          <a:stretch>
            <a:fillRect/>
          </a:stretch>
        </p:blipFill>
        <p:spPr>
          <a:xfrm>
            <a:off x="1061426" y="1677971"/>
            <a:ext cx="9061200" cy="4270342"/>
          </a:xfrm>
        </p:spPr>
      </p:pic>
    </p:spTree>
    <p:extLst>
      <p:ext uri="{BB962C8B-B14F-4D97-AF65-F5344CB8AC3E}">
        <p14:creationId xmlns:p14="http://schemas.microsoft.com/office/powerpoint/2010/main" val="43107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1643-E241-0DBE-EC1B-94B5C2039EB6}"/>
              </a:ext>
            </a:extLst>
          </p:cNvPr>
          <p:cNvSpPr>
            <a:spLocks noGrp="1"/>
          </p:cNvSpPr>
          <p:nvPr>
            <p:ph type="title"/>
          </p:nvPr>
        </p:nvSpPr>
        <p:spPr/>
        <p:txBody>
          <a:bodyPr/>
          <a:lstStyle/>
          <a:p>
            <a:r>
              <a:rPr lang="en-US" dirty="0">
                <a:solidFill>
                  <a:schemeClr val="tx2"/>
                </a:solidFill>
              </a:rPr>
              <a:t>Conclusion and Key Takeaways</a:t>
            </a:r>
            <a:endParaRPr lang="en-IN" dirty="0">
              <a:solidFill>
                <a:schemeClr val="tx2"/>
              </a:solidFill>
            </a:endParaRPr>
          </a:p>
        </p:txBody>
      </p:sp>
      <p:sp>
        <p:nvSpPr>
          <p:cNvPr id="3" name="Content Placeholder 2">
            <a:extLst>
              <a:ext uri="{FF2B5EF4-FFF2-40B4-BE49-F238E27FC236}">
                <a16:creationId xmlns:a16="http://schemas.microsoft.com/office/drawing/2014/main" id="{2C9068BD-7442-B8BA-D7C9-7FF0CE8FD4E7}"/>
              </a:ext>
            </a:extLst>
          </p:cNvPr>
          <p:cNvSpPr>
            <a:spLocks noGrp="1"/>
          </p:cNvSpPr>
          <p:nvPr>
            <p:ph idx="1"/>
          </p:nvPr>
        </p:nvSpPr>
        <p:spPr>
          <a:xfrm>
            <a:off x="1261872" y="1932495"/>
            <a:ext cx="8595360" cy="4351337"/>
          </a:xfrm>
        </p:spPr>
        <p:txBody>
          <a:bodyPr>
            <a:normAutofit/>
          </a:bodyPr>
          <a:lstStyle/>
          <a:p>
            <a:pPr marL="0" indent="0">
              <a:buNone/>
            </a:pPr>
            <a:r>
              <a:rPr lang="en-US" sz="2400" dirty="0">
                <a:solidFill>
                  <a:schemeClr val="tx2"/>
                </a:solidFill>
              </a:rPr>
              <a:t>In conclusion, understanding and defending against phishing attacks is critical in today's digital landscape. By staying vigilant, educating ourselves and others, and implementing best practices, we can significantly reduce the risk of falling victim to these insidious scams.</a:t>
            </a:r>
            <a:endParaRPr lang="en-IN" sz="2400" dirty="0">
              <a:solidFill>
                <a:schemeClr val="tx2"/>
              </a:solidFill>
            </a:endParaRPr>
          </a:p>
        </p:txBody>
      </p:sp>
    </p:spTree>
    <p:extLst>
      <p:ext uri="{BB962C8B-B14F-4D97-AF65-F5344CB8AC3E}">
        <p14:creationId xmlns:p14="http://schemas.microsoft.com/office/powerpoint/2010/main" val="278840350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148</TotalTime>
  <Words>367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Schoolbook</vt:lpstr>
      <vt:lpstr>Segoe Print</vt:lpstr>
      <vt:lpstr>Wingdings 2</vt:lpstr>
      <vt:lpstr>View</vt:lpstr>
      <vt:lpstr>Introduction to  Phishing Attacks</vt:lpstr>
      <vt:lpstr>Understanding Phishing Tactics</vt:lpstr>
      <vt:lpstr>Recognizing Phishing Emails</vt:lpstr>
      <vt:lpstr>Identifying Suspicious Websites</vt:lpstr>
      <vt:lpstr>Protection Against  Social Engineering</vt:lpstr>
      <vt:lpstr>Reporting Phishing Attempts</vt:lpstr>
      <vt:lpstr>Educating Employees and Individuals</vt:lpstr>
      <vt:lpstr> Best Practices for Phishing Prevention</vt:lpstr>
      <vt:lpstr>Conclusion and 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Divyansh Sahu</dc:creator>
  <cp:lastModifiedBy>Divyansh Sahu</cp:lastModifiedBy>
  <cp:revision>16</cp:revision>
  <dcterms:created xsi:type="dcterms:W3CDTF">2024-06-16T15:48:51Z</dcterms:created>
  <dcterms:modified xsi:type="dcterms:W3CDTF">2024-06-18T13:14:08Z</dcterms:modified>
</cp:coreProperties>
</file>