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i/8becxELCb9aX/WrAbKbeyrlv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s://projects.invisionapp.com/prototype/cl2p8jed50002z401v087bwf0/pla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jp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2648225" y="1714500"/>
            <a:ext cx="4266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1"/>
          <p:cNvPicPr preferRelativeResize="0"/>
          <p:nvPr/>
        </p:nvPicPr>
        <p:blipFill rotWithShape="1">
          <a:blip r:embed="rId3">
            <a:alphaModFix/>
          </a:blip>
          <a:srcRect b="19060" l="0" r="0" t="0"/>
          <a:stretch/>
        </p:blipFill>
        <p:spPr>
          <a:xfrm>
            <a:off x="3210000" y="1147200"/>
            <a:ext cx="2723999" cy="2204750"/>
          </a:xfrm>
          <a:prstGeom prst="rect">
            <a:avLst/>
          </a:prstGeom>
          <a:noFill/>
          <a:ln>
            <a:noFill/>
          </a:ln>
        </p:spPr>
      </p:pic>
      <p:sp>
        <p:nvSpPr>
          <p:cNvPr id="56" name="Google Shape;56;p1"/>
          <p:cNvSpPr txBox="1"/>
          <p:nvPr/>
        </p:nvSpPr>
        <p:spPr>
          <a:xfrm>
            <a:off x="1684350" y="3442200"/>
            <a:ext cx="57753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ourier New"/>
                <a:ea typeface="Courier New"/>
                <a:cs typeface="Courier New"/>
                <a:sym typeface="Courier New"/>
              </a:rPr>
              <a:t>DESIGNERY </a:t>
            </a:r>
            <a:endParaRPr b="0" i="0" sz="2400" u="none" cap="none" strike="noStrike">
              <a:solidFill>
                <a:srgbClr val="000000"/>
              </a:solidFill>
              <a:latin typeface="Courier New"/>
              <a:ea typeface="Courier New"/>
              <a:cs typeface="Courier New"/>
              <a:sym typeface="Courier New"/>
            </a:endParaRPr>
          </a:p>
        </p:txBody>
      </p:sp>
      <p:sp>
        <p:nvSpPr>
          <p:cNvPr id="57" name="Google Shape;57;p1"/>
          <p:cNvSpPr txBox="1"/>
          <p:nvPr/>
        </p:nvSpPr>
        <p:spPr>
          <a:xfrm>
            <a:off x="6599525" y="4197200"/>
            <a:ext cx="276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Project 3</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Presented by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Divyansha arora</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nvSpPr>
        <p:spPr>
          <a:xfrm>
            <a:off x="421100" y="340900"/>
            <a:ext cx="3611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PROPOSAL</a:t>
            </a:r>
            <a:endParaRPr b="0" i="0" sz="1400" u="none" cap="none" strike="noStrike">
              <a:solidFill>
                <a:srgbClr val="000000"/>
              </a:solidFill>
              <a:latin typeface="Courier New"/>
              <a:ea typeface="Courier New"/>
              <a:cs typeface="Courier New"/>
              <a:sym typeface="Courier New"/>
            </a:endParaRPr>
          </a:p>
        </p:txBody>
      </p:sp>
      <p:pic>
        <p:nvPicPr>
          <p:cNvPr id="163" name="Google Shape;163;p10"/>
          <p:cNvPicPr preferRelativeResize="0"/>
          <p:nvPr/>
        </p:nvPicPr>
        <p:blipFill rotWithShape="1">
          <a:blip r:embed="rId3">
            <a:alphaModFix/>
          </a:blip>
          <a:srcRect b="19060" l="0" r="0" t="0"/>
          <a:stretch/>
        </p:blipFill>
        <p:spPr>
          <a:xfrm>
            <a:off x="3523675" y="864775"/>
            <a:ext cx="2096650" cy="1696975"/>
          </a:xfrm>
          <a:prstGeom prst="rect">
            <a:avLst/>
          </a:prstGeom>
          <a:noFill/>
          <a:ln>
            <a:noFill/>
          </a:ln>
        </p:spPr>
      </p:pic>
      <p:sp>
        <p:nvSpPr>
          <p:cNvPr id="164" name="Google Shape;164;p10"/>
          <p:cNvSpPr txBox="1"/>
          <p:nvPr/>
        </p:nvSpPr>
        <p:spPr>
          <a:xfrm>
            <a:off x="1684350" y="2652000"/>
            <a:ext cx="57753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ourier New"/>
                <a:ea typeface="Courier New"/>
                <a:cs typeface="Courier New"/>
                <a:sym typeface="Courier New"/>
              </a:rPr>
              <a:t>DESIGNERY</a:t>
            </a:r>
            <a:endParaRPr b="0" i="0" sz="2400" u="none" cap="none" strike="noStrike">
              <a:solidFill>
                <a:srgbClr val="000000"/>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ourier New"/>
                <a:ea typeface="Courier New"/>
                <a:cs typeface="Courier New"/>
                <a:sym typeface="Courier New"/>
              </a:rPr>
              <a:t>Your guide to the world of interior design.  </a:t>
            </a:r>
            <a:endParaRPr b="0" i="0" sz="2400" u="none" cap="none" strike="noStrike">
              <a:solidFill>
                <a:srgbClr val="000000"/>
              </a:solidFill>
              <a:latin typeface="Courier New"/>
              <a:ea typeface="Courier New"/>
              <a:cs typeface="Courier New"/>
              <a:sym typeface="Courier New"/>
            </a:endParaRPr>
          </a:p>
        </p:txBody>
      </p:sp>
      <p:sp>
        <p:nvSpPr>
          <p:cNvPr id="165" name="Google Shape;165;p10"/>
          <p:cNvSpPr txBox="1"/>
          <p:nvPr/>
        </p:nvSpPr>
        <p:spPr>
          <a:xfrm>
            <a:off x="2121850" y="4097400"/>
            <a:ext cx="5013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Prototype link-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Courier New"/>
                <a:ea typeface="Courier New"/>
                <a:cs typeface="Courier New"/>
                <a:sym typeface="Courier New"/>
                <a:hlinkClick r:id="rId4"/>
              </a:rPr>
              <a:t>https://projects.invisionapp.com/prototype/cl2p8jed50002z401v087bwf0/play</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nvSpPr>
        <p:spPr>
          <a:xfrm>
            <a:off x="421100" y="340900"/>
            <a:ext cx="3611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FUTURE POTENTIAL</a:t>
            </a:r>
            <a:endParaRPr b="0" i="0" sz="1400" u="none" cap="none" strike="noStrike">
              <a:solidFill>
                <a:srgbClr val="000000"/>
              </a:solidFill>
              <a:latin typeface="Courier New"/>
              <a:ea typeface="Courier New"/>
              <a:cs typeface="Courier New"/>
              <a:sym typeface="Courier New"/>
            </a:endParaRPr>
          </a:p>
        </p:txBody>
      </p:sp>
      <p:sp>
        <p:nvSpPr>
          <p:cNvPr id="171" name="Google Shape;171;p11"/>
          <p:cNvSpPr txBox="1"/>
          <p:nvPr/>
        </p:nvSpPr>
        <p:spPr>
          <a:xfrm>
            <a:off x="543200" y="950625"/>
            <a:ext cx="399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11"/>
          <p:cNvCxnSpPr/>
          <p:nvPr/>
        </p:nvCxnSpPr>
        <p:spPr>
          <a:xfrm>
            <a:off x="782050" y="2265950"/>
            <a:ext cx="7179000" cy="0"/>
          </a:xfrm>
          <a:prstGeom prst="straightConnector1">
            <a:avLst/>
          </a:prstGeom>
          <a:noFill/>
          <a:ln cap="flat" cmpd="sng" w="9525">
            <a:solidFill>
              <a:schemeClr val="dk2"/>
            </a:solidFill>
            <a:prstDash val="solid"/>
            <a:round/>
            <a:headEnd len="sm" w="sm" type="none"/>
            <a:tailEnd len="sm" w="sm" type="none"/>
          </a:ln>
        </p:spPr>
      </p:cxnSp>
      <p:sp>
        <p:nvSpPr>
          <p:cNvPr id="173" name="Google Shape;173;p11"/>
          <p:cNvSpPr/>
          <p:nvPr/>
        </p:nvSpPr>
        <p:spPr>
          <a:xfrm>
            <a:off x="1383625" y="1834850"/>
            <a:ext cx="862200" cy="86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1"/>
          <p:cNvSpPr/>
          <p:nvPr/>
        </p:nvSpPr>
        <p:spPr>
          <a:xfrm>
            <a:off x="6549175" y="1834850"/>
            <a:ext cx="862200" cy="8622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1"/>
          <p:cNvSpPr txBox="1"/>
          <p:nvPr/>
        </p:nvSpPr>
        <p:spPr>
          <a:xfrm>
            <a:off x="181675" y="2927725"/>
            <a:ext cx="3266100" cy="1385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ourier New"/>
                <a:ea typeface="Courier New"/>
                <a:cs typeface="Courier New"/>
                <a:sym typeface="Courier New"/>
              </a:rPr>
              <a:t>NOW</a:t>
            </a:r>
            <a:endParaRPr b="0" i="0" sz="1600" u="none" cap="none" strike="noStrike">
              <a:solidFill>
                <a:srgbClr val="000000"/>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INTERIOR DESIGNERS WHO ARE STARTING OUT.</a:t>
            </a:r>
            <a:endParaRPr b="0" i="0" sz="1200" u="none" cap="none" strike="noStrike">
              <a:solidFill>
                <a:srgbClr val="000000"/>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CLIENTS FROM BOURGEOIS SECTOR OF THE ECONOMY.</a:t>
            </a:r>
            <a:endParaRPr b="0" i="0" sz="1200" u="none" cap="none" strike="noStrike">
              <a:solidFill>
                <a:srgbClr val="000000"/>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176" name="Google Shape;176;p11"/>
          <p:cNvSpPr txBox="1"/>
          <p:nvPr/>
        </p:nvSpPr>
        <p:spPr>
          <a:xfrm>
            <a:off x="5174725" y="3054850"/>
            <a:ext cx="3611100" cy="985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Courier New"/>
                <a:ea typeface="Courier New"/>
                <a:cs typeface="Courier New"/>
                <a:sym typeface="Courier New"/>
              </a:rPr>
              <a:t>FUTURE</a:t>
            </a:r>
            <a:endParaRPr b="0" i="0" sz="1600" u="none" cap="none" strike="noStrike">
              <a:solidFill>
                <a:srgbClr val="000000"/>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ALL INTERIOR DESIGNERS.</a:t>
            </a:r>
            <a:endParaRPr b="0" i="0" sz="1200" u="none" cap="none" strike="noStrike">
              <a:solidFill>
                <a:srgbClr val="000000"/>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CLIENTS FROM ALL ECONOMIC BACKGROUNDS.</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421100" y="340900"/>
            <a:ext cx="70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txBox="1"/>
          <p:nvPr/>
        </p:nvSpPr>
        <p:spPr>
          <a:xfrm>
            <a:off x="421100" y="340900"/>
            <a:ext cx="278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INTRODUCTION </a:t>
            </a:r>
            <a:endParaRPr b="0" i="0" sz="1400" u="none" cap="none" strike="noStrike">
              <a:solidFill>
                <a:srgbClr val="000000"/>
              </a:solidFill>
              <a:latin typeface="Courier New"/>
              <a:ea typeface="Courier New"/>
              <a:cs typeface="Courier New"/>
              <a:sym typeface="Courier New"/>
            </a:endParaRPr>
          </a:p>
        </p:txBody>
      </p:sp>
      <p:sp>
        <p:nvSpPr>
          <p:cNvPr id="64" name="Google Shape;64;p2"/>
          <p:cNvSpPr txBox="1"/>
          <p:nvPr/>
        </p:nvSpPr>
        <p:spPr>
          <a:xfrm>
            <a:off x="513350" y="1014650"/>
            <a:ext cx="83295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To establish yourself as an interior designer it is important to have a good clientele.</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The designers have a hard time to find their niche and start their own business.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At the other end the consumers find a hard time to seek guidance. There is always a struggle to get things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Being an architect I have often come across designers and clients not being able to be coherent with their aesthetics.  For eg. an interior designer with minimalist approach wouldn’t work for a client who has a maximalist aesthetic.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 </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nvSpPr>
        <p:spPr>
          <a:xfrm>
            <a:off x="421100" y="340900"/>
            <a:ext cx="702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txBox="1"/>
          <p:nvPr/>
        </p:nvSpPr>
        <p:spPr>
          <a:xfrm>
            <a:off x="421100" y="340900"/>
            <a:ext cx="2787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Who is it for?</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pic>
        <p:nvPicPr>
          <p:cNvPr id="71" name="Google Shape;71;p3"/>
          <p:cNvPicPr preferRelativeResize="0"/>
          <p:nvPr/>
        </p:nvPicPr>
        <p:blipFill rotWithShape="1">
          <a:blip r:embed="rId3">
            <a:alphaModFix/>
          </a:blip>
          <a:srcRect b="18193" l="0" r="0" t="0"/>
          <a:stretch/>
        </p:blipFill>
        <p:spPr>
          <a:xfrm>
            <a:off x="4924900" y="1261203"/>
            <a:ext cx="2787300" cy="2280222"/>
          </a:xfrm>
          <a:prstGeom prst="rect">
            <a:avLst/>
          </a:prstGeom>
          <a:noFill/>
          <a:ln>
            <a:noFill/>
          </a:ln>
        </p:spPr>
      </p:pic>
      <p:pic>
        <p:nvPicPr>
          <p:cNvPr id="72" name="Google Shape;72;p3"/>
          <p:cNvPicPr preferRelativeResize="0"/>
          <p:nvPr/>
        </p:nvPicPr>
        <p:blipFill rotWithShape="1">
          <a:blip r:embed="rId4">
            <a:alphaModFix/>
          </a:blip>
          <a:srcRect b="13254" l="0" r="0" t="0"/>
          <a:stretch/>
        </p:blipFill>
        <p:spPr>
          <a:xfrm>
            <a:off x="1574125" y="1283375"/>
            <a:ext cx="2577475" cy="2235875"/>
          </a:xfrm>
          <a:prstGeom prst="rect">
            <a:avLst/>
          </a:prstGeom>
          <a:noFill/>
          <a:ln>
            <a:noFill/>
          </a:ln>
        </p:spPr>
      </p:pic>
      <p:sp>
        <p:nvSpPr>
          <p:cNvPr id="73" name="Google Shape;73;p3"/>
          <p:cNvSpPr txBox="1"/>
          <p:nvPr/>
        </p:nvSpPr>
        <p:spPr>
          <a:xfrm>
            <a:off x="1574125" y="3418975"/>
            <a:ext cx="2676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Designers who are just starting out and want to build their brand. </a:t>
            </a:r>
            <a:endParaRPr b="0" i="0" sz="1200" u="none" cap="none" strike="noStrike">
              <a:solidFill>
                <a:srgbClr val="000000"/>
              </a:solidFill>
              <a:latin typeface="Courier New"/>
              <a:ea typeface="Courier New"/>
              <a:cs typeface="Courier New"/>
              <a:sym typeface="Courier New"/>
            </a:endParaRPr>
          </a:p>
        </p:txBody>
      </p:sp>
      <p:sp>
        <p:nvSpPr>
          <p:cNvPr id="74" name="Google Shape;74;p3"/>
          <p:cNvSpPr txBox="1"/>
          <p:nvPr/>
        </p:nvSpPr>
        <p:spPr>
          <a:xfrm>
            <a:off x="4842700" y="3418975"/>
            <a:ext cx="2869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202124"/>
                </a:solidFill>
                <a:highlight>
                  <a:srgbClr val="FFFFFF"/>
                </a:highlight>
                <a:latin typeface="Courier New"/>
                <a:ea typeface="Courier New"/>
                <a:cs typeface="Courier New"/>
                <a:sym typeface="Courier New"/>
              </a:rPr>
              <a:t>Clients from Bourgeois sector of the economy seeking help with interior design decision making. </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nvSpPr>
        <p:spPr>
          <a:xfrm>
            <a:off x="421100" y="340900"/>
            <a:ext cx="2787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User research</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Interview highlights</a:t>
            </a:r>
            <a:endParaRPr b="0" i="0" sz="1400" u="none" cap="none" strike="noStrike">
              <a:solidFill>
                <a:srgbClr val="000000"/>
              </a:solidFill>
              <a:latin typeface="Courier New"/>
              <a:ea typeface="Courier New"/>
              <a:cs typeface="Courier New"/>
              <a:sym typeface="Courier New"/>
            </a:endParaRPr>
          </a:p>
        </p:txBody>
      </p:sp>
      <p:sp>
        <p:nvSpPr>
          <p:cNvPr id="80" name="Google Shape;80;p4"/>
          <p:cNvSpPr txBox="1"/>
          <p:nvPr/>
        </p:nvSpPr>
        <p:spPr>
          <a:xfrm>
            <a:off x="486775" y="1329175"/>
            <a:ext cx="7974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“Its so difficult to start out as a designer where you don’t have any industry experience or contacts.” miranda, interior design student</a:t>
            </a:r>
            <a:endParaRPr b="0" i="0" sz="1200" u="none" cap="none" strike="noStrike">
              <a:solidFill>
                <a:srgbClr val="000000"/>
              </a:solidFill>
              <a:latin typeface="Courier New"/>
              <a:ea typeface="Courier New"/>
              <a:cs typeface="Courier New"/>
              <a:sym typeface="Courier New"/>
            </a:endParaRPr>
          </a:p>
        </p:txBody>
      </p:sp>
      <p:sp>
        <p:nvSpPr>
          <p:cNvPr id="81" name="Google Shape;81;p4"/>
          <p:cNvSpPr txBox="1"/>
          <p:nvPr/>
        </p:nvSpPr>
        <p:spPr>
          <a:xfrm>
            <a:off x="486776" y="1947663"/>
            <a:ext cx="7974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“The convention is to work in a small studio and create a good relationship with the clients,then start your own business. This could take 5-10 yrs.” Miriam,head architect at Miriam architects.</a:t>
            </a:r>
            <a:endParaRPr b="0" i="0" sz="1200" u="none" cap="none" strike="noStrike">
              <a:solidFill>
                <a:srgbClr val="000000"/>
              </a:solidFill>
              <a:latin typeface="Courier New"/>
              <a:ea typeface="Courier New"/>
              <a:cs typeface="Courier New"/>
              <a:sym typeface="Courier New"/>
            </a:endParaRPr>
          </a:p>
        </p:txBody>
      </p:sp>
      <p:sp>
        <p:nvSpPr>
          <p:cNvPr id="82" name="Google Shape;82;p4"/>
          <p:cNvSpPr txBox="1"/>
          <p:nvPr/>
        </p:nvSpPr>
        <p:spPr>
          <a:xfrm>
            <a:off x="486769" y="3082825"/>
            <a:ext cx="7899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“I always get so confused with what my aesthetic is and what will look good or bad with the furniture I already have.”- William,cook,just moved in to a new apartment.</a:t>
            </a:r>
            <a:endParaRPr b="0" i="0" sz="1200" u="none" cap="none" strike="noStrike">
              <a:solidFill>
                <a:srgbClr val="000000"/>
              </a:solidFill>
              <a:latin typeface="Courier New"/>
              <a:ea typeface="Courier New"/>
              <a:cs typeface="Courier New"/>
              <a:sym typeface="Courier New"/>
            </a:endParaRPr>
          </a:p>
        </p:txBody>
      </p:sp>
      <p:sp>
        <p:nvSpPr>
          <p:cNvPr id="83" name="Google Shape;83;p4"/>
          <p:cNvSpPr txBox="1"/>
          <p:nvPr/>
        </p:nvSpPr>
        <p:spPr>
          <a:xfrm>
            <a:off x="421091" y="3636925"/>
            <a:ext cx="7899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“Space organisation is always a task! Having someone who can guide you with the process is always better.” Joane,home maker with two kids.</a:t>
            </a:r>
            <a:endParaRPr b="0" i="0" sz="1200" u="none" cap="none" strike="noStrike">
              <a:solidFill>
                <a:srgbClr val="000000"/>
              </a:solidFill>
              <a:latin typeface="Courier New"/>
              <a:ea typeface="Courier New"/>
              <a:cs typeface="Courier New"/>
              <a:sym typeface="Courier New"/>
            </a:endParaRPr>
          </a:p>
        </p:txBody>
      </p:sp>
      <p:sp>
        <p:nvSpPr>
          <p:cNvPr id="84" name="Google Shape;84;p4"/>
          <p:cNvSpPr txBox="1"/>
          <p:nvPr/>
        </p:nvSpPr>
        <p:spPr>
          <a:xfrm>
            <a:off x="486775" y="956500"/>
            <a:ext cx="463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ourier New"/>
                <a:ea typeface="Courier New"/>
                <a:cs typeface="Courier New"/>
                <a:sym typeface="Courier New"/>
              </a:rPr>
              <a:t>DESIGNERS</a:t>
            </a:r>
            <a:endParaRPr b="1" i="0" sz="1400" u="none" cap="none" strike="noStrike">
              <a:solidFill>
                <a:srgbClr val="000000"/>
              </a:solidFill>
              <a:latin typeface="Courier New"/>
              <a:ea typeface="Courier New"/>
              <a:cs typeface="Courier New"/>
              <a:sym typeface="Courier New"/>
            </a:endParaRPr>
          </a:p>
        </p:txBody>
      </p:sp>
      <p:sp>
        <p:nvSpPr>
          <p:cNvPr id="85" name="Google Shape;85;p4"/>
          <p:cNvSpPr txBox="1"/>
          <p:nvPr/>
        </p:nvSpPr>
        <p:spPr>
          <a:xfrm>
            <a:off x="421100" y="2750950"/>
            <a:ext cx="463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ourier New"/>
                <a:ea typeface="Courier New"/>
                <a:cs typeface="Courier New"/>
                <a:sym typeface="Courier New"/>
              </a:rPr>
              <a:t>PROSPECT CLIENTS</a:t>
            </a:r>
            <a:endParaRPr b="1"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nvSpPr>
        <p:spPr>
          <a:xfrm>
            <a:off x="3178350" y="1776875"/>
            <a:ext cx="27873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ourier New"/>
                <a:ea typeface="Courier New"/>
                <a:cs typeface="Courier New"/>
                <a:sym typeface="Courier New"/>
              </a:rPr>
              <a:t>SOLUTION</a:t>
            </a:r>
            <a:endParaRPr b="0" i="0" sz="2400" u="none" cap="none" strike="noStrike">
              <a:solidFill>
                <a:srgbClr val="000000"/>
              </a:solidFill>
              <a:latin typeface="Courier New"/>
              <a:ea typeface="Courier New"/>
              <a:cs typeface="Courier New"/>
              <a:sym typeface="Courier New"/>
            </a:endParaRPr>
          </a:p>
        </p:txBody>
      </p:sp>
      <p:sp>
        <p:nvSpPr>
          <p:cNvPr id="91" name="Google Shape;91;p5"/>
          <p:cNvSpPr txBox="1"/>
          <p:nvPr/>
        </p:nvSpPr>
        <p:spPr>
          <a:xfrm>
            <a:off x="543550" y="2263950"/>
            <a:ext cx="7348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A software app that helps to </a:t>
            </a:r>
            <a:endParaRPr b="0" i="0" sz="1400" u="none" cap="none" strike="noStrike">
              <a:solidFill>
                <a:srgbClr val="000000"/>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rgbClr val="000000"/>
              </a:buClr>
              <a:buSzPts val="1400"/>
              <a:buFont typeface="Courier New"/>
              <a:buAutoNum type="arabicPeriod"/>
            </a:pPr>
            <a:r>
              <a:rPr lang="en">
                <a:latin typeface="Courier New"/>
                <a:ea typeface="Courier New"/>
                <a:cs typeface="Courier New"/>
                <a:sym typeface="Courier New"/>
              </a:rPr>
              <a:t>C</a:t>
            </a:r>
            <a:r>
              <a:rPr b="0" i="0" lang="en" sz="1400" u="none" cap="none" strike="noStrike">
                <a:solidFill>
                  <a:srgbClr val="000000"/>
                </a:solidFill>
                <a:latin typeface="Courier New"/>
                <a:ea typeface="Courier New"/>
                <a:cs typeface="Courier New"/>
                <a:sym typeface="Courier New"/>
              </a:rPr>
              <a:t>onnect designers (who are starting out) to clients</a:t>
            </a:r>
            <a:endParaRPr b="0" i="0" sz="1400" u="none" cap="none" strike="noStrike">
              <a:solidFill>
                <a:srgbClr val="000000"/>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rgbClr val="000000"/>
              </a:buClr>
              <a:buSzPts val="1400"/>
              <a:buFont typeface="Courier New"/>
              <a:buAutoNum type="arabicPeriod"/>
            </a:pPr>
            <a:r>
              <a:rPr b="0" i="0" lang="en" sz="1400" u="none" cap="none" strike="noStrike">
                <a:solidFill>
                  <a:srgbClr val="000000"/>
                </a:solidFill>
                <a:latin typeface="Courier New"/>
                <a:ea typeface="Courier New"/>
                <a:cs typeface="Courier New"/>
                <a:sym typeface="Courier New"/>
              </a:rPr>
              <a:t>Help people who want to design their spaces </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nvSpPr>
        <p:spPr>
          <a:xfrm>
            <a:off x="421100" y="340900"/>
            <a:ext cx="278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USER PERSONAS</a:t>
            </a:r>
            <a:endParaRPr b="0" i="0" sz="1400" u="none" cap="none" strike="noStrike">
              <a:solidFill>
                <a:srgbClr val="000000"/>
              </a:solidFill>
              <a:latin typeface="Courier New"/>
              <a:ea typeface="Courier New"/>
              <a:cs typeface="Courier New"/>
              <a:sym typeface="Courier New"/>
            </a:endParaRPr>
          </a:p>
        </p:txBody>
      </p:sp>
      <p:sp>
        <p:nvSpPr>
          <p:cNvPr id="97" name="Google Shape;97;p6"/>
          <p:cNvSpPr/>
          <p:nvPr/>
        </p:nvSpPr>
        <p:spPr>
          <a:xfrm>
            <a:off x="421100" y="741100"/>
            <a:ext cx="1233900" cy="1449350"/>
          </a:xfrm>
          <a:prstGeom prst="rect">
            <a:avLst/>
          </a:prstGeom>
          <a:solidFill>
            <a:srgbClr val="FFFFFF"/>
          </a:solidFill>
          <a:ln>
            <a:noFill/>
          </a:ln>
        </p:spPr>
      </p:sp>
      <p:sp>
        <p:nvSpPr>
          <p:cNvPr id="98" name="Google Shape;98;p6"/>
          <p:cNvSpPr/>
          <p:nvPr/>
        </p:nvSpPr>
        <p:spPr>
          <a:xfrm>
            <a:off x="3603100" y="2419350"/>
            <a:ext cx="5541000" cy="60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99" name="Google Shape;99;p6"/>
          <p:cNvSpPr/>
          <p:nvPr/>
        </p:nvSpPr>
        <p:spPr>
          <a:xfrm>
            <a:off x="3603100" y="3021825"/>
            <a:ext cx="5541000" cy="60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100" name="Google Shape;100;p6"/>
          <p:cNvSpPr/>
          <p:nvPr/>
        </p:nvSpPr>
        <p:spPr>
          <a:xfrm>
            <a:off x="3603100" y="3639375"/>
            <a:ext cx="5541000" cy="603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101" name="Google Shape;101;p6"/>
          <p:cNvSpPr/>
          <p:nvPr/>
        </p:nvSpPr>
        <p:spPr>
          <a:xfrm>
            <a:off x="3603100" y="4488100"/>
            <a:ext cx="5541000" cy="603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102" name="Google Shape;102;p6"/>
          <p:cNvSpPr txBox="1"/>
          <p:nvPr/>
        </p:nvSpPr>
        <p:spPr>
          <a:xfrm>
            <a:off x="3526900" y="2126475"/>
            <a:ext cx="249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NEEDS</a:t>
            </a:r>
            <a:endParaRPr b="0" i="0" sz="1200" u="none" cap="none" strike="noStrike">
              <a:solidFill>
                <a:srgbClr val="000000"/>
              </a:solidFill>
              <a:latin typeface="Courier New"/>
              <a:ea typeface="Courier New"/>
              <a:cs typeface="Courier New"/>
              <a:sym typeface="Courier New"/>
            </a:endParaRPr>
          </a:p>
        </p:txBody>
      </p:sp>
      <p:sp>
        <p:nvSpPr>
          <p:cNvPr id="103" name="Google Shape;103;p6"/>
          <p:cNvSpPr txBox="1"/>
          <p:nvPr/>
        </p:nvSpPr>
        <p:spPr>
          <a:xfrm>
            <a:off x="3526900" y="2738769"/>
            <a:ext cx="249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PAIN POINTS</a:t>
            </a:r>
            <a:endParaRPr b="0" i="0" sz="1200" u="none" cap="none" strike="noStrike">
              <a:solidFill>
                <a:srgbClr val="000000"/>
              </a:solidFill>
              <a:latin typeface="Courier New"/>
              <a:ea typeface="Courier New"/>
              <a:cs typeface="Courier New"/>
              <a:sym typeface="Courier New"/>
            </a:endParaRPr>
          </a:p>
        </p:txBody>
      </p:sp>
      <p:sp>
        <p:nvSpPr>
          <p:cNvPr id="104" name="Google Shape;104;p6"/>
          <p:cNvSpPr txBox="1"/>
          <p:nvPr/>
        </p:nvSpPr>
        <p:spPr>
          <a:xfrm>
            <a:off x="3526900" y="3378375"/>
            <a:ext cx="249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GOALS</a:t>
            </a:r>
            <a:endParaRPr b="0" i="0" sz="1200" u="none" cap="none" strike="noStrike">
              <a:solidFill>
                <a:srgbClr val="000000"/>
              </a:solidFill>
              <a:latin typeface="Courier New"/>
              <a:ea typeface="Courier New"/>
              <a:cs typeface="Courier New"/>
              <a:sym typeface="Courier New"/>
            </a:endParaRPr>
          </a:p>
        </p:txBody>
      </p:sp>
      <p:sp>
        <p:nvSpPr>
          <p:cNvPr id="105" name="Google Shape;105;p6"/>
          <p:cNvSpPr txBox="1"/>
          <p:nvPr/>
        </p:nvSpPr>
        <p:spPr>
          <a:xfrm>
            <a:off x="3526900" y="4173600"/>
            <a:ext cx="249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RECOMMENDATIONS </a:t>
            </a:r>
            <a:endParaRPr b="0" i="0" sz="1200" u="none" cap="none" strike="noStrike">
              <a:solidFill>
                <a:srgbClr val="000000"/>
              </a:solidFill>
              <a:latin typeface="Courier New"/>
              <a:ea typeface="Courier New"/>
              <a:cs typeface="Courier New"/>
              <a:sym typeface="Courier New"/>
            </a:endParaRPr>
          </a:p>
        </p:txBody>
      </p:sp>
      <p:sp>
        <p:nvSpPr>
          <p:cNvPr id="106" name="Google Shape;106;p6"/>
          <p:cNvSpPr txBox="1"/>
          <p:nvPr/>
        </p:nvSpPr>
        <p:spPr>
          <a:xfrm>
            <a:off x="3526900" y="3051650"/>
            <a:ext cx="7297800" cy="55410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She finds tough to even think about catering all the resources to start her own </a:t>
            </a:r>
            <a:endParaRPr b="0" i="0" sz="800" u="none" cap="none" strike="noStrike">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Courier New"/>
                <a:ea typeface="Courier New"/>
                <a:cs typeface="Courier New"/>
                <a:sym typeface="Courier New"/>
              </a:rPr>
              <a:t>design firm. </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Has a creative mind but doesn’t get time to   </a:t>
            </a:r>
            <a:endParaRPr b="0" i="0" sz="800" u="none" cap="none" strike="noStrike">
              <a:solidFill>
                <a:srgbClr val="000000"/>
              </a:solidFill>
              <a:latin typeface="Courier New"/>
              <a:ea typeface="Courier New"/>
              <a:cs typeface="Courier New"/>
              <a:sym typeface="Courier New"/>
            </a:endParaRPr>
          </a:p>
        </p:txBody>
      </p:sp>
      <p:sp>
        <p:nvSpPr>
          <p:cNvPr id="107" name="Google Shape;107;p6"/>
          <p:cNvSpPr txBox="1"/>
          <p:nvPr/>
        </p:nvSpPr>
        <p:spPr>
          <a:xfrm>
            <a:off x="3526900" y="3649944"/>
            <a:ext cx="7297800" cy="67710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Easier way to organise her work and projects</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Simple ways to get in touch with clients and vendors</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Generate multiple sources of revenue</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Establish herself as a designer</a:t>
            </a:r>
            <a:endParaRPr b="0" i="0" sz="800" u="none" cap="none" strike="noStrike">
              <a:solidFill>
                <a:srgbClr val="000000"/>
              </a:solidFill>
              <a:latin typeface="Courier New"/>
              <a:ea typeface="Courier New"/>
              <a:cs typeface="Courier New"/>
              <a:sym typeface="Courier New"/>
            </a:endParaRPr>
          </a:p>
        </p:txBody>
      </p:sp>
      <p:sp>
        <p:nvSpPr>
          <p:cNvPr id="108" name="Google Shape;108;p6"/>
          <p:cNvSpPr txBox="1"/>
          <p:nvPr/>
        </p:nvSpPr>
        <p:spPr>
          <a:xfrm>
            <a:off x="3526900" y="2463956"/>
            <a:ext cx="7297800" cy="43110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To be able to create a clientele on her own</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Network and talk to people in the industry to create contacts</a:t>
            </a:r>
            <a:endParaRPr b="0" i="0" sz="800" u="none" cap="none" strike="noStrike">
              <a:solidFill>
                <a:srgbClr val="000000"/>
              </a:solidFill>
              <a:latin typeface="Courier New"/>
              <a:ea typeface="Courier New"/>
              <a:cs typeface="Courier New"/>
              <a:sym typeface="Courier New"/>
            </a:endParaRPr>
          </a:p>
        </p:txBody>
      </p:sp>
      <p:sp>
        <p:nvSpPr>
          <p:cNvPr id="109" name="Google Shape;109;p6"/>
          <p:cNvSpPr txBox="1"/>
          <p:nvPr/>
        </p:nvSpPr>
        <p:spPr>
          <a:xfrm>
            <a:off x="3603100" y="4542888"/>
            <a:ext cx="7297800" cy="55410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To have a managing app that helps in revenue generation</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Make revenue generation simpler</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Easier to establish as a designer.</a:t>
            </a:r>
            <a:endParaRPr b="0" i="0" sz="800" u="none" cap="none" strike="noStrike">
              <a:solidFill>
                <a:srgbClr val="000000"/>
              </a:solidFill>
              <a:latin typeface="Courier New"/>
              <a:ea typeface="Courier New"/>
              <a:cs typeface="Courier New"/>
              <a:sym typeface="Courier New"/>
            </a:endParaRPr>
          </a:p>
        </p:txBody>
      </p:sp>
      <p:sp>
        <p:nvSpPr>
          <p:cNvPr id="110" name="Google Shape;110;p6"/>
          <p:cNvSpPr txBox="1"/>
          <p:nvPr/>
        </p:nvSpPr>
        <p:spPr>
          <a:xfrm>
            <a:off x="1846950" y="876950"/>
            <a:ext cx="4552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ANUSHKA VAIDYA, 24</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SINGLE, GRADUATE STUDENT IN INTERIOR DESIGN AT PRATT</a:t>
            </a:r>
            <a:endParaRPr b="0" i="0" sz="1200" u="none" cap="none" strike="noStrike">
              <a:solidFill>
                <a:srgbClr val="000000"/>
              </a:solidFill>
              <a:latin typeface="Courier New"/>
              <a:ea typeface="Courier New"/>
              <a:cs typeface="Courier New"/>
              <a:sym typeface="Courier New"/>
            </a:endParaRPr>
          </a:p>
        </p:txBody>
      </p:sp>
      <p:cxnSp>
        <p:nvCxnSpPr>
          <p:cNvPr id="111" name="Google Shape;111;p6"/>
          <p:cNvCxnSpPr/>
          <p:nvPr/>
        </p:nvCxnSpPr>
        <p:spPr>
          <a:xfrm>
            <a:off x="1846950" y="1140200"/>
            <a:ext cx="4552500" cy="0"/>
          </a:xfrm>
          <a:prstGeom prst="straightConnector1">
            <a:avLst/>
          </a:prstGeom>
          <a:noFill/>
          <a:ln cap="flat" cmpd="sng" w="9525">
            <a:solidFill>
              <a:srgbClr val="999999"/>
            </a:solidFill>
            <a:prstDash val="solid"/>
            <a:round/>
            <a:headEnd len="sm" w="sm" type="none"/>
            <a:tailEnd len="sm" w="sm" type="none"/>
          </a:ln>
        </p:spPr>
      </p:cxnSp>
      <p:sp>
        <p:nvSpPr>
          <p:cNvPr id="112" name="Google Shape;112;p6"/>
          <p:cNvSpPr txBox="1"/>
          <p:nvPr/>
        </p:nvSpPr>
        <p:spPr>
          <a:xfrm>
            <a:off x="1846950" y="1509338"/>
            <a:ext cx="4659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SINGLE, wants to start her own interior design studio. </a:t>
            </a:r>
            <a:endParaRPr b="0" i="0" sz="1200" u="none" cap="none" strike="noStrike">
              <a:solidFill>
                <a:srgbClr val="000000"/>
              </a:solidFill>
              <a:latin typeface="Courier New"/>
              <a:ea typeface="Courier New"/>
              <a:cs typeface="Courier New"/>
              <a:sym typeface="Courier New"/>
            </a:endParaRPr>
          </a:p>
        </p:txBody>
      </p:sp>
      <p:sp>
        <p:nvSpPr>
          <p:cNvPr id="113" name="Google Shape;113;p6"/>
          <p:cNvSpPr txBox="1"/>
          <p:nvPr/>
        </p:nvSpPr>
        <p:spPr>
          <a:xfrm>
            <a:off x="175125" y="2409638"/>
            <a:ext cx="31170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Courier New"/>
                <a:ea typeface="Courier New"/>
                <a:cs typeface="Courier New"/>
                <a:sym typeface="Courier New"/>
              </a:rPr>
              <a:t>BIO</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Anushka is a hard working and passionate designer. She is an architect and studying interior design at Pratt. She loves to experiment with different cuisines. She loves to go out on dinners and enjoy quality time with friends and family. </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nvSpPr>
        <p:spPr>
          <a:xfrm>
            <a:off x="421100" y="340900"/>
            <a:ext cx="2787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USER PERSONAS</a:t>
            </a:r>
            <a:endParaRPr b="0" i="0" sz="1400" u="none" cap="none" strike="noStrike">
              <a:solidFill>
                <a:srgbClr val="000000"/>
              </a:solidFill>
              <a:latin typeface="Courier New"/>
              <a:ea typeface="Courier New"/>
              <a:cs typeface="Courier New"/>
              <a:sym typeface="Courier New"/>
            </a:endParaRPr>
          </a:p>
        </p:txBody>
      </p:sp>
      <p:sp>
        <p:nvSpPr>
          <p:cNvPr id="119" name="Google Shape;119;p7"/>
          <p:cNvSpPr/>
          <p:nvPr/>
        </p:nvSpPr>
        <p:spPr>
          <a:xfrm>
            <a:off x="421100" y="741100"/>
            <a:ext cx="1233900" cy="1449350"/>
          </a:xfrm>
          <a:prstGeom prst="rect">
            <a:avLst/>
          </a:prstGeom>
          <a:solidFill>
            <a:srgbClr val="FFFFFF"/>
          </a:solidFill>
          <a:ln>
            <a:noFill/>
          </a:ln>
        </p:spPr>
      </p:sp>
      <p:sp>
        <p:nvSpPr>
          <p:cNvPr id="120" name="Google Shape;120;p7"/>
          <p:cNvSpPr/>
          <p:nvPr/>
        </p:nvSpPr>
        <p:spPr>
          <a:xfrm>
            <a:off x="3603100" y="2419350"/>
            <a:ext cx="5541000" cy="603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121" name="Google Shape;121;p7"/>
          <p:cNvSpPr/>
          <p:nvPr/>
        </p:nvSpPr>
        <p:spPr>
          <a:xfrm>
            <a:off x="3603100" y="3021825"/>
            <a:ext cx="5541000" cy="60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122" name="Google Shape;122;p7"/>
          <p:cNvSpPr/>
          <p:nvPr/>
        </p:nvSpPr>
        <p:spPr>
          <a:xfrm>
            <a:off x="3603100" y="3639375"/>
            <a:ext cx="5541000" cy="603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123" name="Google Shape;123;p7"/>
          <p:cNvSpPr/>
          <p:nvPr/>
        </p:nvSpPr>
        <p:spPr>
          <a:xfrm>
            <a:off x="3603100" y="4488100"/>
            <a:ext cx="5541000" cy="603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124" name="Google Shape;124;p7"/>
          <p:cNvSpPr txBox="1"/>
          <p:nvPr/>
        </p:nvSpPr>
        <p:spPr>
          <a:xfrm>
            <a:off x="3526900" y="2126475"/>
            <a:ext cx="249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NEEDS</a:t>
            </a:r>
            <a:endParaRPr b="0" i="0" sz="1200" u="none" cap="none" strike="noStrike">
              <a:solidFill>
                <a:srgbClr val="000000"/>
              </a:solidFill>
              <a:latin typeface="Courier New"/>
              <a:ea typeface="Courier New"/>
              <a:cs typeface="Courier New"/>
              <a:sym typeface="Courier New"/>
            </a:endParaRPr>
          </a:p>
        </p:txBody>
      </p:sp>
      <p:sp>
        <p:nvSpPr>
          <p:cNvPr id="125" name="Google Shape;125;p7"/>
          <p:cNvSpPr txBox="1"/>
          <p:nvPr/>
        </p:nvSpPr>
        <p:spPr>
          <a:xfrm>
            <a:off x="3526900" y="2738769"/>
            <a:ext cx="249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PAIN POINTS</a:t>
            </a:r>
            <a:endParaRPr b="0" i="0" sz="1200" u="none" cap="none" strike="noStrike">
              <a:solidFill>
                <a:srgbClr val="000000"/>
              </a:solidFill>
              <a:latin typeface="Courier New"/>
              <a:ea typeface="Courier New"/>
              <a:cs typeface="Courier New"/>
              <a:sym typeface="Courier New"/>
            </a:endParaRPr>
          </a:p>
        </p:txBody>
      </p:sp>
      <p:sp>
        <p:nvSpPr>
          <p:cNvPr id="126" name="Google Shape;126;p7"/>
          <p:cNvSpPr txBox="1"/>
          <p:nvPr/>
        </p:nvSpPr>
        <p:spPr>
          <a:xfrm>
            <a:off x="3526900" y="3378375"/>
            <a:ext cx="249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GOALS</a:t>
            </a:r>
            <a:endParaRPr b="0" i="0" sz="1200" u="none" cap="none" strike="noStrike">
              <a:solidFill>
                <a:srgbClr val="000000"/>
              </a:solidFill>
              <a:latin typeface="Courier New"/>
              <a:ea typeface="Courier New"/>
              <a:cs typeface="Courier New"/>
              <a:sym typeface="Courier New"/>
            </a:endParaRPr>
          </a:p>
        </p:txBody>
      </p:sp>
      <p:sp>
        <p:nvSpPr>
          <p:cNvPr id="127" name="Google Shape;127;p7"/>
          <p:cNvSpPr txBox="1"/>
          <p:nvPr/>
        </p:nvSpPr>
        <p:spPr>
          <a:xfrm>
            <a:off x="3526900" y="4173600"/>
            <a:ext cx="249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RECOMMENDATIONS </a:t>
            </a:r>
            <a:endParaRPr b="0" i="0" sz="1200" u="none" cap="none" strike="noStrike">
              <a:solidFill>
                <a:srgbClr val="000000"/>
              </a:solidFill>
              <a:latin typeface="Courier New"/>
              <a:ea typeface="Courier New"/>
              <a:cs typeface="Courier New"/>
              <a:sym typeface="Courier New"/>
            </a:endParaRPr>
          </a:p>
        </p:txBody>
      </p:sp>
      <p:sp>
        <p:nvSpPr>
          <p:cNvPr id="128" name="Google Shape;128;p7"/>
          <p:cNvSpPr txBox="1"/>
          <p:nvPr/>
        </p:nvSpPr>
        <p:spPr>
          <a:xfrm>
            <a:off x="3526900" y="3051650"/>
            <a:ext cx="7297800" cy="43110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She has a creative mind but barely gets time</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Has a hard time to manage all the stuff from her kids and organise things    </a:t>
            </a:r>
            <a:endParaRPr b="0" i="0" sz="800" u="none" cap="none" strike="noStrike">
              <a:solidFill>
                <a:srgbClr val="000000"/>
              </a:solidFill>
              <a:latin typeface="Courier New"/>
              <a:ea typeface="Courier New"/>
              <a:cs typeface="Courier New"/>
              <a:sym typeface="Courier New"/>
            </a:endParaRPr>
          </a:p>
        </p:txBody>
      </p:sp>
      <p:sp>
        <p:nvSpPr>
          <p:cNvPr id="129" name="Google Shape;129;p7"/>
          <p:cNvSpPr txBox="1"/>
          <p:nvPr/>
        </p:nvSpPr>
        <p:spPr>
          <a:xfrm>
            <a:off x="3526900" y="3649944"/>
            <a:ext cx="7297800" cy="55410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To maintain a healthy lifestyle </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To be able to workout with managing her life</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Create multiple sources of income</a:t>
            </a:r>
            <a:endParaRPr b="0" i="0" sz="800" u="none" cap="none" strike="noStrike">
              <a:solidFill>
                <a:srgbClr val="000000"/>
              </a:solidFill>
              <a:latin typeface="Courier New"/>
              <a:ea typeface="Courier New"/>
              <a:cs typeface="Courier New"/>
              <a:sym typeface="Courier New"/>
            </a:endParaRPr>
          </a:p>
        </p:txBody>
      </p:sp>
      <p:sp>
        <p:nvSpPr>
          <p:cNvPr id="130" name="Google Shape;130;p7"/>
          <p:cNvSpPr txBox="1"/>
          <p:nvPr/>
        </p:nvSpPr>
        <p:spPr>
          <a:xfrm>
            <a:off x="3526900" y="2463956"/>
            <a:ext cx="7297800" cy="43110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To be able to make a living for herself and her kids</a:t>
            </a:r>
            <a:endParaRPr b="0" i="0" sz="800" u="none" cap="none" strike="noStrike">
              <a:solidFill>
                <a:srgbClr val="000000"/>
              </a:solidFill>
              <a:latin typeface="Courier New"/>
              <a:ea typeface="Courier New"/>
              <a:cs typeface="Courier New"/>
              <a:sym typeface="Courier New"/>
            </a:endParaRPr>
          </a:p>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To break into the profession of real estate </a:t>
            </a:r>
            <a:endParaRPr b="0" i="0" sz="800" u="none" cap="none" strike="noStrike">
              <a:solidFill>
                <a:srgbClr val="000000"/>
              </a:solidFill>
              <a:latin typeface="Courier New"/>
              <a:ea typeface="Courier New"/>
              <a:cs typeface="Courier New"/>
              <a:sym typeface="Courier New"/>
            </a:endParaRPr>
          </a:p>
        </p:txBody>
      </p:sp>
      <p:sp>
        <p:nvSpPr>
          <p:cNvPr id="131" name="Google Shape;131;p7"/>
          <p:cNvSpPr txBox="1"/>
          <p:nvPr/>
        </p:nvSpPr>
        <p:spPr>
          <a:xfrm>
            <a:off x="3603100" y="4542888"/>
            <a:ext cx="7297800" cy="431100"/>
          </a:xfrm>
          <a:prstGeom prst="rect">
            <a:avLst/>
          </a:prstGeom>
          <a:noFill/>
          <a:ln>
            <a:noFill/>
          </a:ln>
        </p:spPr>
        <p:txBody>
          <a:bodyPr anchorCtr="0" anchor="t" bIns="91425" lIns="91425" spcFirstLastPara="1" rIns="91425" wrap="square" tIns="91425">
            <a:spAutoFit/>
          </a:bodyPr>
          <a:lstStyle/>
          <a:p>
            <a:pPr indent="-279400" lvl="0" marL="457200" marR="0" rtl="0" algn="l">
              <a:lnSpc>
                <a:spcPct val="100000"/>
              </a:lnSpc>
              <a:spcBef>
                <a:spcPts val="0"/>
              </a:spcBef>
              <a:spcAft>
                <a:spcPts val="0"/>
              </a:spcAft>
              <a:buClr>
                <a:srgbClr val="000000"/>
              </a:buClr>
              <a:buSzPts val="800"/>
              <a:buFont typeface="Courier New"/>
              <a:buChar char="●"/>
            </a:pPr>
            <a:r>
              <a:rPr b="0" i="0" lang="en" sz="800" u="none" cap="none" strike="noStrike">
                <a:solidFill>
                  <a:srgbClr val="000000"/>
                </a:solidFill>
                <a:latin typeface="Courier New"/>
                <a:ea typeface="Courier New"/>
                <a:cs typeface="Courier New"/>
                <a:sym typeface="Courier New"/>
              </a:rPr>
              <a:t>Help to organise her life better</a:t>
            </a:r>
            <a:endParaRPr b="0" i="0" sz="800" u="none" cap="none" strike="noStrike">
              <a:solidFill>
                <a:srgbClr val="000000"/>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Courier New"/>
              <a:ea typeface="Courier New"/>
              <a:cs typeface="Courier New"/>
              <a:sym typeface="Courier New"/>
            </a:endParaRPr>
          </a:p>
        </p:txBody>
      </p:sp>
      <p:sp>
        <p:nvSpPr>
          <p:cNvPr id="132" name="Google Shape;132;p7"/>
          <p:cNvSpPr txBox="1"/>
          <p:nvPr/>
        </p:nvSpPr>
        <p:spPr>
          <a:xfrm>
            <a:off x="1846950" y="876950"/>
            <a:ext cx="4552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Gloria refrigery, 36</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WORKS WITH FOODHALL AS A MANAGER</a:t>
            </a:r>
            <a:endParaRPr b="0" i="0" sz="1200" u="none" cap="none" strike="noStrike">
              <a:solidFill>
                <a:srgbClr val="000000"/>
              </a:solidFill>
              <a:latin typeface="Courier New"/>
              <a:ea typeface="Courier New"/>
              <a:cs typeface="Courier New"/>
              <a:sym typeface="Courier New"/>
            </a:endParaRPr>
          </a:p>
        </p:txBody>
      </p:sp>
      <p:cxnSp>
        <p:nvCxnSpPr>
          <p:cNvPr id="133" name="Google Shape;133;p7"/>
          <p:cNvCxnSpPr/>
          <p:nvPr/>
        </p:nvCxnSpPr>
        <p:spPr>
          <a:xfrm>
            <a:off x="1846950" y="1140200"/>
            <a:ext cx="4552500" cy="0"/>
          </a:xfrm>
          <a:prstGeom prst="straightConnector1">
            <a:avLst/>
          </a:prstGeom>
          <a:noFill/>
          <a:ln cap="flat" cmpd="sng" w="9525">
            <a:solidFill>
              <a:srgbClr val="999999"/>
            </a:solidFill>
            <a:prstDash val="solid"/>
            <a:round/>
            <a:headEnd len="sm" w="sm" type="none"/>
            <a:tailEnd len="sm" w="sm" type="none"/>
          </a:ln>
        </p:spPr>
      </p:cxnSp>
      <p:sp>
        <p:nvSpPr>
          <p:cNvPr id="134" name="Google Shape;134;p7"/>
          <p:cNvSpPr txBox="1"/>
          <p:nvPr/>
        </p:nvSpPr>
        <p:spPr>
          <a:xfrm>
            <a:off x="1846950" y="1509338"/>
            <a:ext cx="4659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SINGLE,wants to become a real estate broker</a:t>
            </a:r>
            <a:endParaRPr b="0" i="0" sz="1200" u="none" cap="none" strike="noStrike">
              <a:solidFill>
                <a:srgbClr val="000000"/>
              </a:solidFill>
              <a:latin typeface="Courier New"/>
              <a:ea typeface="Courier New"/>
              <a:cs typeface="Courier New"/>
              <a:sym typeface="Courier New"/>
            </a:endParaRPr>
          </a:p>
        </p:txBody>
      </p:sp>
      <p:sp>
        <p:nvSpPr>
          <p:cNvPr id="135" name="Google Shape;135;p7"/>
          <p:cNvSpPr txBox="1"/>
          <p:nvPr/>
        </p:nvSpPr>
        <p:spPr>
          <a:xfrm>
            <a:off x="175125" y="2409638"/>
            <a:ext cx="3117000" cy="221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Courier New"/>
                <a:ea typeface="Courier New"/>
                <a:cs typeface="Courier New"/>
                <a:sym typeface="Courier New"/>
              </a:rPr>
              <a:t>BIO</a:t>
            </a:r>
            <a:endParaRPr b="1"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Gloria is a manager for now and she wants to break into the world of real estate. She has two kids and wants to invest in their upbringing. She spends most her days after work at home by herself. </a:t>
            </a:r>
            <a:endParaRPr b="0" i="0" sz="1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She loves to decorate her house and keep adding new elements. </a:t>
            </a:r>
            <a:endParaRPr b="0" i="0" sz="1200" u="none" cap="none" strike="noStrike">
              <a:solidFill>
                <a:srgbClr val="000000"/>
              </a:solidFill>
              <a:latin typeface="Courier New"/>
              <a:ea typeface="Courier New"/>
              <a:cs typeface="Courier New"/>
              <a:sym typeface="Courier New"/>
            </a:endParaRPr>
          </a:p>
        </p:txBody>
      </p:sp>
      <p:sp>
        <p:nvSpPr>
          <p:cNvPr id="136" name="Google Shape;136;p7"/>
          <p:cNvSpPr/>
          <p:nvPr/>
        </p:nvSpPr>
        <p:spPr>
          <a:xfrm>
            <a:off x="421100" y="741100"/>
            <a:ext cx="1233900" cy="1449350"/>
          </a:xfrm>
          <a:prstGeom prst="rect">
            <a:avLst/>
          </a:prstGeom>
          <a:solidFill>
            <a:srgbClr val="FFFFFF"/>
          </a:solid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nvSpPr>
        <p:spPr>
          <a:xfrm>
            <a:off x="421100" y="340900"/>
            <a:ext cx="3611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COMPETITIVE ANALYSIS</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pic>
        <p:nvPicPr>
          <p:cNvPr id="142" name="Google Shape;142;p8"/>
          <p:cNvPicPr preferRelativeResize="0"/>
          <p:nvPr/>
        </p:nvPicPr>
        <p:blipFill rotWithShape="1">
          <a:blip r:embed="rId3">
            <a:alphaModFix/>
          </a:blip>
          <a:srcRect b="0" l="0" r="0" t="0"/>
          <a:stretch/>
        </p:blipFill>
        <p:spPr>
          <a:xfrm>
            <a:off x="319357" y="1373650"/>
            <a:ext cx="1127024" cy="1127029"/>
          </a:xfrm>
          <a:prstGeom prst="rect">
            <a:avLst/>
          </a:prstGeom>
          <a:noFill/>
          <a:ln>
            <a:noFill/>
          </a:ln>
        </p:spPr>
      </p:pic>
      <p:pic>
        <p:nvPicPr>
          <p:cNvPr id="143" name="Google Shape;143;p8"/>
          <p:cNvPicPr preferRelativeResize="0"/>
          <p:nvPr/>
        </p:nvPicPr>
        <p:blipFill rotWithShape="1">
          <a:blip r:embed="rId4">
            <a:alphaModFix/>
          </a:blip>
          <a:srcRect b="0" l="0" r="0" t="0"/>
          <a:stretch/>
        </p:blipFill>
        <p:spPr>
          <a:xfrm>
            <a:off x="108300" y="2613034"/>
            <a:ext cx="1549189" cy="991690"/>
          </a:xfrm>
          <a:prstGeom prst="rect">
            <a:avLst/>
          </a:prstGeom>
          <a:noFill/>
          <a:ln>
            <a:noFill/>
          </a:ln>
        </p:spPr>
      </p:pic>
      <p:pic>
        <p:nvPicPr>
          <p:cNvPr id="144" name="Google Shape;144;p8"/>
          <p:cNvPicPr preferRelativeResize="0"/>
          <p:nvPr/>
        </p:nvPicPr>
        <p:blipFill rotWithShape="1">
          <a:blip r:embed="rId5">
            <a:alphaModFix/>
          </a:blip>
          <a:srcRect b="0" l="0" r="0" t="0"/>
          <a:stretch/>
        </p:blipFill>
        <p:spPr>
          <a:xfrm>
            <a:off x="1932762" y="1538557"/>
            <a:ext cx="2440442" cy="797214"/>
          </a:xfrm>
          <a:prstGeom prst="rect">
            <a:avLst/>
          </a:prstGeom>
          <a:noFill/>
          <a:ln>
            <a:noFill/>
          </a:ln>
        </p:spPr>
      </p:pic>
      <p:pic>
        <p:nvPicPr>
          <p:cNvPr id="145" name="Google Shape;145;p8"/>
          <p:cNvPicPr preferRelativeResize="0"/>
          <p:nvPr/>
        </p:nvPicPr>
        <p:blipFill rotWithShape="1">
          <a:blip r:embed="rId6">
            <a:alphaModFix/>
          </a:blip>
          <a:srcRect b="0" l="0" r="0" t="0"/>
          <a:stretch/>
        </p:blipFill>
        <p:spPr>
          <a:xfrm>
            <a:off x="1932785" y="2793923"/>
            <a:ext cx="3097140" cy="629936"/>
          </a:xfrm>
          <a:prstGeom prst="rect">
            <a:avLst/>
          </a:prstGeom>
          <a:noFill/>
          <a:ln>
            <a:noFill/>
          </a:ln>
        </p:spPr>
      </p:pic>
      <p:pic>
        <p:nvPicPr>
          <p:cNvPr id="146" name="Google Shape;146;p8"/>
          <p:cNvPicPr preferRelativeResize="0"/>
          <p:nvPr/>
        </p:nvPicPr>
        <p:blipFill rotWithShape="1">
          <a:blip r:embed="rId7">
            <a:alphaModFix/>
          </a:blip>
          <a:srcRect b="0" l="0" r="0" t="0"/>
          <a:stretch/>
        </p:blipFill>
        <p:spPr>
          <a:xfrm>
            <a:off x="6459028" y="2493966"/>
            <a:ext cx="987475" cy="986412"/>
          </a:xfrm>
          <a:prstGeom prst="rect">
            <a:avLst/>
          </a:prstGeom>
          <a:noFill/>
          <a:ln>
            <a:noFill/>
          </a:ln>
        </p:spPr>
      </p:pic>
      <p:pic>
        <p:nvPicPr>
          <p:cNvPr id="147" name="Google Shape;147;p8"/>
          <p:cNvPicPr preferRelativeResize="0"/>
          <p:nvPr/>
        </p:nvPicPr>
        <p:blipFill rotWithShape="1">
          <a:blip r:embed="rId8">
            <a:alphaModFix/>
          </a:blip>
          <a:srcRect b="0" l="0" r="0" t="0"/>
          <a:stretch/>
        </p:blipFill>
        <p:spPr>
          <a:xfrm>
            <a:off x="6513834" y="1356703"/>
            <a:ext cx="877878" cy="877912"/>
          </a:xfrm>
          <a:prstGeom prst="rect">
            <a:avLst/>
          </a:prstGeom>
          <a:noFill/>
          <a:ln>
            <a:noFill/>
          </a:ln>
        </p:spPr>
      </p:pic>
      <p:sp>
        <p:nvSpPr>
          <p:cNvPr id="148" name="Google Shape;148;p8"/>
          <p:cNvSpPr txBox="1"/>
          <p:nvPr/>
        </p:nvSpPr>
        <p:spPr>
          <a:xfrm>
            <a:off x="454325" y="956500"/>
            <a:ext cx="279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DIRECT COMPETITORS</a:t>
            </a:r>
            <a:endParaRPr b="0" i="0" sz="1400" u="none" cap="none" strike="noStrike">
              <a:solidFill>
                <a:srgbClr val="000000"/>
              </a:solidFill>
              <a:latin typeface="Courier New"/>
              <a:ea typeface="Courier New"/>
              <a:cs typeface="Courier New"/>
              <a:sym typeface="Courier New"/>
            </a:endParaRPr>
          </a:p>
        </p:txBody>
      </p:sp>
      <p:sp>
        <p:nvSpPr>
          <p:cNvPr id="149" name="Google Shape;149;p8"/>
          <p:cNvSpPr txBox="1"/>
          <p:nvPr/>
        </p:nvSpPr>
        <p:spPr>
          <a:xfrm>
            <a:off x="5628525" y="956500"/>
            <a:ext cx="279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INDIRECT COMPETITORS</a:t>
            </a:r>
            <a:endParaRPr b="0" i="0" sz="1400" u="none" cap="none" strike="noStrike">
              <a:solidFill>
                <a:srgbClr val="000000"/>
              </a:solidFill>
              <a:latin typeface="Courier New"/>
              <a:ea typeface="Courier New"/>
              <a:cs typeface="Courier New"/>
              <a:sym typeface="Courier New"/>
            </a:endParaRPr>
          </a:p>
        </p:txBody>
      </p:sp>
      <p:sp>
        <p:nvSpPr>
          <p:cNvPr id="150" name="Google Shape;150;p8"/>
          <p:cNvSpPr txBox="1"/>
          <p:nvPr/>
        </p:nvSpPr>
        <p:spPr>
          <a:xfrm>
            <a:off x="260625" y="3717075"/>
            <a:ext cx="43557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293132"/>
                </a:solidFill>
                <a:highlight>
                  <a:srgbClr val="FFFFFF"/>
                </a:highlight>
                <a:latin typeface="Courier New"/>
                <a:ea typeface="Courier New"/>
                <a:cs typeface="Courier New"/>
                <a:sym typeface="Courier New"/>
              </a:rPr>
              <a:t>In the design world, all of these platforms have crystalized as industry-leading spaces for designers to share their work.All of them the solve the same essential purpose - they offer space for designers to present their work - but they do it in different ways. Each of them has its own set of advantages and disadvantages.</a:t>
            </a:r>
            <a:endParaRPr b="0" i="0" sz="1000" u="none" cap="none" strike="noStrike">
              <a:solidFill>
                <a:srgbClr val="000000"/>
              </a:solidFill>
              <a:latin typeface="Courier New"/>
              <a:ea typeface="Courier New"/>
              <a:cs typeface="Courier New"/>
              <a:sym typeface="Courier New"/>
            </a:endParaRPr>
          </a:p>
        </p:txBody>
      </p:sp>
      <p:sp>
        <p:nvSpPr>
          <p:cNvPr id="151" name="Google Shape;151;p8"/>
          <p:cNvSpPr txBox="1"/>
          <p:nvPr/>
        </p:nvSpPr>
        <p:spPr>
          <a:xfrm>
            <a:off x="4720925" y="3816500"/>
            <a:ext cx="4355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293132"/>
                </a:solidFill>
                <a:highlight>
                  <a:srgbClr val="FFFFFF"/>
                </a:highlight>
                <a:latin typeface="Courier New"/>
                <a:ea typeface="Courier New"/>
                <a:cs typeface="Courier New"/>
                <a:sym typeface="Courier New"/>
              </a:rPr>
              <a:t>People use these two platforms to search for searching for jobs and seeing the kind of work people do. Linkedin helps to see the background of people and instagram helps to see the designers  </a:t>
            </a:r>
            <a:endParaRPr b="0" i="0" sz="10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nvSpPr>
        <p:spPr>
          <a:xfrm>
            <a:off x="421100" y="340900"/>
            <a:ext cx="3611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Key findings</a:t>
            </a:r>
            <a:endParaRPr b="0" i="0" sz="1400" u="none" cap="none" strike="noStrike">
              <a:solidFill>
                <a:srgbClr val="000000"/>
              </a:solidFill>
              <a:latin typeface="Courier New"/>
              <a:ea typeface="Courier New"/>
              <a:cs typeface="Courier New"/>
              <a:sym typeface="Courier New"/>
            </a:endParaRPr>
          </a:p>
        </p:txBody>
      </p:sp>
      <p:sp>
        <p:nvSpPr>
          <p:cNvPr id="157" name="Google Shape;157;p9"/>
          <p:cNvSpPr txBox="1"/>
          <p:nvPr/>
        </p:nvSpPr>
        <p:spPr>
          <a:xfrm>
            <a:off x="786950" y="1940700"/>
            <a:ext cx="71799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ourier New"/>
              <a:buAutoNum type="arabicPeriod"/>
            </a:pPr>
            <a:r>
              <a:rPr b="0" i="0" lang="en" sz="1400" u="none" cap="none" strike="noStrike">
                <a:solidFill>
                  <a:srgbClr val="000000"/>
                </a:solidFill>
                <a:latin typeface="Courier New"/>
                <a:ea typeface="Courier New"/>
                <a:cs typeface="Courier New"/>
                <a:sym typeface="Courier New"/>
              </a:rPr>
              <a:t>THEY ARE ALL APPLICATIONS WHERE YOU CAN FIND ANY DESIGNER. THEY DON’T HAVE A NICHE.</a:t>
            </a:r>
            <a:endParaRPr b="0" i="0" sz="1400" u="none" cap="none" strike="noStrike">
              <a:solidFill>
                <a:srgbClr val="000000"/>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rgbClr val="000000"/>
              </a:buClr>
              <a:buSzPts val="1400"/>
              <a:buFont typeface="Courier New"/>
              <a:buAutoNum type="arabicPeriod"/>
            </a:pPr>
            <a:r>
              <a:rPr b="0" i="0" lang="en" sz="1400" u="none" cap="none" strike="noStrike">
                <a:solidFill>
                  <a:srgbClr val="000000"/>
                </a:solidFill>
                <a:latin typeface="Courier New"/>
                <a:ea typeface="Courier New"/>
                <a:cs typeface="Courier New"/>
                <a:sym typeface="Courier New"/>
              </a:rPr>
              <a:t>THEY FOCUS ON CREATING A PLATFORM FOR DESIGNERS AND NOT THE CUSTOMERS. </a:t>
            </a:r>
            <a:endParaRPr b="0" i="0" sz="1400" u="none" cap="none" strike="noStrike">
              <a:solidFill>
                <a:srgbClr val="000000"/>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rgbClr val="000000"/>
              </a:buClr>
              <a:buSzPts val="1400"/>
              <a:buFont typeface="Courier New"/>
              <a:buAutoNum type="arabicPeriod"/>
            </a:pPr>
            <a:r>
              <a:rPr b="0" i="0" lang="en" sz="1400" u="none" cap="none" strike="noStrike">
                <a:solidFill>
                  <a:srgbClr val="000000"/>
                </a:solidFill>
                <a:latin typeface="Courier New"/>
                <a:ea typeface="Courier New"/>
                <a:cs typeface="Courier New"/>
                <a:sym typeface="Courier New"/>
              </a:rPr>
              <a:t>THE FLOWS LACK CREATIVITY AND INTERACTION.</a:t>
            </a:r>
            <a:endParaRPr b="0" i="0" sz="1400" u="none" cap="none" strike="noStrike">
              <a:solidFill>
                <a:srgbClr val="000000"/>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