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67" r:id="rId9"/>
    <p:sldId id="265" r:id="rId10"/>
    <p:sldId id="266" r:id="rId11"/>
    <p:sldId id="267" r:id="rId12"/>
    <p:sldId id="2146847062" r:id="rId13"/>
    <p:sldId id="2146847066" r:id="rId14"/>
    <p:sldId id="2146847063" r:id="rId15"/>
    <p:sldId id="2146847064" r:id="rId16"/>
    <p:sldId id="2146847065"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6C8FA-49D5-4085-9662-9267A80CE23B}" v="104" dt="2025-08-01T13:08:21.565"/>
    <p1510:client id="{EB4FF1FB-6673-4A61-8A4B-F84BA703C545}" v="28" dt="2025-08-01T17:08:17.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23" autoAdjust="0"/>
    <p:restoredTop sz="94660"/>
  </p:normalViewPr>
  <p:slideViewPr>
    <p:cSldViewPr snapToGrid="0">
      <p:cViewPr varScale="1">
        <p:scale>
          <a:sx n="73" d="100"/>
          <a:sy n="73" d="100"/>
        </p:scale>
        <p:origin x="82"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nshe ." userId="1ac53a696a07951b" providerId="LiveId" clId="{EB4FF1FB-6673-4A61-8A4B-F84BA703C545}"/>
    <pc:docChg chg="undo custSel modSld">
      <pc:chgData name="Divyanshe ." userId="1ac53a696a07951b" providerId="LiveId" clId="{EB4FF1FB-6673-4A61-8A4B-F84BA703C545}" dt="2025-08-01T17:07:54.272" v="334" actId="255"/>
      <pc:docMkLst>
        <pc:docMk/>
      </pc:docMkLst>
      <pc:sldChg chg="modSp mod">
        <pc:chgData name="Divyanshe ." userId="1ac53a696a07951b" providerId="LiveId" clId="{EB4FF1FB-6673-4A61-8A4B-F84BA703C545}" dt="2025-08-01T16:52:31.881" v="81" actId="1076"/>
        <pc:sldMkLst>
          <pc:docMk/>
          <pc:sldMk cId="1186421160" sldId="262"/>
        </pc:sldMkLst>
        <pc:spChg chg="mod">
          <ac:chgData name="Divyanshe ." userId="1ac53a696a07951b" providerId="LiveId" clId="{EB4FF1FB-6673-4A61-8A4B-F84BA703C545}" dt="2025-08-01T16:52:31.881" v="81" actId="1076"/>
          <ac:spMkLst>
            <pc:docMk/>
            <pc:sldMk cId="1186421160" sldId="262"/>
            <ac:spMk id="2" creationId="{8FEE4A9C-3F57-7DA7-91FD-715C3FB47F93}"/>
          </ac:spMkLst>
        </pc:spChg>
      </pc:sldChg>
      <pc:sldChg chg="modSp mod">
        <pc:chgData name="Divyanshe ." userId="1ac53a696a07951b" providerId="LiveId" clId="{EB4FF1FB-6673-4A61-8A4B-F84BA703C545}" dt="2025-08-01T16:56:09.508" v="82"/>
        <pc:sldMkLst>
          <pc:docMk/>
          <pc:sldMk cId="3202024527" sldId="265"/>
        </pc:sldMkLst>
        <pc:spChg chg="mod">
          <ac:chgData name="Divyanshe ." userId="1ac53a696a07951b" providerId="LiveId" clId="{EB4FF1FB-6673-4A61-8A4B-F84BA703C545}" dt="2025-08-01T16:56:09.508" v="82"/>
          <ac:spMkLst>
            <pc:docMk/>
            <pc:sldMk cId="3202024527" sldId="265"/>
            <ac:spMk id="2" creationId="{C4FFAF3C-BA60-9181-132C-C36C403AAEA7}"/>
          </ac:spMkLst>
        </pc:spChg>
      </pc:sldChg>
      <pc:sldChg chg="modSp mod">
        <pc:chgData name="Divyanshe ." userId="1ac53a696a07951b" providerId="LiveId" clId="{EB4FF1FB-6673-4A61-8A4B-F84BA703C545}" dt="2025-08-01T17:07:54.272" v="334" actId="255"/>
        <pc:sldMkLst>
          <pc:docMk/>
          <pc:sldMk cId="728950222" sldId="269"/>
        </pc:sldMkLst>
        <pc:spChg chg="mod">
          <ac:chgData name="Divyanshe ." userId="1ac53a696a07951b" providerId="LiveId" clId="{EB4FF1FB-6673-4A61-8A4B-F84BA703C545}" dt="2025-08-01T17:07:54.272" v="334" actId="255"/>
          <ac:spMkLst>
            <pc:docMk/>
            <pc:sldMk cId="728950222" sldId="269"/>
            <ac:spMk id="2" creationId="{357C38BC-22B3-37B2-E0C3-812020A76077}"/>
          </ac:spMkLst>
        </pc:spChg>
      </pc:sldChg>
      <pc:sldChg chg="modSp mod">
        <pc:chgData name="Divyanshe ." userId="1ac53a696a07951b" providerId="LiveId" clId="{EB4FF1FB-6673-4A61-8A4B-F84BA703C545}" dt="2025-08-01T16:57:07.200" v="84" actId="1076"/>
        <pc:sldMkLst>
          <pc:docMk/>
          <pc:sldMk cId="384733178" sldId="2146847059"/>
        </pc:sldMkLst>
        <pc:picChg chg="mod">
          <ac:chgData name="Divyanshe ." userId="1ac53a696a07951b" providerId="LiveId" clId="{EB4FF1FB-6673-4A61-8A4B-F84BA703C545}" dt="2025-08-01T16:57:07.200" v="84" actId="1076"/>
          <ac:picMkLst>
            <pc:docMk/>
            <pc:sldMk cId="384733178" sldId="2146847059"/>
            <ac:picMk id="7" creationId="{B0EEDEA2-911A-B5E5-63AB-582D5118B1A4}"/>
          </ac:picMkLst>
        </pc:picChg>
      </pc:sldChg>
      <pc:sldChg chg="modSp mod">
        <pc:chgData name="Divyanshe ." userId="1ac53a696a07951b" providerId="LiveId" clId="{EB4FF1FB-6673-4A61-8A4B-F84BA703C545}" dt="2025-08-01T14:00:44.812" v="46" actId="1076"/>
        <pc:sldMkLst>
          <pc:docMk/>
          <pc:sldMk cId="4128710330" sldId="2146847060"/>
        </pc:sldMkLst>
        <pc:picChg chg="mod">
          <ac:chgData name="Divyanshe ." userId="1ac53a696a07951b" providerId="LiveId" clId="{EB4FF1FB-6673-4A61-8A4B-F84BA703C545}" dt="2025-08-01T14:00:44.812" v="46" actId="1076"/>
          <ac:picMkLst>
            <pc:docMk/>
            <pc:sldMk cId="4128710330" sldId="2146847060"/>
            <ac:picMk id="5" creationId="{73EC613F-A880-4A25-E85E-9F59A3C98380}"/>
          </ac:picMkLst>
        </pc:picChg>
      </pc:sldChg>
      <pc:sldChg chg="modSp mod">
        <pc:chgData name="Divyanshe ." userId="1ac53a696a07951b" providerId="LiveId" clId="{EB4FF1FB-6673-4A61-8A4B-F84BA703C545}" dt="2025-08-01T14:00:49.081" v="47" actId="1076"/>
        <pc:sldMkLst>
          <pc:docMk/>
          <pc:sldMk cId="2171852726" sldId="2146847061"/>
        </pc:sldMkLst>
        <pc:picChg chg="mod">
          <ac:chgData name="Divyanshe ." userId="1ac53a696a07951b" providerId="LiveId" clId="{EB4FF1FB-6673-4A61-8A4B-F84BA703C545}" dt="2025-08-01T14:00:49.081" v="47" actId="1076"/>
          <ac:picMkLst>
            <pc:docMk/>
            <pc:sldMk cId="2171852726" sldId="2146847061"/>
            <ac:picMk id="5" creationId="{45318A90-E38E-14F5-3347-EE9E8444C393}"/>
          </ac:picMkLst>
        </pc:picChg>
      </pc:sldChg>
      <pc:sldChg chg="modSp mod">
        <pc:chgData name="Divyanshe ." userId="1ac53a696a07951b" providerId="LiveId" clId="{EB4FF1FB-6673-4A61-8A4B-F84BA703C545}" dt="2025-08-01T16:58:58.657" v="86" actId="1076"/>
        <pc:sldMkLst>
          <pc:docMk/>
          <pc:sldMk cId="2113872405" sldId="2146847064"/>
        </pc:sldMkLst>
        <pc:picChg chg="mod">
          <ac:chgData name="Divyanshe ." userId="1ac53a696a07951b" providerId="LiveId" clId="{EB4FF1FB-6673-4A61-8A4B-F84BA703C545}" dt="2025-08-01T16:58:58.657" v="86" actId="1076"/>
          <ac:picMkLst>
            <pc:docMk/>
            <pc:sldMk cId="2113872405" sldId="2146847064"/>
            <ac:picMk id="5" creationId="{1ADCACA3-A2F9-FC91-0C39-C230D63F530F}"/>
          </ac:picMkLst>
        </pc:picChg>
      </pc:sldChg>
      <pc:sldChg chg="modSp mod">
        <pc:chgData name="Divyanshe ." userId="1ac53a696a07951b" providerId="LiveId" clId="{EB4FF1FB-6673-4A61-8A4B-F84BA703C545}" dt="2025-08-01T16:20:32.806" v="76" actId="20577"/>
        <pc:sldMkLst>
          <pc:docMk/>
          <pc:sldMk cId="3760571426" sldId="2146847067"/>
        </pc:sldMkLst>
        <pc:spChg chg="mod">
          <ac:chgData name="Divyanshe ." userId="1ac53a696a07951b" providerId="LiveId" clId="{EB4FF1FB-6673-4A61-8A4B-F84BA703C545}" dt="2025-08-01T16:20:32.806" v="76" actId="20577"/>
          <ac:spMkLst>
            <pc:docMk/>
            <pc:sldMk cId="3760571426" sldId="2146847067"/>
            <ac:spMk id="2" creationId="{6CDF715C-22A7-A6E9-6D5F-00CC4A6E5D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15</a:t>
            </a:fld>
            <a:endParaRPr lang="en-IN"/>
          </a:p>
        </p:txBody>
      </p:sp>
    </p:spTree>
    <p:extLst>
      <p:ext uri="{BB962C8B-B14F-4D97-AF65-F5344CB8AC3E}">
        <p14:creationId xmlns:p14="http://schemas.microsoft.com/office/powerpoint/2010/main" val="3121426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NETWORK Intrusion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Divyanshe-Graphic Era Hill University-Computer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58E9-ADC1-8B4B-839D-D8BFADAA3279}"/>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 screen&#10;&#10;AI-generated content may be incorrect.">
            <a:extLst>
              <a:ext uri="{FF2B5EF4-FFF2-40B4-BE49-F238E27FC236}">
                <a16:creationId xmlns:a16="http://schemas.microsoft.com/office/drawing/2014/main" id="{B3D13413-DCB1-1C8D-557A-ACA25F274212}"/>
              </a:ext>
            </a:extLst>
          </p:cNvPr>
          <p:cNvPicPr>
            <a:picLocks noGrp="1" noChangeAspect="1"/>
          </p:cNvPicPr>
          <p:nvPr>
            <p:ph idx="1"/>
          </p:nvPr>
        </p:nvPicPr>
        <p:blipFill>
          <a:blip r:embed="rId2"/>
          <a:srcRect t="9342" r="4244" b="17342"/>
          <a:stretch>
            <a:fillRect/>
          </a:stretch>
        </p:blipFill>
        <p:spPr>
          <a:xfrm>
            <a:off x="1517382" y="1790916"/>
            <a:ext cx="9157235" cy="3943867"/>
          </a:xfrm>
        </p:spPr>
      </p:pic>
    </p:spTree>
    <p:extLst>
      <p:ext uri="{BB962C8B-B14F-4D97-AF65-F5344CB8AC3E}">
        <p14:creationId xmlns:p14="http://schemas.microsoft.com/office/powerpoint/2010/main" val="334491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637A-6965-5733-38A7-8B9BC81B4B53}"/>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A750D5FC-5005-FFC9-BC33-6F11130984F6}"/>
              </a:ext>
            </a:extLst>
          </p:cNvPr>
          <p:cNvPicPr>
            <a:picLocks noGrp="1" noChangeAspect="1"/>
          </p:cNvPicPr>
          <p:nvPr>
            <p:ph idx="1"/>
          </p:nvPr>
        </p:nvPicPr>
        <p:blipFill>
          <a:blip r:embed="rId2"/>
          <a:srcRect t="9773" b="6162"/>
          <a:stretch>
            <a:fillRect/>
          </a:stretch>
        </p:blipFill>
        <p:spPr>
          <a:xfrm>
            <a:off x="1518150" y="1697248"/>
            <a:ext cx="9155700" cy="4329463"/>
          </a:xfrm>
        </p:spPr>
      </p:pic>
    </p:spTree>
    <p:extLst>
      <p:ext uri="{BB962C8B-B14F-4D97-AF65-F5344CB8AC3E}">
        <p14:creationId xmlns:p14="http://schemas.microsoft.com/office/powerpoint/2010/main" val="196398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8668C-6074-C654-F583-EE9B87F59776}"/>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1ADCACA3-A2F9-FC91-0C39-C230D63F530F}"/>
              </a:ext>
            </a:extLst>
          </p:cNvPr>
          <p:cNvPicPr>
            <a:picLocks noGrp="1" noChangeAspect="1"/>
          </p:cNvPicPr>
          <p:nvPr>
            <p:ph idx="1"/>
          </p:nvPr>
        </p:nvPicPr>
        <p:blipFill>
          <a:blip r:embed="rId2"/>
          <a:srcRect t="9771" b="5517"/>
          <a:stretch>
            <a:fillRect/>
          </a:stretch>
        </p:blipFill>
        <p:spPr>
          <a:xfrm>
            <a:off x="1567563" y="1684888"/>
            <a:ext cx="9056873" cy="4315591"/>
          </a:xfrm>
        </p:spPr>
      </p:pic>
    </p:spTree>
    <p:extLst>
      <p:ext uri="{BB962C8B-B14F-4D97-AF65-F5344CB8AC3E}">
        <p14:creationId xmlns:p14="http://schemas.microsoft.com/office/powerpoint/2010/main" val="2113872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D1FD-994B-C693-ECEE-035ECD248076}"/>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53520D0B-2258-8F63-7D0F-B4B6C7205CE4}"/>
              </a:ext>
            </a:extLst>
          </p:cNvPr>
          <p:cNvPicPr>
            <a:picLocks noGrp="1" noChangeAspect="1"/>
          </p:cNvPicPr>
          <p:nvPr>
            <p:ph idx="1"/>
          </p:nvPr>
        </p:nvPicPr>
        <p:blipFill>
          <a:blip r:embed="rId2"/>
          <a:srcRect t="9557" b="5732"/>
          <a:stretch>
            <a:fillRect/>
          </a:stretch>
        </p:blipFill>
        <p:spPr>
          <a:xfrm>
            <a:off x="1627472" y="1650122"/>
            <a:ext cx="8937056" cy="4258499"/>
          </a:xfrm>
        </p:spPr>
      </p:pic>
    </p:spTree>
    <p:extLst>
      <p:ext uri="{BB962C8B-B14F-4D97-AF65-F5344CB8AC3E}">
        <p14:creationId xmlns:p14="http://schemas.microsoft.com/office/powerpoint/2010/main" val="2307413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proposed machine learning-based Network Intrusion Detection System effectively distinguishes between normal and malicious network activity using the Snap Decision Tree Classifier. With high accuracy achieved through proper preprocessing, feature selection, and validation techniques, the system demonstrates strong potential for real-world deployment. The use of IBM Cloud services provided a scalable and flexible environment for model training and testing.</a:t>
            </a:r>
          </a:p>
          <a:p>
            <a:pPr marL="305435" indent="-305435"/>
            <a:r>
              <a:rPr lang="en-US" sz="2000" dirty="0"/>
              <a:t>Overall, the project emphasizes the growing need for intelligent intrusion detection in today’s digital world and demonstrates the feasibility of using machine learning to enhance network security.</a:t>
            </a:r>
          </a:p>
          <a:p>
            <a:pPr marL="305435" indent="-305435"/>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2714297"/>
            <a:ext cx="11029615" cy="4645573"/>
          </a:xfrm>
        </p:spPr>
        <p:txBody>
          <a:bodyPr>
            <a:normAutofit fontScale="85000" lnSpcReduction="20000"/>
          </a:bodyPr>
          <a:lstStyle/>
          <a:p>
            <a:pPr marL="0" indent="0">
              <a:buNone/>
            </a:pPr>
            <a:endParaRPr lang="en-US" sz="2000" b="1" dirty="0"/>
          </a:p>
          <a:p>
            <a:r>
              <a:rPr lang="en-US" sz="1900" b="1" dirty="0"/>
              <a:t>Real-Time Alerting</a:t>
            </a:r>
            <a:r>
              <a:rPr lang="en-US" sz="1900" dirty="0"/>
              <a:t>: </a:t>
            </a:r>
          </a:p>
          <a:p>
            <a:pPr lvl="1"/>
            <a:r>
              <a:rPr lang="en-US" sz="1900" dirty="0"/>
              <a:t>Integrating a real-time alerting mechanism to notify administrators about detected intrusions can greatly improve the system's practical usability.</a:t>
            </a:r>
          </a:p>
          <a:p>
            <a:r>
              <a:rPr lang="en-US" sz="1900" b="1" dirty="0"/>
              <a:t>Advanced Models</a:t>
            </a:r>
            <a:r>
              <a:rPr lang="en-US" sz="1900" dirty="0"/>
              <a:t>:</a:t>
            </a:r>
          </a:p>
          <a:p>
            <a:pPr lvl="1"/>
            <a:r>
              <a:rPr lang="en-US" sz="1900" dirty="0"/>
              <a:t> Future implementations can explore deep learning techniques for handling more complex intrusion patterns and improving detection capabilities.</a:t>
            </a:r>
          </a:p>
          <a:p>
            <a:r>
              <a:rPr lang="en-US" sz="1900" b="1" dirty="0"/>
              <a:t>Website and Mobile App Integration</a:t>
            </a:r>
            <a:r>
              <a:rPr lang="en-US" sz="1900" dirty="0"/>
              <a:t>:</a:t>
            </a:r>
          </a:p>
          <a:p>
            <a:pPr lvl="1"/>
            <a:r>
              <a:rPr lang="en-US" sz="1900" dirty="0"/>
              <a:t> A user-friendly web interface and mobile application can be developed to monitor intrusion alerts, view logs, and manage system settings remotely.</a:t>
            </a:r>
          </a:p>
          <a:p>
            <a:r>
              <a:rPr lang="en-US" sz="1900" b="1" dirty="0"/>
              <a:t>Scalability</a:t>
            </a:r>
            <a:r>
              <a:rPr lang="en-US" sz="1900" dirty="0"/>
              <a:t>: </a:t>
            </a:r>
          </a:p>
          <a:p>
            <a:pPr lvl="1"/>
            <a:r>
              <a:rPr lang="en-US" sz="1900" dirty="0"/>
              <a:t>Adapting the model to handle larger and more diverse datasets from different network environments can enhance robustness and generalization.</a:t>
            </a:r>
          </a:p>
          <a:p>
            <a:r>
              <a:rPr lang="en-US" sz="1900" b="1" dirty="0"/>
              <a:t>Multi-Tenant Support: </a:t>
            </a:r>
          </a:p>
          <a:p>
            <a:pPr lvl="1"/>
            <a:r>
              <a:rPr lang="en-US" sz="1900" dirty="0"/>
              <a:t>Build support for multiple users in a cloud-based interface with role-based access controls.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618592"/>
            <a:ext cx="11029615" cy="4356757"/>
          </a:xfrm>
        </p:spPr>
        <p:txBody>
          <a:bodyPr>
            <a:normAutofit fontScale="62500" lnSpcReduction="20000"/>
          </a:bodyPr>
          <a:lstStyle/>
          <a:p>
            <a:pPr marL="305435" indent="-305435"/>
            <a:r>
              <a:rPr lang="en-IN" sz="2600" dirty="0"/>
              <a:t>[1] M. A. Ambusaidi, X. He, P. N. S. S. R. B. Priyadarshini, and Z. Tian, "Building an intrusion detection system using a filter-based feature selection algorithm," *IEEE Transactions on Computers*, vol. 65, no. 10, pp. 2986–2998, Oct. 2016.</a:t>
            </a:r>
          </a:p>
          <a:p>
            <a:pPr marL="305435" indent="-305435"/>
            <a:r>
              <a:rPr lang="en-IN" sz="2600" dirty="0"/>
              <a:t>[2] S. Revathi and A. Malathi, "A detailed analysis on NSL-KDD dataset using various machine learning techniques for intrusion detection," *Int. J. Eng. Res. Technol.*, vol. 2, no. 12, pp. 1848–1853, Dec. 2013.</a:t>
            </a:r>
          </a:p>
          <a:p>
            <a:pPr marL="305435" indent="-305435"/>
            <a:r>
              <a:rPr lang="en-IN" sz="2600" dirty="0"/>
              <a:t>[3] Y. Meidan, M. Bohadana, Y. Mathov, Y. Mirsky, D. Breitenbacher, and Y. Elovici, "N-</a:t>
            </a:r>
            <a:r>
              <a:rPr lang="en-IN" sz="2600" dirty="0" err="1"/>
              <a:t>BaIoT</a:t>
            </a:r>
            <a:r>
              <a:rPr lang="en-IN" sz="2600" dirty="0"/>
              <a:t>—Network-based detection of IoT botnet attacks using deep autoencoders," *IEEE Pervasive Comput.*, vol. 17, no. 3, pp. 12–22, Jul.–Sep. 2018.</a:t>
            </a:r>
          </a:p>
          <a:p>
            <a:pPr marL="305435" indent="-305435"/>
            <a:r>
              <a:rPr lang="en-IN" sz="2600" dirty="0"/>
              <a:t>[4] T. T. Nguyen and G. Armitage, "A survey of techniques for internet traffic classification using machine learning," *IEEE Commun. Surv. Tutor.*, vol. 10, no. 4, pp. 56–76, Fourth Quarter 2008.</a:t>
            </a:r>
          </a:p>
          <a:p>
            <a:pPr marL="305435" indent="-305435"/>
            <a:r>
              <a:rPr lang="en-IN" sz="2600" dirty="0"/>
              <a:t>[5] IBM, "Getting started with IBM Watson Studio," *IBM Cloud Docs*, 2024. [Online]. Available: https://www.ibm.com/cloud/watson-studio</a:t>
            </a:r>
          </a:p>
          <a:p>
            <a:pPr marL="305435" indent="-305435"/>
            <a:r>
              <a:rPr lang="en-IN" sz="2600" dirty="0"/>
              <a:t>[6] M. Tavallaee, E. Bagheri, W. Lu, and A. A. Ghorbani, "A detailed analysis of the KDD CUP 99 data set," in *Proc. IEEE Symp. Comput. Intell. Security Defense Appl. (CISDA)*, Ottawa, ON, Canada, Jul. 2009, pp. 1–6.</a:t>
            </a:r>
          </a:p>
          <a:p>
            <a:pPr marL="305435" indent="-305435"/>
            <a:r>
              <a:rPr lang="en-IN" sz="2600" dirty="0"/>
              <a:t>[7] Kaggle, "Network intrusion detection dataset," [Online]. Available: https://www.kaggle.com/datasets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7" name="Picture 6" descr="A close-up of a certificate&#10;&#10;AI-generated content may be incorrect.">
            <a:extLst>
              <a:ext uri="{FF2B5EF4-FFF2-40B4-BE49-F238E27FC236}">
                <a16:creationId xmlns:a16="http://schemas.microsoft.com/office/drawing/2014/main" id="{B0EEDEA2-911A-B5E5-63AB-582D5118B1A4}"/>
              </a:ext>
            </a:extLst>
          </p:cNvPr>
          <p:cNvPicPr>
            <a:picLocks noChangeAspect="1"/>
          </p:cNvPicPr>
          <p:nvPr/>
        </p:nvPicPr>
        <p:blipFill>
          <a:blip r:embed="rId2"/>
          <a:srcRect b="3499"/>
          <a:stretch>
            <a:fillRect/>
          </a:stretch>
        </p:blipFill>
        <p:spPr>
          <a:xfrm>
            <a:off x="2553001" y="1302026"/>
            <a:ext cx="7085995" cy="528241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73EC613F-A880-4A25-E85E-9F59A3C98380}"/>
              </a:ext>
            </a:extLst>
          </p:cNvPr>
          <p:cNvPicPr>
            <a:picLocks noGrp="1" noChangeAspect="1"/>
          </p:cNvPicPr>
          <p:nvPr>
            <p:ph idx="1"/>
          </p:nvPr>
        </p:nvPicPr>
        <p:blipFill>
          <a:blip r:embed="rId2"/>
          <a:srcRect b="3211"/>
          <a:stretch>
            <a:fillRect/>
          </a:stretch>
        </p:blipFill>
        <p:spPr>
          <a:xfrm>
            <a:off x="2539474" y="1232452"/>
            <a:ext cx="7113052" cy="5319074"/>
          </a:xfr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screenshot of a certificate&#10;&#10;AI-generated content may be incorrect.">
            <a:extLst>
              <a:ext uri="{FF2B5EF4-FFF2-40B4-BE49-F238E27FC236}">
                <a16:creationId xmlns:a16="http://schemas.microsoft.com/office/drawing/2014/main" id="{45318A90-E38E-14F5-3347-EE9E8444C393}"/>
              </a:ext>
            </a:extLst>
          </p:cNvPr>
          <p:cNvPicPr>
            <a:picLocks noGrp="1" noChangeAspect="1"/>
          </p:cNvPicPr>
          <p:nvPr>
            <p:ph idx="1"/>
          </p:nvPr>
        </p:nvPicPr>
        <p:blipFill>
          <a:blip r:embed="rId2"/>
          <a:srcRect r="5611" b="17772"/>
          <a:stretch>
            <a:fillRect/>
          </a:stretch>
        </p:blipFill>
        <p:spPr>
          <a:xfrm>
            <a:off x="2100346" y="1458017"/>
            <a:ext cx="7991308" cy="4916684"/>
          </a:xfr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232452"/>
            <a:ext cx="11029615" cy="4673324"/>
          </a:xfrm>
        </p:spPr>
        <p:txBody>
          <a:bodyPr>
            <a:normAutofit/>
          </a:bodyPr>
          <a:lstStyle/>
          <a:p>
            <a:pPr marL="0" indent="0">
              <a:buNone/>
            </a:pPr>
            <a:r>
              <a:rPr lang="en-US" sz="2400" dirty="0"/>
              <a:t>With the rapid growth of internet-based services, ensuring the security of network systems has become a critical concern. Modern networks are increasingly vulnerable to cyber-attacks, which can result in data breaches and service disruptions. To address this, intelligent systems are required to automatically monitor and identify suspicious activity in real time. This project focuses on developing a machine learning based Network Intrusion Detection System that distinguishes anomalous network behavior from normal traffic, assisting cybersecurity teams in identifying potential threats and improving overall network defense.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702156"/>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600" dirty="0">
                <a:ea typeface="Calibri" panose="020F0502020204030204" pitchFamily="34" charset="0"/>
                <a:cs typeface="Calibri" panose="020F0502020204030204" pitchFamily="34" charset="0"/>
              </a:rPr>
              <a:t>The proposed system aims to develop a machine learning-based Network Intrusion Detection System that analyzes network traffic data to detect and classify cyber-attacks. It involves data preprocessing, model training, and real-time deployment using IBM Cloud Lite to provide early threat detection and enhance network security.</a:t>
            </a:r>
            <a:endParaRPr lang="en-IN" sz="1600" dirty="0">
              <a:ea typeface="Calibri" panose="020F0502020204030204" pitchFamily="34" charset="0"/>
              <a:cs typeface="Calibri" panose="020F0502020204030204" pitchFamily="34" charset="0"/>
            </a:endParaRPr>
          </a:p>
          <a:p>
            <a:pPr marL="305435" indent="-305435"/>
            <a:r>
              <a:rPr lang="en-IN" sz="1600" b="1" dirty="0">
                <a:ea typeface="+mn-lt"/>
                <a:cs typeface="+mn-lt"/>
              </a:rPr>
              <a:t>Data Collection:</a:t>
            </a:r>
          </a:p>
          <a:p>
            <a:pPr lvl="1"/>
            <a:r>
              <a:rPr lang="en-US" sz="1600" dirty="0"/>
              <a:t>The dataset used for this project was obtained from Kaggle. The dataset contains simulated network traffic data, where each record is labeled either as normal or </a:t>
            </a:r>
            <a:r>
              <a:rPr lang="en-IN" sz="1600" dirty="0"/>
              <a:t>anomalous</a:t>
            </a:r>
            <a:r>
              <a:rPr lang="en-US" sz="1600" dirty="0"/>
              <a:t>, representing various cyber-attacks including Denial-of-Service (DoS), Distributed DoS (DDoS), and other intrusion types.</a:t>
            </a:r>
            <a:endParaRPr lang="en-IN" sz="1600" b="1" dirty="0">
              <a:ea typeface="+mn-lt"/>
              <a:cs typeface="+mn-lt"/>
            </a:endParaRPr>
          </a:p>
          <a:p>
            <a:pPr marL="305435" indent="-305435"/>
            <a:r>
              <a:rPr lang="en-IN" sz="1600" b="1" dirty="0">
                <a:ea typeface="+mn-lt"/>
                <a:cs typeface="+mn-lt"/>
              </a:rPr>
              <a:t>Data Preprocessing:</a:t>
            </a:r>
          </a:p>
          <a:p>
            <a:pPr marL="629435" lvl="1" indent="-305435"/>
            <a:r>
              <a:rPr lang="en-US" sz="1600" dirty="0"/>
              <a:t>The dataset was cleaned and prepared using label encoding for categorical variables and normalization for numerical features to ensure consistency and model readiness.</a:t>
            </a:r>
            <a:endParaRPr lang="en-IN" sz="1600" b="1" dirty="0">
              <a:cs typeface="Calibri"/>
            </a:endParaRPr>
          </a:p>
          <a:p>
            <a:pPr marL="305435" indent="-305435"/>
            <a:r>
              <a:rPr lang="en-IN" sz="1600" b="1" dirty="0">
                <a:ea typeface="+mn-lt"/>
                <a:cs typeface="+mn-lt"/>
              </a:rPr>
              <a:t>Machine Learning Algorithm:</a:t>
            </a:r>
            <a:endParaRPr lang="en-IN" sz="1600" b="1" dirty="0">
              <a:cs typeface="Calibri"/>
            </a:endParaRPr>
          </a:p>
          <a:p>
            <a:pPr marL="629920" lvl="1" indent="-305435"/>
            <a:r>
              <a:rPr lang="en-US" sz="1600" dirty="0"/>
              <a:t>The Snap Decision Tree Classifier was selected due to its high accuracy (0.995) under HPO-1 hyperparameter configuration. It demonstrated better performance compared to other tested models in terms of accuracy, efficiency, and suitability for intrusion detection tasks.</a:t>
            </a:r>
            <a:endParaRPr lang="en-IN" sz="1600" b="1" dirty="0">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71C94-371B-CE85-5932-F79B3C98387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0F5953-4463-1365-F1F4-A5C5E8B4DAF1}"/>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6CDF715C-22A7-A6E9-6D5F-00CC4A6E5DDF}"/>
              </a:ext>
            </a:extLst>
          </p:cNvPr>
          <p:cNvSpPr>
            <a:spLocks noGrp="1"/>
          </p:cNvSpPr>
          <p:nvPr>
            <p:ph idx="1"/>
          </p:nvPr>
        </p:nvSpPr>
        <p:spPr>
          <a:xfrm>
            <a:off x="581192" y="967304"/>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600" b="1" dirty="0">
                <a:ea typeface="+mn-lt"/>
                <a:cs typeface="+mn-lt"/>
              </a:rPr>
              <a:t>Deployment:</a:t>
            </a:r>
            <a:endParaRPr lang="en-IN" sz="1600" b="1" dirty="0">
              <a:cs typeface="Calibri"/>
            </a:endParaRPr>
          </a:p>
          <a:p>
            <a:pPr marL="629920" lvl="1" indent="-305435"/>
            <a:r>
              <a:rPr lang="en-US" sz="1600" dirty="0"/>
              <a:t>Model training and testing were conducted in Python 3.11 environment within Watson.ai Studio. IBM Cloud Object Storage was used for managing the dataset and storing the model. The deployment was carried out in the IBM Cloud Lite runtime environment.</a:t>
            </a:r>
            <a:endParaRPr lang="en-IN" sz="1600" b="1" dirty="0">
              <a:cs typeface="Calibri"/>
            </a:endParaRPr>
          </a:p>
          <a:p>
            <a:pPr marL="305435" indent="-305435"/>
            <a:r>
              <a:rPr lang="en-IN" sz="1600" b="1" dirty="0">
                <a:ea typeface="+mn-lt"/>
                <a:cs typeface="+mn-lt"/>
              </a:rPr>
              <a:t>Evaluation:</a:t>
            </a:r>
          </a:p>
          <a:p>
            <a:pPr marL="629435" lvl="1" indent="-305435"/>
            <a:r>
              <a:rPr lang="en-US" sz="1600" dirty="0"/>
              <a:t>The model was evaluated using the holdout method (90% training, 10% testing), along with cross-validation which was used during training to reduce overfitting and assess model consistency across multiple subsets of data.</a:t>
            </a:r>
            <a:endParaRPr lang="en-IN" sz="1600" b="1" dirty="0">
              <a:ea typeface="+mn-lt"/>
              <a:cs typeface="+mn-lt"/>
            </a:endParaRPr>
          </a:p>
          <a:p>
            <a:pPr marL="305435" indent="-305435"/>
            <a:r>
              <a:rPr lang="en-IN" sz="1600" b="1" dirty="0">
                <a:ea typeface="+mn-lt"/>
                <a:cs typeface="+mn-lt"/>
              </a:rPr>
              <a:t>Result:</a:t>
            </a:r>
          </a:p>
          <a:p>
            <a:pPr marL="629435" lvl="1" indent="-305435"/>
            <a:r>
              <a:rPr lang="en-US" sz="1600" dirty="0"/>
              <a:t>The proposed system delivers an intelligent intrusion detection solution capable of identifying and classifying potential cyber threats in real-time. The classifier showed consistent performance across various classes, including DoS and probing attacks, with minimal false positives. With high prediction accuracy and seamless deployment, it enhances the security of communication networks by detecting anomalies efficiently and accurately.</a:t>
            </a:r>
          </a:p>
          <a:p>
            <a:pPr marL="629435" lvl="1" indent="-305435"/>
            <a:endParaRPr lang="en-IN" sz="1300" b="1" dirty="0"/>
          </a:p>
          <a:p>
            <a:pPr marL="305435" indent="-305435"/>
            <a:endParaRPr lang="en-IN" sz="1600" b="1" dirty="0"/>
          </a:p>
          <a:p>
            <a:pPr marL="0" indent="0">
              <a:buNone/>
            </a:pPr>
            <a:endParaRPr lang="en-IN" dirty="0"/>
          </a:p>
        </p:txBody>
      </p:sp>
    </p:spTree>
    <p:extLst>
      <p:ext uri="{BB962C8B-B14F-4D97-AF65-F5344CB8AC3E}">
        <p14:creationId xmlns:p14="http://schemas.microsoft.com/office/powerpoint/2010/main" val="376057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6382"/>
            <a:ext cx="11029615" cy="4673324"/>
          </a:xfrm>
        </p:spPr>
        <p:txBody>
          <a:bodyPr>
            <a:noAutofit/>
          </a:bodyPr>
          <a:lstStyle/>
          <a:p>
            <a:pPr marL="305435" indent="-305435"/>
            <a:r>
              <a:rPr lang="en-IN" sz="1600" b="1" dirty="0">
                <a:solidFill>
                  <a:srgbClr val="0F0F0F"/>
                </a:solidFill>
              </a:rPr>
              <a:t>System Requirements</a:t>
            </a:r>
            <a:r>
              <a:rPr lang="en-IN" sz="1600" dirty="0">
                <a:solidFill>
                  <a:srgbClr val="0F0F0F"/>
                </a:solidFill>
              </a:rPr>
              <a:t>: </a:t>
            </a:r>
            <a:r>
              <a:rPr lang="en-US" sz="1600" dirty="0"/>
              <a:t>Required software, libraries, and hardware are listed below.</a:t>
            </a:r>
            <a:endParaRPr lang="en-IN" sz="1600" dirty="0">
              <a:solidFill>
                <a:srgbClr val="0F0F0F"/>
              </a:solidFill>
            </a:endParaRPr>
          </a:p>
          <a:p>
            <a:pPr marL="305435" indent="-305435"/>
            <a:r>
              <a:rPr lang="en-IN" sz="1600" b="1" dirty="0"/>
              <a:t>Software Requirements</a:t>
            </a:r>
            <a:r>
              <a:rPr lang="en-IN" sz="1600" dirty="0"/>
              <a:t>:</a:t>
            </a:r>
          </a:p>
          <a:p>
            <a:pPr marL="629435" lvl="1" indent="-305435"/>
            <a:r>
              <a:rPr lang="en-IN" sz="1600" dirty="0"/>
              <a:t>IBM Cloud Account</a:t>
            </a:r>
          </a:p>
          <a:p>
            <a:pPr lvl="1"/>
            <a:r>
              <a:rPr lang="en-IN" sz="1600" dirty="0"/>
              <a:t>IBM Watson.AI Studio </a:t>
            </a:r>
          </a:p>
          <a:p>
            <a:pPr lvl="1"/>
            <a:r>
              <a:rPr lang="en-IN" sz="1600" dirty="0"/>
              <a:t>IBM Cloud Object Storage</a:t>
            </a:r>
          </a:p>
          <a:p>
            <a:r>
              <a:rPr lang="en-IN" sz="1600" b="1" dirty="0"/>
              <a:t>Libraries/Packages</a:t>
            </a:r>
            <a:r>
              <a:rPr lang="en-IN" sz="1600" dirty="0"/>
              <a:t>: ibm-</a:t>
            </a:r>
            <a:r>
              <a:rPr lang="en-IN" sz="1600" dirty="0" err="1"/>
              <a:t>watsonx</a:t>
            </a:r>
            <a:r>
              <a:rPr lang="en-IN" sz="1600" dirty="0"/>
              <a:t>-ai, autoai-libs, lale, scikit-learn, xgboost, lightgbm, snapml</a:t>
            </a:r>
          </a:p>
          <a:p>
            <a:r>
              <a:rPr lang="en-IN" sz="1600" b="1" dirty="0"/>
              <a:t>Hardware Requirements </a:t>
            </a:r>
            <a:r>
              <a:rPr lang="en-IN" sz="1600" dirty="0"/>
              <a:t>:</a:t>
            </a:r>
          </a:p>
          <a:p>
            <a:pPr lvl="1"/>
            <a:r>
              <a:rPr lang="en-US" sz="1600" dirty="0"/>
              <a:t>Windows 10 or higher (64-bit)</a:t>
            </a:r>
            <a:endParaRPr lang="en-IN" sz="1600" dirty="0"/>
          </a:p>
          <a:p>
            <a:pPr lvl="1"/>
            <a:r>
              <a:rPr lang="en-IN" sz="1600" dirty="0"/>
              <a:t>Minimum 4 GB RAM </a:t>
            </a:r>
          </a:p>
          <a:p>
            <a:pPr lvl="1"/>
            <a:r>
              <a:rPr lang="en-IN" sz="1600" dirty="0"/>
              <a:t>Stable internet connection for accessing IBM Cloud services</a:t>
            </a:r>
          </a:p>
          <a:p>
            <a:r>
              <a:rPr lang="en-IN" sz="1600" b="1" dirty="0"/>
              <a:t>Runtime Environment</a:t>
            </a:r>
          </a:p>
          <a:p>
            <a:pPr lvl="1"/>
            <a:r>
              <a:rPr lang="en-IN" sz="1600" dirty="0"/>
              <a:t>Python 3.11 notebook environment in IBM Watson Studio was used for training, testing, and evaluation.</a:t>
            </a:r>
            <a:endParaRPr lang="en-IN" sz="16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oAutofit/>
          </a:bodyPr>
          <a:lstStyle/>
          <a:p>
            <a:pPr marL="305435" indent="-305435"/>
            <a:r>
              <a:rPr lang="en-IN" sz="1600" b="1" dirty="0">
                <a:ea typeface="+mn-lt"/>
                <a:cs typeface="+mn-lt"/>
              </a:rPr>
              <a:t>Algorithm Selection:</a:t>
            </a:r>
            <a:endParaRPr lang="en-IN" sz="1600" dirty="0"/>
          </a:p>
          <a:p>
            <a:pPr marL="629920" lvl="1" indent="-305435"/>
            <a:r>
              <a:rPr lang="en-US" sz="1600" dirty="0"/>
              <a:t>The Snap Decision Tree Classifier with HPO-1 (Hyperparameter Optimization level 1) was selected because it showed the highest accuracy (99.5%) during training and validation phases. It is known for its efficiency, high performance, and suitability for handling large-scale network intrusion detection problems involving mixed feature types.</a:t>
            </a:r>
            <a:endParaRPr lang="en-IN" sz="1600" dirty="0"/>
          </a:p>
          <a:p>
            <a:pPr marL="305435" indent="-305435"/>
            <a:r>
              <a:rPr lang="en-IN" sz="1600" b="1" dirty="0">
                <a:ea typeface="+mn-lt"/>
                <a:cs typeface="+mn-lt"/>
              </a:rPr>
              <a:t>Data Input:</a:t>
            </a:r>
            <a:endParaRPr lang="en-IN" sz="1600" dirty="0"/>
          </a:p>
          <a:p>
            <a:pPr marL="629920" lvl="1" indent="-305435"/>
            <a:r>
              <a:rPr lang="en-US" sz="1600" dirty="0"/>
              <a:t>Input features such as protocol type, service, flag, source bytes, destination bytes, and connection status were used. These features  were extracted from the train_data.csv file, which was obtained from Kaggle for the purpose of model development.</a:t>
            </a:r>
            <a:endParaRPr lang="en-IN" sz="1600" dirty="0"/>
          </a:p>
          <a:p>
            <a:pPr marL="305435" indent="-305435"/>
            <a:r>
              <a:rPr lang="en-IN" sz="1600" b="1" dirty="0">
                <a:ea typeface="+mn-lt"/>
                <a:cs typeface="+mn-lt"/>
              </a:rPr>
              <a:t>Training Process:</a:t>
            </a:r>
            <a:endParaRPr lang="en-IN" sz="1600" dirty="0"/>
          </a:p>
          <a:p>
            <a:pPr marL="629920" lvl="1" indent="-305435"/>
            <a:r>
              <a:rPr lang="en-US" sz="1600" dirty="0"/>
              <a:t>The dataset was preprocessed using label encoding and normalization techniques. The holdout method was used for evaluation—90% of the data was used for training, and 10% was reserved for testing. This approach helped validate the model’s performance and avoid overfitting. The model was trained using supervised learning and further validated using cross-validation techniques to ensure robustness.</a:t>
            </a:r>
            <a:endParaRPr lang="en-IN" sz="1600" dirty="0"/>
          </a:p>
          <a:p>
            <a:pPr marL="305435" indent="-305435"/>
            <a:r>
              <a:rPr lang="en-IN" sz="1600" b="1" dirty="0">
                <a:ea typeface="+mn-lt"/>
                <a:cs typeface="+mn-lt"/>
              </a:rPr>
              <a:t>Prediction Process:</a:t>
            </a:r>
            <a:endParaRPr lang="en-IN" sz="1600" dirty="0"/>
          </a:p>
          <a:p>
            <a:pPr marL="629920" lvl="1" indent="-305435"/>
            <a:r>
              <a:rPr lang="en-US" sz="1600" dirty="0"/>
              <a:t>The trained model was tested on the test_data.csv file to evaluate its accuracy. It predicts whether each new record represents normal or anomaly (malicious) activity based on its features.</a:t>
            </a:r>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9" name="Content Placeholder 8" descr="A screenshot of a computer&#10;&#10;AI-generated content may be incorrect.">
            <a:extLst>
              <a:ext uri="{FF2B5EF4-FFF2-40B4-BE49-F238E27FC236}">
                <a16:creationId xmlns:a16="http://schemas.microsoft.com/office/drawing/2014/main" id="{131741E7-2233-F445-C9BD-AEF0B2078BB5}"/>
              </a:ext>
            </a:extLst>
          </p:cNvPr>
          <p:cNvPicPr>
            <a:picLocks noGrp="1" noChangeAspect="1"/>
          </p:cNvPicPr>
          <p:nvPr>
            <p:ph idx="1"/>
          </p:nvPr>
        </p:nvPicPr>
        <p:blipFill>
          <a:blip r:embed="rId2"/>
          <a:srcRect t="9987" r="3882" b="14547"/>
          <a:stretch>
            <a:fillRect/>
          </a:stretch>
        </p:blipFill>
        <p:spPr>
          <a:xfrm>
            <a:off x="1629579" y="1799579"/>
            <a:ext cx="8932841" cy="3945097"/>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8B58-08C0-16F6-098C-3A8108007E60}"/>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8D13D84F-D2E8-57B1-6C08-244FF60074CD}"/>
              </a:ext>
            </a:extLst>
          </p:cNvPr>
          <p:cNvPicPr>
            <a:picLocks noGrp="1" noChangeAspect="1"/>
          </p:cNvPicPr>
          <p:nvPr>
            <p:ph idx="1"/>
          </p:nvPr>
        </p:nvPicPr>
        <p:blipFill>
          <a:blip r:embed="rId2"/>
          <a:srcRect t="9772" r="1584" b="16912"/>
          <a:stretch>
            <a:fillRect/>
          </a:stretch>
        </p:blipFill>
        <p:spPr>
          <a:xfrm>
            <a:off x="1443981" y="1832497"/>
            <a:ext cx="9304038" cy="3898760"/>
          </a:xfrm>
        </p:spPr>
      </p:pic>
    </p:spTree>
    <p:extLst>
      <p:ext uri="{BB962C8B-B14F-4D97-AF65-F5344CB8AC3E}">
        <p14:creationId xmlns:p14="http://schemas.microsoft.com/office/powerpoint/2010/main" val="23144342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 ds:uri="http://schemas.microsoft.com/office/2006/documentManagement/types"/>
    <ds:schemaRef ds:uri="9162bd5b-4ed9-4da3-b376-05204580ba3f"/>
    <ds:schemaRef ds:uri="http://schemas.microsoft.com/office/2006/metadata/properties"/>
    <ds:schemaRef ds:uri="c0fa2617-96bd-425d-8578-e93563fe37c5"/>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374</TotalTime>
  <Words>1354</Words>
  <Application>Microsoft Office PowerPoint</Application>
  <PresentationFormat>Widescreen</PresentationFormat>
  <Paragraphs>99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NETWORK Intrusion detection</vt:lpstr>
      <vt:lpstr>OUTLINE</vt:lpstr>
      <vt:lpstr>Problem Statement</vt:lpstr>
      <vt:lpstr>Proposed Solution</vt:lpstr>
      <vt:lpstr>Proposed Solution</vt:lpstr>
      <vt:lpstr>System  Approach</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Divyanshe.</dc:creator>
  <cp:lastModifiedBy>Divyanshe .</cp:lastModifiedBy>
  <cp:revision>25</cp:revision>
  <dcterms:created xsi:type="dcterms:W3CDTF">2021-05-26T16:50:10Z</dcterms:created>
  <dcterms:modified xsi:type="dcterms:W3CDTF">2025-08-01T17:08:22Z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